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4" r:id="rId2"/>
    <p:sldId id="372" r:id="rId3"/>
    <p:sldId id="399" r:id="rId4"/>
    <p:sldId id="347" r:id="rId5"/>
    <p:sldId id="374" r:id="rId6"/>
    <p:sldId id="387" r:id="rId7"/>
    <p:sldId id="405" r:id="rId8"/>
    <p:sldId id="392" r:id="rId9"/>
    <p:sldId id="394" r:id="rId10"/>
    <p:sldId id="391" r:id="rId11"/>
    <p:sldId id="393" r:id="rId12"/>
    <p:sldId id="395" r:id="rId13"/>
    <p:sldId id="396" r:id="rId14"/>
    <p:sldId id="358" r:id="rId15"/>
    <p:sldId id="327" r:id="rId16"/>
    <p:sldId id="359" r:id="rId17"/>
    <p:sldId id="367" r:id="rId18"/>
    <p:sldId id="370" r:id="rId19"/>
    <p:sldId id="400" r:id="rId20"/>
    <p:sldId id="401" r:id="rId21"/>
    <p:sldId id="404" r:id="rId22"/>
    <p:sldId id="402" r:id="rId23"/>
    <p:sldId id="403" r:id="rId24"/>
    <p:sldId id="398" r:id="rId25"/>
    <p:sldId id="397" r:id="rId26"/>
    <p:sldId id="386" r:id="rId27"/>
    <p:sldId id="388" r:id="rId28"/>
    <p:sldId id="389" r:id="rId29"/>
    <p:sldId id="390" r:id="rId30"/>
    <p:sldId id="383" r:id="rId3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9900"/>
    <a:srgbClr val="CCECFF"/>
    <a:srgbClr val="CCFF99"/>
    <a:srgbClr val="FFCC99"/>
    <a:srgbClr val="FFCCFF"/>
    <a:srgbClr val="99FF66"/>
    <a:srgbClr val="FF99FF"/>
    <a:srgbClr val="FF99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4" autoAdjust="0"/>
    <p:restoredTop sz="93461" autoAdjust="0"/>
  </p:normalViewPr>
  <p:slideViewPr>
    <p:cSldViewPr snapToObjects="1">
      <p:cViewPr>
        <p:scale>
          <a:sx n="70" d="100"/>
          <a:sy n="70" d="100"/>
        </p:scale>
        <p:origin x="-50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0" d="100"/>
          <a:sy n="50" d="100"/>
        </p:scale>
        <p:origin x="-127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10. Mai 2019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 smtClean="0"/>
              <a:t>|</a:t>
            </a:r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07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10. Mai 2019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71600" y="923925"/>
            <a:ext cx="409575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 smtClean="0"/>
              <a:t>|</a:t>
            </a: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74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10. Mai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23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10. Mai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68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10. Mai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90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1"/>
            <a:ext cx="8642350" cy="20891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642117" cy="944563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1"/>
            <a:ext cx="8642350" cy="144463"/>
          </a:xfrm>
          <a:prstGeom prst="rect">
            <a:avLst/>
          </a:prstGeom>
          <a:solidFill>
            <a:srgbClr val="002060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3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9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7" y="360365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7" y="2457449"/>
            <a:ext cx="8640763" cy="7939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381328"/>
            <a:ext cx="1053000" cy="468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6381328"/>
            <a:ext cx="588517" cy="468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252412" y="6489702"/>
            <a:ext cx="7415932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14.05.2019  |  Dominique Dittert   |  New Trends in High Energy Physics – Odessa, Ukraine |  </a:t>
            </a:r>
            <a:fld id="{8E9B2640-8CD7-45FF-9440-54608BC46479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2" y="1620002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01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5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4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4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1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1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1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2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7" y="488951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1"/>
            <a:ext cx="8642350" cy="144463"/>
          </a:xfrm>
          <a:prstGeom prst="rect">
            <a:avLst/>
          </a:prstGeom>
          <a:solidFill>
            <a:srgbClr val="002060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2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7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7" y="366714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252413" y="6357959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2" name="Fußzeilenplatzhalter 3"/>
          <p:cNvSpPr txBox="1">
            <a:spLocks/>
          </p:cNvSpPr>
          <p:nvPr/>
        </p:nvSpPr>
        <p:spPr>
          <a:xfrm>
            <a:off x="252412" y="6489702"/>
            <a:ext cx="7415932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14.05.2019  |  Dominique Dittert   |  New Trends in High Energy Physics – Odessa, Ukraine |  </a:t>
            </a:r>
            <a:fld id="{8E9B2640-8CD7-45FF-9440-54608BC46479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381328"/>
            <a:ext cx="1053000" cy="468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6381328"/>
            <a:ext cx="588517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21600"/>
            <a:ext cx="863016" cy="61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8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2.gif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1.gif"/><Relationship Id="rId4" Type="http://schemas.openxmlformats.org/officeDocument/2006/relationships/image" Target="../media/image74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7" Type="http://schemas.openxmlformats.org/officeDocument/2006/relationships/image" Target="../media/image87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85.gif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6.gif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9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11" Type="http://schemas.openxmlformats.org/officeDocument/2006/relationships/image" Target="../media/image94.gif"/><Relationship Id="rId5" Type="http://schemas.openxmlformats.org/officeDocument/2006/relationships/image" Target="../media/image89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88.gif"/><Relationship Id="rId9" Type="http://schemas.openxmlformats.org/officeDocument/2006/relationships/image" Target="../media/image92.png"/><Relationship Id="rId14" Type="http://schemas.openxmlformats.org/officeDocument/2006/relationships/image" Target="../media/image9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9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gif"/><Relationship Id="rId11" Type="http://schemas.openxmlformats.org/officeDocument/2006/relationships/image" Target="../media/image31.png"/><Relationship Id="rId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image" Target="../media/image26.gif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>
              <a:xfrm>
                <a:off x="395537" y="692696"/>
                <a:ext cx="6624735" cy="1270248"/>
              </a:xfrm>
            </p:spPr>
            <p:txBody>
              <a:bodyPr/>
              <a:lstStyle/>
              <a:p>
                <a:pPr algn="ctr"/>
                <a:r>
                  <a:rPr lang="en-GB" sz="3100">
                    <a:latin typeface="+mn-lt"/>
                  </a:rPr>
                  <a:t>Electromagnetic radiation from Au+Au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31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GB" sz="3100">
                            <a:solidFill>
                              <a:schemeClr val="bg1"/>
                            </a:solidFill>
                            <a:latin typeface="+mn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GB" sz="3100" baseline="-25000">
                            <a:solidFill>
                              <a:schemeClr val="bg1"/>
                            </a:solidFill>
                            <a:latin typeface="+mn-lt"/>
                          </a:rPr>
                          <m:t>NN</m:t>
                        </m:r>
                      </m:e>
                    </m:rad>
                    <m:r>
                      <a:rPr lang="en-GB" sz="3100" i="1" baseline="-25000">
                        <a:solidFill>
                          <a:schemeClr val="accent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3100" smtClean="0">
                    <a:latin typeface="+mn-lt"/>
                  </a:rPr>
                  <a:t> = 2.4 GeV measured </a:t>
                </a:r>
                <a:r>
                  <a:rPr lang="en-GB" sz="3100">
                    <a:latin typeface="+mn-lt"/>
                  </a:rPr>
                  <a:t>with HADES</a:t>
                </a:r>
                <a:endParaRPr lang="en-US" sz="3100" cap="all" dirty="0"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5537" y="692696"/>
                <a:ext cx="6624735" cy="1270248"/>
              </a:xfrm>
              <a:blipFill rotWithShape="1">
                <a:blip r:embed="rId2"/>
                <a:stretch>
                  <a:fillRect l="-3404" t="-15865" r="-4784" b="-25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64" y="5157192"/>
            <a:ext cx="2430000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97" y="3331815"/>
            <a:ext cx="2552727" cy="10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47477"/>
            <a:ext cx="1239546" cy="98570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86393" y="2535287"/>
            <a:ext cx="8190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smtClean="0">
                <a:solidFill>
                  <a:schemeClr val="accent6"/>
                </a:solidFill>
              </a:rPr>
              <a:t>Dominique Dittert for the HADES Collaboration</a:t>
            </a:r>
            <a:endParaRPr lang="en-GB" sz="2800" b="1">
              <a:solidFill>
                <a:schemeClr val="accent6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>
          <a:xfrm flipV="1">
            <a:off x="251520" y="3132000"/>
            <a:ext cx="8640960" cy="0"/>
          </a:xfrm>
          <a:prstGeom prst="line">
            <a:avLst/>
          </a:prstGeom>
          <a:ln w="57150" cmpd="thinThick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683568" y="3429000"/>
            <a:ext cx="449937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u="sng" smtClean="0"/>
              <a:t>Outline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smtClean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smtClean="0"/>
              <a:t>Differential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smtClean="0"/>
              <a:t>Azimuthal Anisotropy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smtClean="0"/>
              <a:t>Recent Ag+Ag Beamtime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8468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smtClean="0">
                    <a:latin typeface="+mn-lt"/>
                  </a:rPr>
                  <a:t>Inverse Slope Analysis</a:t>
                </a:r>
                <a:br>
                  <a:rPr lang="de-DE" smtClean="0">
                    <a:latin typeface="+mn-lt"/>
                  </a:rPr>
                </a:br>
                <a:r>
                  <a:rPr lang="de-DE" sz="800">
                    <a:latin typeface="+mn-lt"/>
                  </a:rPr>
                  <a:t> </a:t>
                </a:r>
                <a:r>
                  <a:rPr lang="de-DE" smtClean="0">
                    <a:latin typeface="+mn-lt"/>
                  </a:rPr>
                  <a:t/>
                </a:r>
                <a:br>
                  <a:rPr lang="de-DE" smtClean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1" i="0" smtClean="0">
                            <a:latin typeface="Cambria Math"/>
                          </a:rPr>
                          <m:t>𝐩</m:t>
                        </m:r>
                      </m:e>
                      <m:sub>
                        <m:r>
                          <a:rPr lang="de-DE" sz="1600" b="1" i="0" smtClean="0">
                            <a:latin typeface="Cambria Math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GB" sz="1600" smtClean="0">
                    <a:latin typeface="+mn-lt"/>
                  </a:rPr>
                  <a:t>-dependent</a:t>
                </a:r>
                <a:endParaRPr lang="en-GB" sz="1600">
                  <a:latin typeface="+mn-lt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847" t="-5797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6A04A47-CD91-42B8-9CDB-948C64DC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1128"/>
            <a:ext cx="3228558" cy="3060000"/>
          </a:xfrm>
          <a:prstGeom prst="rect">
            <a:avLst/>
          </a:prstGeom>
        </p:spPr>
      </p:pic>
      <p:pic>
        <p:nvPicPr>
          <p:cNvPr id="5" name="Obraz 10">
            <a:extLst>
              <a:ext uri="{FF2B5EF4-FFF2-40B4-BE49-F238E27FC236}">
                <a16:creationId xmlns="" xmlns:a16="http://schemas.microsoft.com/office/drawing/2014/main" id="{F5D84DAA-3311-4DCA-A6C0-237284B07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14148"/>
            <a:ext cx="3228558" cy="30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259632" y="4653136"/>
                <a:ext cx="2952328" cy="161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GB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t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GB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dN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d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t</m:t>
                            </m:r>
                          </m:sub>
                        </m:sSub>
                      </m:den>
                    </m:f>
                    <m:r>
                      <a:rPr lang="en-GB" sz="1600" i="0" smtClean="0">
                        <a:latin typeface="Cambria Math"/>
                        <a:ea typeface="Cambria Math"/>
                      </a:rPr>
                      <m:t>∝</m:t>
                    </m:r>
                    <m:sSub>
                      <m:sSub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t</m:t>
                        </m:r>
                      </m:sub>
                    </m:sSub>
                    <m:sSub>
                      <m:sSub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</m:e>
                      <m:sub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t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1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c</m:t>
                                </m:r>
                              </m:e>
                              <m:sup>
                                <m: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GB" sz="1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B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  <a:ea typeface="Cambria Math"/>
                              </a:rPr>
                              <m:t>T</m:t>
                            </m:r>
                          </m:den>
                        </m:f>
                      </m:e>
                    </m:d>
                  </m:oMath>
                </a14:m>
                <a:r>
                  <a:rPr lang="en-GB" sz="1600" smtClean="0"/>
                  <a:t> </a:t>
                </a:r>
              </a:p>
              <a:p>
                <a:endParaRPr lang="en-GB" sz="800" smtClean="0"/>
              </a:p>
              <a:p>
                <a:r>
                  <a:rPr lang="de-DE" sz="1600" smtClean="0"/>
                  <a:t>Assumes pure boltzmann nature of the source:</a:t>
                </a:r>
              </a:p>
              <a:p>
                <a:endParaRPr lang="de-DE" sz="40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6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d</m:t>
                            </m:r>
                          </m:e>
                          <m:sup>
                            <m:r>
                              <a:rPr lang="de-DE" sz="1600" b="0" i="0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d</m:t>
                        </m:r>
                        <m:acc>
                          <m:accPr>
                            <m:chr m:val="⃗"/>
                            <m:ctrlPr>
                              <a:rPr lang="en-GB" sz="16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p</m:t>
                            </m:r>
                          </m:e>
                        </m:acc>
                      </m:den>
                    </m:f>
                    <m:r>
                      <a:rPr lang="en-GB" sz="1600" i="0" smtClean="0">
                        <a:latin typeface="Cambria Math"/>
                        <a:ea typeface="Cambria Math"/>
                      </a:rPr>
                      <m:t>∝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  <a:ea typeface="Cambria Math"/>
                      </a:rPr>
                      <m:t>exp</m:t>
                    </m:r>
                    <m:d>
                      <m:dPr>
                        <m:ctrlPr>
                          <a:rPr lang="de-DE" sz="16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  <a:ea typeface="Cambria Math"/>
                              </a:rPr>
                              <m:t>E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B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  <a:ea typeface="Cambria Math"/>
                              </a:rPr>
                              <m:t>T</m:t>
                            </m:r>
                          </m:den>
                        </m:f>
                      </m:e>
                    </m:d>
                  </m:oMath>
                </a14:m>
                <a:r>
                  <a:rPr lang="en-GB" sz="1600" smtClean="0"/>
                  <a:t> </a:t>
                </a:r>
                <a:endParaRPr lang="en-GB" sz="160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653136"/>
                <a:ext cx="2952328" cy="1613134"/>
              </a:xfrm>
              <a:prstGeom prst="rect">
                <a:avLst/>
              </a:prstGeom>
              <a:blipFill rotWithShape="1">
                <a:blip r:embed="rId5"/>
                <a:stretch>
                  <a:fillRect l="-1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5220072" y="4653136"/>
                <a:ext cx="3770391" cy="1569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B</m:t>
                        </m:r>
                      </m:sub>
                    </m:sSub>
                    <m:sSub>
                      <m:sSubPr>
                        <m:ctrlPr>
                          <a:rPr lang="en-GB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slope</m:t>
                        </m:r>
                      </m:sub>
                    </m:sSub>
                    <m:r>
                      <a:rPr lang="en-GB" sz="1600" i="0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B</m:t>
                        </m:r>
                      </m:sub>
                    </m:sSub>
                    <m:sSub>
                      <m:sSub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kin</m:t>
                        </m:r>
                      </m:sub>
                    </m:sSub>
                    <m:r>
                      <a:rPr lang="en-GB" sz="1600" i="0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ee</m:t>
                        </m:r>
                      </m:sub>
                    </m:sSub>
                    <m:sSup>
                      <m:sSup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c</m:t>
                        </m:r>
                      </m:e>
                      <m:sup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GB" sz="16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sz="16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sz="1600" i="0">
                                <a:latin typeface="Cambria Math"/>
                                <a:ea typeface="Cambria Math"/>
                              </a:rPr>
                              <m:t>β</m:t>
                            </m:r>
                          </m:e>
                        </m:d>
                      </m:e>
                      <m:sup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smtClean="0">
                    <a:latin typeface="+mn-lt"/>
                  </a:rPr>
                  <a:t> </a:t>
                </a:r>
              </a:p>
              <a:p>
                <a:endParaRPr lang="en-GB" sz="800" smtClean="0">
                  <a:latin typeface="+mn-lt"/>
                </a:endParaRPr>
              </a:p>
              <a:p>
                <a:r>
                  <a:rPr lang="de-DE" sz="1600" smtClean="0">
                    <a:latin typeface="+mn-lt"/>
                  </a:rPr>
                  <a:t>Fit to the model points:</a:t>
                </a:r>
              </a:p>
              <a:p>
                <a:endParaRPr lang="de-DE" sz="400" smtClean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+mn-lt"/>
                  </a:rPr>
                  <a:t>CG: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kin</m:t>
                        </m:r>
                      </m:sub>
                    </m:sSub>
                    <m:r>
                      <a:rPr lang="de-DE" sz="1600" b="0" i="0" smtClean="0">
                        <a:latin typeface="Cambria Math"/>
                      </a:rPr>
                      <m:t>=65</m:t>
                    </m:r>
                    <m:f>
                      <m:f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MeV</m:t>
                        </m:r>
                      </m:num>
                      <m:den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/>
                              </a:rPr>
                              <m:t>B</m:t>
                            </m:r>
                          </m:sub>
                        </m:sSub>
                      </m:den>
                    </m:f>
                    <m:r>
                      <a:rPr lang="de-DE" sz="1600" b="0" i="0" smtClean="0">
                        <a:latin typeface="Cambria Math"/>
                      </a:rPr>
                      <m:t>,  </m:t>
                    </m:r>
                    <m:d>
                      <m:dPr>
                        <m:begChr m:val="⟨"/>
                        <m:endChr m:val="⟩"/>
                        <m:ctrlPr>
                          <a:rPr lang="de-DE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Cambria Math"/>
                          </a:rPr>
                          <m:t>β</m:t>
                        </m:r>
                      </m:e>
                    </m:d>
                    <m:r>
                      <a:rPr lang="de-DE" sz="1600" b="0" i="0" smtClean="0">
                        <a:latin typeface="Cambria Math"/>
                      </a:rPr>
                      <m:t>=0.19</m:t>
                    </m:r>
                  </m:oMath>
                </a14:m>
                <a:endParaRPr lang="de-DE" sz="1600" b="0" smtClean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400" smtClean="0">
                    <a:latin typeface="+mn-lt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+mn-lt"/>
                  </a:rPr>
                  <a:t>HSD: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i="0">
                            <a:latin typeface="Cambria Math"/>
                          </a:rPr>
                          <m:t>kin</m:t>
                        </m:r>
                      </m:sub>
                    </m:sSub>
                    <m:r>
                      <a:rPr lang="de-DE" sz="1600" i="0">
                        <a:latin typeface="Cambria Math"/>
                      </a:rPr>
                      <m:t>=</m:t>
                    </m:r>
                    <m:r>
                      <a:rPr lang="de-DE" sz="1600" b="0" i="0" smtClean="0">
                        <a:latin typeface="Cambria Math"/>
                      </a:rPr>
                      <m:t>74 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</a:rPr>
                      <m:t>MeV</m:t>
                    </m:r>
                    <m:r>
                      <a:rPr lang="de-DE" sz="1600" b="0" i="0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</a:rPr>
                          <m:t>B</m:t>
                        </m:r>
                      </m:sub>
                    </m:sSub>
                    <m:r>
                      <a:rPr lang="de-DE" sz="1600" i="0">
                        <a:latin typeface="Cambria Math"/>
                      </a:rPr>
                      <m:t>, </m:t>
                    </m:r>
                    <m:r>
                      <a:rPr lang="de-DE" sz="1600" b="0" i="0" smtClean="0">
                        <a:latin typeface="Cambria Math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de-DE" sz="16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/>
                            <a:ea typeface="Cambria Math"/>
                          </a:rPr>
                          <m:t>β</m:t>
                        </m:r>
                      </m:e>
                    </m:d>
                    <m:r>
                      <a:rPr lang="de-DE" sz="1600" i="0">
                        <a:latin typeface="Cambria Math"/>
                      </a:rPr>
                      <m:t>=0.</m:t>
                    </m:r>
                    <m:r>
                      <a:rPr lang="de-DE" sz="1600" b="0" i="0" smtClean="0">
                        <a:latin typeface="Cambria Math"/>
                      </a:rPr>
                      <m:t>05</m:t>
                    </m:r>
                  </m:oMath>
                </a14:m>
                <a:r>
                  <a:rPr lang="en-GB" sz="1600" smtClean="0">
                    <a:latin typeface="+mn-lt"/>
                  </a:rPr>
                  <a:t> </a:t>
                </a:r>
                <a:endParaRPr lang="en-GB" sz="1600">
                  <a:latin typeface="+mn-lt"/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653136"/>
                <a:ext cx="3770391" cy="1569276"/>
              </a:xfrm>
              <a:prstGeom prst="rect">
                <a:avLst/>
              </a:prstGeom>
              <a:blipFill rotWithShape="1">
                <a:blip r:embed="rId6"/>
                <a:stretch>
                  <a:fillRect l="-808" b="-3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8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Rapidity dependent dilepton distributions</a:t>
            </a:r>
            <a:endParaRPr lang="en-GB">
              <a:latin typeface="+mn-lt"/>
            </a:endParaRPr>
          </a:p>
        </p:txBody>
      </p:sp>
      <p:grpSp>
        <p:nvGrpSpPr>
          <p:cNvPr id="4" name="Grupa 1">
            <a:extLst>
              <a:ext uri="{FF2B5EF4-FFF2-40B4-BE49-F238E27FC236}">
                <a16:creationId xmlns="" xmlns:a16="http://schemas.microsoft.com/office/drawing/2014/main" id="{6A901F68-3681-459F-A88F-10514AA32416}"/>
              </a:ext>
            </a:extLst>
          </p:cNvPr>
          <p:cNvGrpSpPr>
            <a:grpSpLocks noChangeAspect="1"/>
          </p:cNvGrpSpPr>
          <p:nvPr/>
        </p:nvGrpSpPr>
        <p:grpSpPr>
          <a:xfrm>
            <a:off x="655057" y="1581886"/>
            <a:ext cx="2333848" cy="2268000"/>
            <a:chOff x="1772469" y="1109947"/>
            <a:chExt cx="1780104" cy="1729878"/>
          </a:xfrm>
        </p:grpSpPr>
        <p:pic>
          <p:nvPicPr>
            <p:cNvPr id="5" name="Obraz 30">
              <a:extLst>
                <a:ext uri="{FF2B5EF4-FFF2-40B4-BE49-F238E27FC236}">
                  <a16:creationId xmlns="" xmlns:a16="http://schemas.microsoft.com/office/drawing/2014/main" id="{12515BDD-596F-441B-99D0-9D82D7A5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469" y="1109947"/>
              <a:ext cx="1780104" cy="1722836"/>
            </a:xfrm>
            <a:prstGeom prst="rect">
              <a:avLst/>
            </a:prstGeom>
          </p:spPr>
        </p:pic>
        <p:sp>
          <p:nvSpPr>
            <p:cNvPr id="6" name="pole tekstowe 7">
              <a:extLst>
                <a:ext uri="{FF2B5EF4-FFF2-40B4-BE49-F238E27FC236}">
                  <a16:creationId xmlns="" xmlns:a16="http://schemas.microsoft.com/office/drawing/2014/main" id="{EBA61268-CDDF-4CBC-AEAE-B9A32B6B2E50}"/>
                </a:ext>
              </a:extLst>
            </p:cNvPr>
            <p:cNvSpPr txBox="1"/>
            <p:nvPr/>
          </p:nvSpPr>
          <p:spPr>
            <a:xfrm>
              <a:off x="2552350" y="2632076"/>
              <a:ext cx="62869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750" dirty="0" err="1"/>
                <a:t>y</a:t>
              </a:r>
              <a:r>
                <a:rPr lang="pl-PL" sz="750" baseline="-25000" dirty="0" err="1"/>
                <a:t>CM</a:t>
              </a:r>
              <a:r>
                <a:rPr lang="pl-PL" sz="750" dirty="0"/>
                <a:t> = 0.74</a:t>
              </a:r>
              <a:endParaRPr lang="en-US" sz="750" dirty="0"/>
            </a:p>
          </p:txBody>
        </p:sp>
        <p:cxnSp>
          <p:nvCxnSpPr>
            <p:cNvPr id="7" name="Łącznik prosty ze strzałką 8">
              <a:extLst>
                <a:ext uri="{FF2B5EF4-FFF2-40B4-BE49-F238E27FC236}">
                  <a16:creationId xmlns="" xmlns:a16="http://schemas.microsoft.com/office/drawing/2014/main" id="{86D13C3E-E0AA-49BD-BB4A-EE31377B4BF3}"/>
                </a:ext>
              </a:extLst>
            </p:cNvPr>
            <p:cNvCxnSpPr/>
            <p:nvPr/>
          </p:nvCxnSpPr>
          <p:spPr>
            <a:xfrm flipV="1">
              <a:off x="2576726" y="2557468"/>
              <a:ext cx="0" cy="1975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a 2">
            <a:extLst>
              <a:ext uri="{FF2B5EF4-FFF2-40B4-BE49-F238E27FC236}">
                <a16:creationId xmlns="" xmlns:a16="http://schemas.microsoft.com/office/drawing/2014/main" id="{7E8FA07F-1221-4FA0-834C-84482D2DACB8}"/>
              </a:ext>
            </a:extLst>
          </p:cNvPr>
          <p:cNvGrpSpPr>
            <a:grpSpLocks noChangeAspect="1"/>
          </p:cNvGrpSpPr>
          <p:nvPr/>
        </p:nvGrpSpPr>
        <p:grpSpPr>
          <a:xfrm>
            <a:off x="3660808" y="1581887"/>
            <a:ext cx="2342179" cy="2268000"/>
            <a:chOff x="3657523" y="1116269"/>
            <a:chExt cx="1780104" cy="1723726"/>
          </a:xfrm>
        </p:grpSpPr>
        <p:pic>
          <p:nvPicPr>
            <p:cNvPr id="9" name="Obraz 28">
              <a:extLst>
                <a:ext uri="{FF2B5EF4-FFF2-40B4-BE49-F238E27FC236}">
                  <a16:creationId xmlns="" xmlns:a16="http://schemas.microsoft.com/office/drawing/2014/main" id="{2CD70FDD-F8B1-4357-94F4-7E3594CF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23" y="1116269"/>
              <a:ext cx="1780104" cy="1722835"/>
            </a:xfrm>
            <a:prstGeom prst="rect">
              <a:avLst/>
            </a:prstGeom>
          </p:spPr>
        </p:pic>
        <p:sp>
          <p:nvSpPr>
            <p:cNvPr id="10" name="pole tekstowe 9">
              <a:extLst>
                <a:ext uri="{FF2B5EF4-FFF2-40B4-BE49-F238E27FC236}">
                  <a16:creationId xmlns="" xmlns:a16="http://schemas.microsoft.com/office/drawing/2014/main" id="{AD2DAA6E-FF97-4DB1-9D6A-5C11A3120FE8}"/>
                </a:ext>
              </a:extLst>
            </p:cNvPr>
            <p:cNvSpPr txBox="1"/>
            <p:nvPr/>
          </p:nvSpPr>
          <p:spPr>
            <a:xfrm>
              <a:off x="4436051" y="2632246"/>
              <a:ext cx="3321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750" dirty="0" err="1"/>
                <a:t>y</a:t>
              </a:r>
              <a:r>
                <a:rPr lang="pl-PL" sz="750" baseline="-25000" dirty="0" err="1"/>
                <a:t>CM</a:t>
              </a:r>
              <a:endParaRPr lang="en-US" sz="750" dirty="0"/>
            </a:p>
          </p:txBody>
        </p:sp>
        <p:cxnSp>
          <p:nvCxnSpPr>
            <p:cNvPr id="11" name="Łącznik prosty ze strzałką 10">
              <a:extLst>
                <a:ext uri="{FF2B5EF4-FFF2-40B4-BE49-F238E27FC236}">
                  <a16:creationId xmlns="" xmlns:a16="http://schemas.microsoft.com/office/drawing/2014/main" id="{B13D3077-64F2-4ACE-A1E5-0A8283A18CA6}"/>
                </a:ext>
              </a:extLst>
            </p:cNvPr>
            <p:cNvCxnSpPr/>
            <p:nvPr/>
          </p:nvCxnSpPr>
          <p:spPr>
            <a:xfrm flipV="1">
              <a:off x="4460431" y="2557468"/>
              <a:ext cx="0" cy="1968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a 4">
            <a:extLst>
              <a:ext uri="{FF2B5EF4-FFF2-40B4-BE49-F238E27FC236}">
                <a16:creationId xmlns="" xmlns:a16="http://schemas.microsoft.com/office/drawing/2014/main" id="{E81BAFD1-D334-4C4A-A27B-4A2DA4EC7DDB}"/>
              </a:ext>
            </a:extLst>
          </p:cNvPr>
          <p:cNvGrpSpPr>
            <a:grpSpLocks noChangeAspect="1"/>
          </p:cNvGrpSpPr>
          <p:nvPr/>
        </p:nvGrpSpPr>
        <p:grpSpPr>
          <a:xfrm>
            <a:off x="3682948" y="4050945"/>
            <a:ext cx="2327337" cy="2268000"/>
            <a:chOff x="1772469" y="2827087"/>
            <a:chExt cx="1780104" cy="1734720"/>
          </a:xfrm>
        </p:grpSpPr>
        <p:pic>
          <p:nvPicPr>
            <p:cNvPr id="13" name="Obraz 27">
              <a:extLst>
                <a:ext uri="{FF2B5EF4-FFF2-40B4-BE49-F238E27FC236}">
                  <a16:creationId xmlns="" xmlns:a16="http://schemas.microsoft.com/office/drawing/2014/main" id="{6138CC42-D503-4A27-82AE-2D8AEBDA1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469" y="2827087"/>
              <a:ext cx="1780104" cy="1722835"/>
            </a:xfrm>
            <a:prstGeom prst="rect">
              <a:avLst/>
            </a:prstGeom>
          </p:spPr>
        </p:pic>
        <p:sp>
          <p:nvSpPr>
            <p:cNvPr id="14" name="pole tekstowe 11">
              <a:extLst>
                <a:ext uri="{FF2B5EF4-FFF2-40B4-BE49-F238E27FC236}">
                  <a16:creationId xmlns="" xmlns:a16="http://schemas.microsoft.com/office/drawing/2014/main" id="{AAC6D075-B2DA-493B-A75C-2B5FB21F1C84}"/>
                </a:ext>
              </a:extLst>
            </p:cNvPr>
            <p:cNvSpPr txBox="1"/>
            <p:nvPr/>
          </p:nvSpPr>
          <p:spPr>
            <a:xfrm>
              <a:off x="2552347" y="4354058"/>
              <a:ext cx="3321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750" dirty="0" err="1"/>
                <a:t>y</a:t>
              </a:r>
              <a:r>
                <a:rPr lang="pl-PL" sz="750" baseline="-25000" dirty="0" err="1"/>
                <a:t>CM</a:t>
              </a:r>
              <a:endParaRPr lang="en-US" sz="750" dirty="0"/>
            </a:p>
          </p:txBody>
        </p:sp>
        <p:cxnSp>
          <p:nvCxnSpPr>
            <p:cNvPr id="15" name="Łącznik prosty ze strzałką 12">
              <a:extLst>
                <a:ext uri="{FF2B5EF4-FFF2-40B4-BE49-F238E27FC236}">
                  <a16:creationId xmlns="" xmlns:a16="http://schemas.microsoft.com/office/drawing/2014/main" id="{A0596CE0-1807-4500-B711-B89CE8081FDB}"/>
                </a:ext>
              </a:extLst>
            </p:cNvPr>
            <p:cNvCxnSpPr/>
            <p:nvPr/>
          </p:nvCxnSpPr>
          <p:spPr>
            <a:xfrm flipV="1">
              <a:off x="2576726" y="4278583"/>
              <a:ext cx="0" cy="1987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a 3">
            <a:extLst>
              <a:ext uri="{FF2B5EF4-FFF2-40B4-BE49-F238E27FC236}">
                <a16:creationId xmlns="" xmlns:a16="http://schemas.microsoft.com/office/drawing/2014/main" id="{DD4024FB-C6E7-456B-9336-50C9CAA5E289}"/>
              </a:ext>
            </a:extLst>
          </p:cNvPr>
          <p:cNvGrpSpPr>
            <a:grpSpLocks noChangeAspect="1"/>
          </p:cNvGrpSpPr>
          <p:nvPr/>
        </p:nvGrpSpPr>
        <p:grpSpPr>
          <a:xfrm>
            <a:off x="677199" y="4050946"/>
            <a:ext cx="2336002" cy="2268000"/>
            <a:chOff x="5540785" y="1106434"/>
            <a:chExt cx="1780104" cy="1728284"/>
          </a:xfrm>
        </p:grpSpPr>
        <p:pic>
          <p:nvPicPr>
            <p:cNvPr id="17" name="Obraz 31">
              <a:extLst>
                <a:ext uri="{FF2B5EF4-FFF2-40B4-BE49-F238E27FC236}">
                  <a16:creationId xmlns="" xmlns:a16="http://schemas.microsoft.com/office/drawing/2014/main" id="{781917BA-37F1-4705-A8C8-8187C5B39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785" y="1106434"/>
              <a:ext cx="1780104" cy="1722835"/>
            </a:xfrm>
            <a:prstGeom prst="rect">
              <a:avLst/>
            </a:prstGeom>
          </p:spPr>
        </p:pic>
        <p:sp>
          <p:nvSpPr>
            <p:cNvPr id="18" name="pole tekstowe 13">
              <a:extLst>
                <a:ext uri="{FF2B5EF4-FFF2-40B4-BE49-F238E27FC236}">
                  <a16:creationId xmlns="" xmlns:a16="http://schemas.microsoft.com/office/drawing/2014/main" id="{DDAD62F4-960A-4B13-A246-FC1722374E8D}"/>
                </a:ext>
              </a:extLst>
            </p:cNvPr>
            <p:cNvSpPr txBox="1"/>
            <p:nvPr/>
          </p:nvSpPr>
          <p:spPr>
            <a:xfrm>
              <a:off x="6316420" y="2626969"/>
              <a:ext cx="3321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750" dirty="0" err="1"/>
                <a:t>y</a:t>
              </a:r>
              <a:r>
                <a:rPr lang="pl-PL" sz="750" baseline="-25000" dirty="0" err="1"/>
                <a:t>CM</a:t>
              </a:r>
              <a:endParaRPr lang="en-US" sz="750" dirty="0"/>
            </a:p>
          </p:txBody>
        </p:sp>
        <p:cxnSp>
          <p:nvCxnSpPr>
            <p:cNvPr id="19" name="Łącznik prosty ze strzałką 14">
              <a:extLst>
                <a:ext uri="{FF2B5EF4-FFF2-40B4-BE49-F238E27FC236}">
                  <a16:creationId xmlns="" xmlns:a16="http://schemas.microsoft.com/office/drawing/2014/main" id="{01ED06D5-F007-4980-8203-95D0BAF7205C}"/>
                </a:ext>
              </a:extLst>
            </p:cNvPr>
            <p:cNvCxnSpPr/>
            <p:nvPr/>
          </p:nvCxnSpPr>
          <p:spPr>
            <a:xfrm flipV="1">
              <a:off x="6340799" y="2557468"/>
              <a:ext cx="0" cy="1978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pole tekstowe 5">
            <a:extLst>
              <a:ext uri="{FF2B5EF4-FFF2-40B4-BE49-F238E27FC236}">
                <a16:creationId xmlns="" xmlns:a16="http://schemas.microsoft.com/office/drawing/2014/main" id="{3A2C74B6-C95B-45BD-BACA-C956177934B6}"/>
              </a:ext>
            </a:extLst>
          </p:cNvPr>
          <p:cNvSpPr txBox="1"/>
          <p:nvPr/>
        </p:nvSpPr>
        <p:spPr>
          <a:xfrm>
            <a:off x="1286717" y="1484784"/>
            <a:ext cx="1701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0.15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de-DE" sz="1050" smtClean="0"/>
              <a:t>[</a:t>
            </a:r>
            <a:r>
              <a:rPr lang="pl-PL" sz="1050" smtClean="0"/>
              <a:t>GeV/c</a:t>
            </a:r>
            <a:r>
              <a:rPr lang="pl-PL" sz="1050" baseline="30000" smtClean="0"/>
              <a:t>2</a:t>
            </a:r>
            <a:r>
              <a:rPr lang="de-DE" sz="1050" dirty="0"/>
              <a:t>]</a:t>
            </a:r>
            <a:r>
              <a:rPr lang="pl-PL" sz="1050" smtClean="0"/>
              <a:t> </a:t>
            </a:r>
            <a:r>
              <a:rPr lang="pl-PL" sz="1050" dirty="0"/>
              <a:t>&lt; 0.3</a:t>
            </a:r>
            <a:endParaRPr lang="en-US" sz="1050" dirty="0"/>
          </a:p>
        </p:txBody>
      </p:sp>
      <p:sp>
        <p:nvSpPr>
          <p:cNvPr id="21" name="pole tekstowe 20">
            <a:extLst>
              <a:ext uri="{FF2B5EF4-FFF2-40B4-BE49-F238E27FC236}">
                <a16:creationId xmlns="" xmlns:a16="http://schemas.microsoft.com/office/drawing/2014/main" id="{6BD86B9C-3D3C-4E14-BFEC-A4D1C7E2E961}"/>
              </a:ext>
            </a:extLst>
          </p:cNvPr>
          <p:cNvSpPr txBox="1"/>
          <p:nvPr/>
        </p:nvSpPr>
        <p:spPr>
          <a:xfrm>
            <a:off x="4311053" y="1484784"/>
            <a:ext cx="1701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0.3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de-DE" sz="1050" smtClean="0"/>
              <a:t>[</a:t>
            </a:r>
            <a:r>
              <a:rPr lang="pl-PL" sz="1050" smtClean="0"/>
              <a:t>GeV/c</a:t>
            </a:r>
            <a:r>
              <a:rPr lang="pl-PL" sz="1050" baseline="30000" smtClean="0"/>
              <a:t>2</a:t>
            </a:r>
            <a:r>
              <a:rPr lang="de-DE" sz="1050" baseline="30000" smtClean="0"/>
              <a:t>]</a:t>
            </a:r>
            <a:r>
              <a:rPr lang="pl-PL" sz="1050" smtClean="0"/>
              <a:t> </a:t>
            </a:r>
            <a:r>
              <a:rPr lang="pl-PL" sz="1050" dirty="0"/>
              <a:t>&lt; 0.45</a:t>
            </a:r>
            <a:endParaRPr lang="en-US" sz="1050" dirty="0"/>
          </a:p>
        </p:txBody>
      </p:sp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C635A971-9FCB-489D-9476-DBD7EB7D23B5}"/>
              </a:ext>
            </a:extLst>
          </p:cNvPr>
          <p:cNvSpPr txBox="1"/>
          <p:nvPr/>
        </p:nvSpPr>
        <p:spPr>
          <a:xfrm>
            <a:off x="1286716" y="3933056"/>
            <a:ext cx="17011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dirty="0"/>
              <a:t>0.45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de-DE" sz="1050" smtClean="0"/>
              <a:t>[</a:t>
            </a:r>
            <a:r>
              <a:rPr lang="pl-PL" sz="1050" smtClean="0"/>
              <a:t>GeV/c</a:t>
            </a:r>
            <a:r>
              <a:rPr lang="pl-PL" sz="1050" baseline="30000" smtClean="0"/>
              <a:t>2</a:t>
            </a:r>
            <a:r>
              <a:rPr lang="de-DE" sz="1050" smtClean="0"/>
              <a:t>] </a:t>
            </a:r>
            <a:r>
              <a:rPr lang="pl-PL" sz="1050" smtClean="0"/>
              <a:t>&lt; </a:t>
            </a:r>
            <a:r>
              <a:rPr lang="pl-PL" sz="1050" dirty="0"/>
              <a:t>0.6</a:t>
            </a:r>
            <a:endParaRPr lang="en-US" sz="1050" dirty="0"/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1575E61D-0000-4407-B960-9C047BDCE39E}"/>
              </a:ext>
            </a:extLst>
          </p:cNvPr>
          <p:cNvSpPr txBox="1"/>
          <p:nvPr/>
        </p:nvSpPr>
        <p:spPr>
          <a:xfrm>
            <a:off x="4357540" y="3933056"/>
            <a:ext cx="16546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dirty="0"/>
              <a:t>0.6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de-DE" sz="1050" smtClean="0"/>
              <a:t>[</a:t>
            </a:r>
            <a:r>
              <a:rPr lang="pl-PL" sz="1050" smtClean="0"/>
              <a:t>GeV/c</a:t>
            </a:r>
            <a:r>
              <a:rPr lang="pl-PL" sz="1050" baseline="30000" smtClean="0"/>
              <a:t>2</a:t>
            </a:r>
            <a:r>
              <a:rPr lang="de-DE" sz="1050" smtClean="0"/>
              <a:t>]</a:t>
            </a:r>
            <a:r>
              <a:rPr lang="pl-PL" sz="1050" smtClean="0"/>
              <a:t> </a:t>
            </a:r>
            <a:r>
              <a:rPr lang="pl-PL" sz="1050" dirty="0"/>
              <a:t>&lt; 1.0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eck 24"/>
              <p:cNvSpPr/>
              <p:nvPr/>
            </p:nvSpPr>
            <p:spPr>
              <a:xfrm>
                <a:off x="6248333" y="2732005"/>
                <a:ext cx="288032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/>
                  <a:t>Total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e</m:t>
                        </m:r>
                      </m:e>
                      <m:sup>
                        <m:r>
                          <a:rPr lang="de-DE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e</m:t>
                        </m:r>
                      </m:e>
                      <m:sup>
                        <m:r>
                          <a:rPr lang="de-DE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/>
                  <a:t> </a:t>
                </a:r>
                <a:r>
                  <a:rPr lang="de-DE" smtClean="0"/>
                  <a:t>yield</a:t>
                </a:r>
              </a:p>
              <a:p>
                <a:endParaRPr lang="de-DE" smtClean="0"/>
              </a:p>
              <a:p>
                <a:r>
                  <a:rPr lang="de-DE" smtClean="0"/>
                  <a:t>Majority of dileptons within HADES acceptance</a:t>
                </a:r>
              </a:p>
              <a:p>
                <a:endParaRPr lang="de-DE"/>
              </a:p>
              <a:p>
                <a:r>
                  <a:rPr lang="de-DE" smtClean="0"/>
                  <a:t>Validity of thermal fits</a:t>
                </a:r>
                <a:endParaRPr lang="de-DE"/>
              </a:p>
            </p:txBody>
          </p:sp>
        </mc:Choice>
        <mc:Fallback xmlns="">
          <p:sp>
            <p:nvSpPr>
              <p:cNvPr id="25" name="Rechtec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333" y="2732005"/>
                <a:ext cx="2880320" cy="1754326"/>
              </a:xfrm>
              <a:prstGeom prst="rect">
                <a:avLst/>
              </a:prstGeom>
              <a:blipFill rotWithShape="1">
                <a:blip r:embed="rId6"/>
                <a:stretch>
                  <a:fillRect l="-1907" t="-1736" r="-3390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5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Inverse Slope Analysis</a:t>
            </a:r>
            <a:r>
              <a:rPr lang="de-DE" sz="3200" smtClean="0">
                <a:latin typeface="+mn-lt"/>
              </a:rPr>
              <a:t/>
            </a:r>
            <a:br>
              <a:rPr lang="de-DE" sz="3200" smtClean="0">
                <a:latin typeface="+mn-lt"/>
              </a:rPr>
            </a:br>
            <a:r>
              <a:rPr lang="de-DE" sz="800">
                <a:latin typeface="+mn-lt"/>
              </a:rPr>
              <a:t> </a:t>
            </a:r>
            <a:r>
              <a:rPr lang="de-DE" sz="800" smtClean="0">
                <a:latin typeface="+mn-lt"/>
              </a:rPr>
              <a:t>  </a:t>
            </a:r>
            <a:r>
              <a:rPr lang="de-DE" sz="3200">
                <a:latin typeface="+mn-lt"/>
              </a:rPr>
              <a:t/>
            </a:r>
            <a:br>
              <a:rPr lang="de-DE" sz="3200">
                <a:latin typeface="+mn-lt"/>
              </a:rPr>
            </a:br>
            <a:r>
              <a:rPr lang="de-DE" sz="1600">
                <a:latin typeface="+mn-lt"/>
              </a:rPr>
              <a:t>y</a:t>
            </a:r>
            <a:r>
              <a:rPr lang="en-GB" sz="1600" smtClean="0">
                <a:latin typeface="+mn-lt"/>
              </a:rPr>
              <a:t>-dependent</a:t>
            </a:r>
            <a:endParaRPr lang="en-GB" sz="1800">
              <a:latin typeface="+mn-lt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43528869-A2C4-40DA-A4ED-ECA3020EA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763636" cy="3600000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="" xmlns:a16="http://schemas.microsoft.com/office/drawing/2014/main" id="{771244AE-6925-4284-888F-7C3B23FA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20" y="1844824"/>
            <a:ext cx="3763636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9">
                <a:extLst>
                  <a:ext uri="{FF2B5EF4-FFF2-40B4-BE49-F238E27FC236}">
                    <a16:creationId xmlns="" xmlns:a16="http://schemas.microsoft.com/office/drawing/2014/main" id="{31FCAA4D-57BE-4388-9EAF-EF61116A4A5A}"/>
                  </a:ext>
                </a:extLst>
              </p:cNvPr>
              <p:cNvSpPr txBox="1"/>
              <p:nvPr/>
            </p:nvSpPr>
            <p:spPr>
              <a:xfrm>
                <a:off x="5076056" y="5444824"/>
                <a:ext cx="3700084" cy="671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 smtClean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Consistent</a:t>
                </a:r>
                <a:r>
                  <a:rPr lang="pl-PL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with </a:t>
                </a:r>
                <a:r>
                  <a:rPr lang="pl-PL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thermal</a:t>
                </a:r>
                <a:r>
                  <a:rPr lang="pl-PL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pl-PL" smtClean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ansatz</a:t>
                </a:r>
                <a:endParaRPr lang="de-DE" smtClean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slope</m:t>
                        </m:r>
                      </m:sub>
                    </m:sSub>
                    <m:r>
                      <a:rPr lang="pl-PL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∝</m:t>
                    </m:r>
                    <m:r>
                      <a:rPr lang="de-DE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1/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cosh</m:t>
                    </m:r>
                    <m:r>
                      <a:rPr lang="de-DE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y</m:t>
                    </m:r>
                    <m:r>
                      <a:rPr lang="de-DE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pl-PL" smtClean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pl-PL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pole tekstowe 19">
                <a:extLst>
                  <a:ext uri="{FF2B5EF4-FFF2-40B4-BE49-F238E27FC236}">
                    <a16:creationId xmlns:a16="http://schemas.microsoft.com/office/drawing/2014/main" xmlns="" id="{31FCAA4D-57BE-4388-9EAF-EF61116A4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5444824"/>
                <a:ext cx="3700084" cy="671209"/>
              </a:xfrm>
              <a:prstGeom prst="rect">
                <a:avLst/>
              </a:prstGeom>
              <a:blipFill rotWithShape="1">
                <a:blip r:embed="rId4"/>
                <a:stretch>
                  <a:fillRect t="-4545"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41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accent6"/>
                </a:solidFill>
                <a:latin typeface="+mn-lt"/>
              </a:rPr>
              <a:t>Azimuthal Anisotropy</a:t>
            </a:r>
            <a:endParaRPr lang="en-GB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7" y="488951"/>
            <a:ext cx="6949527" cy="838200"/>
          </a:xfrm>
        </p:spPr>
        <p:txBody>
          <a:bodyPr/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Invariant Mass dependent Azimuthal Anisotopy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82143" y="1881272"/>
            <a:ext cx="4419819" cy="3996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/>
          <a:stretch/>
        </p:blipFill>
        <p:spPr>
          <a:xfrm>
            <a:off x="4572000" y="1881272"/>
            <a:ext cx="4267419" cy="399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6" y="1772816"/>
            <a:ext cx="3194180" cy="392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1160734" y="5759834"/>
                <a:ext cx="2691186" cy="4297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Arial" panose="020B0604020202020204" pitchFamily="34" charset="0"/>
                    <a:cs typeface="Arial" panose="020B0604020202020204" pitchFamily="34" charset="0"/>
                  </a:rPr>
                  <a:t>Hypothesis: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/>
                          </a:rPr>
                          <m:t>𝑠𝑖𝑔</m:t>
                        </m:r>
                      </m:sup>
                    </m:sSubSup>
                    <m:r>
                      <a:rPr lang="de-DE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/>
                          </a:rPr>
                          <m:t>𝑡𝑜𝑡</m:t>
                        </m:r>
                      </m:sup>
                    </m:sSubSup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34" y="5759834"/>
                <a:ext cx="2691186" cy="429798"/>
              </a:xfrm>
              <a:prstGeom prst="rect">
                <a:avLst/>
              </a:prstGeom>
              <a:blipFill rotWithShape="1">
                <a:blip r:embed="rId4"/>
                <a:stretch>
                  <a:fillRect l="-181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1296000" y="2276872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smtClean="0"/>
              <a:t>HADES preliminary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5052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0" y="2060848"/>
            <a:ext cx="4450890" cy="4204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358777" y="448939"/>
                <a:ext cx="6642117" cy="838200"/>
              </a:xfrm>
            </p:spPr>
            <p:txBody>
              <a:bodyPr/>
              <a:lstStyle/>
              <a:p>
                <a:r>
                  <a:rPr lang="de-DE" smtClean="0">
                    <a:latin typeface="+mn-lt"/>
                  </a:rPr>
                  <a:t>Azimuthal Anisotropy</a:t>
                </a:r>
                <a:br>
                  <a:rPr lang="de-DE" smtClean="0">
                    <a:latin typeface="+mn-lt"/>
                  </a:rPr>
                </a:br>
                <a:r>
                  <a:rPr lang="de-DE" sz="1000" smtClean="0">
                    <a:latin typeface="+mn-lt"/>
                  </a:rPr>
                  <a:t> </a:t>
                </a:r>
                <a:r>
                  <a:rPr lang="de-DE" smtClean="0">
                    <a:latin typeface="+mn-lt"/>
                  </a:rPr>
                  <a:t/>
                </a:r>
                <a:br>
                  <a:rPr lang="de-DE" smtClean="0">
                    <a:latin typeface="+mn-lt"/>
                  </a:rPr>
                </a:br>
                <a:r>
                  <a:rPr lang="de-DE" sz="1600" smtClean="0">
                    <a:latin typeface="+mn-lt"/>
                  </a:rPr>
                  <a:t>Dileptons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1" i="0" smtClean="0">
                            <a:latin typeface="Cambria Math"/>
                          </a:rPr>
                          <m:t>𝐌</m:t>
                        </m:r>
                      </m:e>
                      <m:sub>
                        <m:r>
                          <a:rPr lang="de-DE" sz="1600" b="1" i="0" smtClean="0">
                            <a:latin typeface="Cambria Math"/>
                          </a:rPr>
                          <m:t>𝐞𝐞</m:t>
                        </m:r>
                      </m:sub>
                    </m:sSub>
                    <m:r>
                      <a:rPr lang="de-DE" sz="1600" i="0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sz="1600" b="1" i="0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de-DE" sz="1600" b="1" i="0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de-DE" sz="1600" b="1" i="0" smtClean="0">
                        <a:latin typeface="Cambria Math"/>
                        <a:ea typeface="Cambria Math"/>
                      </a:rPr>
                      <m:t>𝟏𝟐</m:t>
                    </m:r>
                    <m:r>
                      <a:rPr lang="de-DE" sz="1600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1600" b="1" i="0" smtClean="0">
                        <a:latin typeface="Cambria Math"/>
                        <a:ea typeface="Cambria Math"/>
                      </a:rPr>
                      <m:t>𝐆𝐞𝐕</m:t>
                    </m:r>
                    <m:r>
                      <a:rPr lang="de-DE" sz="1600" b="1" i="0" smtClean="0"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de-DE" sz="16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600" b="1" i="0" smtClean="0">
                            <a:latin typeface="Cambria Math"/>
                            <a:ea typeface="Cambria Math"/>
                          </a:rPr>
                          <m:t>𝐜</m:t>
                        </m:r>
                      </m:e>
                      <m:sup>
                        <m:r>
                          <a:rPr lang="de-DE" sz="1600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GB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8777" y="448939"/>
                <a:ext cx="6642117" cy="838200"/>
              </a:xfrm>
              <a:blipFill rotWithShape="1">
                <a:blip r:embed="rId4"/>
                <a:stretch>
                  <a:fillRect l="-2847" t="-6569" b="-10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ieren 7"/>
          <p:cNvGrpSpPr/>
          <p:nvPr/>
        </p:nvGrpSpPr>
        <p:grpSpPr>
          <a:xfrm>
            <a:off x="899640" y="1772856"/>
            <a:ext cx="432000" cy="360000"/>
            <a:chOff x="1691728" y="2132856"/>
            <a:chExt cx="432000" cy="360000"/>
          </a:xfrm>
        </p:grpSpPr>
        <p:sp>
          <p:nvSpPr>
            <p:cNvPr id="9" name="Ellipse 8"/>
            <p:cNvSpPr/>
            <p:nvPr/>
          </p:nvSpPr>
          <p:spPr>
            <a:xfrm>
              <a:off x="1691728" y="2132856"/>
              <a:ext cx="360000" cy="360000"/>
            </a:xfrm>
            <a:prstGeom prst="ellipse">
              <a:avLst/>
            </a:prstGeom>
            <a:solidFill>
              <a:srgbClr val="33CC33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llipse 9"/>
            <p:cNvSpPr/>
            <p:nvPr/>
          </p:nvSpPr>
          <p:spPr>
            <a:xfrm>
              <a:off x="1763728" y="2132856"/>
              <a:ext cx="360000" cy="360000"/>
            </a:xfrm>
            <a:prstGeom prst="ellipse">
              <a:avLst/>
            </a:prstGeom>
            <a:solidFill>
              <a:srgbClr val="33CC33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781288" y="1772816"/>
            <a:ext cx="486456" cy="360000"/>
            <a:chOff x="467544" y="2916000"/>
            <a:chExt cx="486456" cy="360000"/>
          </a:xfrm>
        </p:grpSpPr>
        <p:sp>
          <p:nvSpPr>
            <p:cNvPr id="12" name="Ellipse 11"/>
            <p:cNvSpPr/>
            <p:nvPr/>
          </p:nvSpPr>
          <p:spPr>
            <a:xfrm>
              <a:off x="467544" y="2916000"/>
              <a:ext cx="360000" cy="360000"/>
            </a:xfrm>
            <a:prstGeom prst="ellipse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94000" y="2916000"/>
              <a:ext cx="360000" cy="360000"/>
            </a:xfrm>
            <a:prstGeom prst="ellipse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491880" y="1772816"/>
            <a:ext cx="594456" cy="360000"/>
            <a:chOff x="467544" y="4005104"/>
            <a:chExt cx="594456" cy="360000"/>
          </a:xfrm>
        </p:grpSpPr>
        <p:sp>
          <p:nvSpPr>
            <p:cNvPr id="15" name="Ellipse 14"/>
            <p:cNvSpPr/>
            <p:nvPr/>
          </p:nvSpPr>
          <p:spPr>
            <a:xfrm>
              <a:off x="467544" y="4005104"/>
              <a:ext cx="360000" cy="360000"/>
            </a:xfrm>
            <a:prstGeom prst="ellipse">
              <a:avLst/>
            </a:prstGeom>
            <a:solidFill>
              <a:srgbClr val="FF9933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02000" y="4005104"/>
              <a:ext cx="360000" cy="360000"/>
            </a:xfrm>
            <a:prstGeom prst="ellipse">
              <a:avLst/>
            </a:prstGeom>
            <a:solidFill>
              <a:srgbClr val="FF9933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627784" y="1772816"/>
            <a:ext cx="540000" cy="360000"/>
            <a:chOff x="468000" y="3357032"/>
            <a:chExt cx="540000" cy="360000"/>
          </a:xfrm>
        </p:grpSpPr>
        <p:sp>
          <p:nvSpPr>
            <p:cNvPr id="18" name="Ellipse 17"/>
            <p:cNvSpPr/>
            <p:nvPr/>
          </p:nvSpPr>
          <p:spPr>
            <a:xfrm>
              <a:off x="468000" y="3357032"/>
              <a:ext cx="360000" cy="360000"/>
            </a:xfrm>
            <a:prstGeom prst="ellipse">
              <a:avLst/>
            </a:prstGeom>
            <a:solidFill>
              <a:srgbClr val="CC00C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48000" y="3357032"/>
              <a:ext cx="360000" cy="360000"/>
            </a:xfrm>
            <a:prstGeom prst="ellipse">
              <a:avLst/>
            </a:prstGeom>
            <a:solidFill>
              <a:srgbClr val="CC00C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9338" r="4445" b="2831"/>
          <a:stretch/>
        </p:blipFill>
        <p:spPr>
          <a:xfrm>
            <a:off x="4450890" y="1984854"/>
            <a:ext cx="4657614" cy="4312803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827584" y="5271011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21" name="Textfeld 20"/>
          <p:cNvSpPr txBox="1"/>
          <p:nvPr/>
        </p:nvSpPr>
        <p:spPr>
          <a:xfrm>
            <a:off x="5444708" y="5271011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9443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6282750" cy="4860000"/>
          </a:xfr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Azimuthal Anisotropy</a:t>
            </a:r>
            <a:br>
              <a:rPr lang="de-DE" smtClean="0">
                <a:latin typeface="+mn-lt"/>
              </a:rPr>
            </a:br>
            <a:r>
              <a:rPr lang="de-DE" sz="1000" smtClean="0">
                <a:latin typeface="+mn-lt"/>
              </a:rPr>
              <a:t> </a:t>
            </a:r>
            <a:r>
              <a:rPr lang="de-DE" smtClean="0">
                <a:latin typeface="+mn-lt"/>
              </a:rPr>
              <a:t/>
            </a:r>
            <a:br>
              <a:rPr lang="de-DE" smtClean="0">
                <a:latin typeface="+mn-lt"/>
              </a:rPr>
            </a:br>
            <a:r>
              <a:rPr lang="de-DE" sz="1600" smtClean="0">
                <a:latin typeface="+mn-lt"/>
              </a:rPr>
              <a:t>Centrality-dependent</a:t>
            </a:r>
            <a:endParaRPr lang="en-GB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/>
              <p:cNvSpPr txBox="1"/>
              <p:nvPr/>
            </p:nvSpPr>
            <p:spPr>
              <a:xfrm>
                <a:off x="1043608" y="1587061"/>
                <a:ext cx="1738361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𝟏𝟐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587061"/>
                <a:ext cx="1738361" cy="257763"/>
              </a:xfrm>
              <a:prstGeom prst="rect">
                <a:avLst/>
              </a:prstGeom>
              <a:blipFill rotWithShape="1">
                <a:blip r:embed="rId3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1043608" y="4035333"/>
                <a:ext cx="1868204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</a:rPr>
                        <m:t>𝟐𝟓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4035333"/>
                <a:ext cx="1868204" cy="257763"/>
              </a:xfrm>
              <a:prstGeom prst="rect">
                <a:avLst/>
              </a:prstGeom>
              <a:blipFill rotWithShape="1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/>
              <p:cNvSpPr txBox="1"/>
              <p:nvPr/>
            </p:nvSpPr>
            <p:spPr>
              <a:xfrm>
                <a:off x="4355976" y="1569769"/>
                <a:ext cx="1879425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050" b="1" i="0" smtClean="0">
                        <a:latin typeface="Cambria Math"/>
                      </a:rPr>
                      <m:t>𝟎</m:t>
                    </m:r>
                    <m:r>
                      <a:rPr lang="de-DE" sz="1050" b="1" i="0" smtClean="0">
                        <a:latin typeface="Cambria Math"/>
                      </a:rPr>
                      <m:t>.</m:t>
                    </m:r>
                    <m:r>
                      <a:rPr lang="de-DE" sz="1050" b="1" i="0" smtClean="0">
                        <a:latin typeface="Cambria Math"/>
                      </a:rPr>
                      <m:t>𝟏𝟐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&lt;</m:t>
                    </m:r>
                    <m:sSub>
                      <m:sSubPr>
                        <m:ctrlPr>
                          <a:rPr lang="de-DE" sz="105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𝐌</m:t>
                        </m:r>
                      </m:e>
                      <m:sub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𝐞𝐞</m:t>
                        </m:r>
                      </m:sub>
                    </m:sSub>
                    <m:r>
                      <a:rPr lang="de-DE" sz="1050" b="1" i="0" smtClean="0">
                        <a:latin typeface="Cambria Math"/>
                        <a:ea typeface="Cambria Math"/>
                      </a:rPr>
                      <m:t>[ 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𝐆𝐞𝐕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de-DE" sz="105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𝐜</m:t>
                        </m:r>
                      </m:e>
                      <m:sup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r>
                      <a:rPr lang="de-DE" sz="1050" b="1" i="0">
                        <a:latin typeface="Cambria Math"/>
                      </a:rPr>
                      <m:t>]</m:t>
                    </m:r>
                    <m:r>
                      <a:rPr lang="de-DE" sz="1050" b="1" i="0">
                        <a:latin typeface="Cambria Math"/>
                        <a:ea typeface="Cambria Math"/>
                      </a:rPr>
                      <m:t>&lt;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GB" sz="1050" b="1" smtClean="0">
                    <a:latin typeface="+mn-lt"/>
                  </a:rPr>
                  <a:t>25</a:t>
                </a:r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569769"/>
                <a:ext cx="1879425" cy="257763"/>
              </a:xfrm>
              <a:prstGeom prst="rect">
                <a:avLst/>
              </a:prstGeom>
              <a:blipFill rotWithShape="1"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/>
              <p:cNvSpPr txBox="1"/>
              <p:nvPr/>
            </p:nvSpPr>
            <p:spPr>
              <a:xfrm>
                <a:off x="4427984" y="4035332"/>
                <a:ext cx="1788054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</a:rPr>
                        <m:t>𝟓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𝟗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4035332"/>
                <a:ext cx="1788054" cy="257763"/>
              </a:xfrm>
              <a:prstGeom prst="rect">
                <a:avLst/>
              </a:prstGeom>
              <a:blipFill rotWithShape="1"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494437" y="1916832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4" name="Textfeld 13"/>
          <p:cNvSpPr txBox="1"/>
          <p:nvPr/>
        </p:nvSpPr>
        <p:spPr>
          <a:xfrm>
            <a:off x="4868644" y="1916832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5" name="Textfeld 14"/>
          <p:cNvSpPr txBox="1"/>
          <p:nvPr/>
        </p:nvSpPr>
        <p:spPr>
          <a:xfrm>
            <a:off x="1494437" y="4334907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6" name="Textfeld 15"/>
          <p:cNvSpPr txBox="1"/>
          <p:nvPr/>
        </p:nvSpPr>
        <p:spPr>
          <a:xfrm>
            <a:off x="4868644" y="4334907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hteck 1"/>
              <p:cNvSpPr/>
              <p:nvPr/>
            </p:nvSpPr>
            <p:spPr>
              <a:xfrm>
                <a:off x="6804248" y="2754794"/>
                <a:ext cx="230425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/>
                  <a:t>A</a:t>
                </a:r>
                <a:r>
                  <a:rPr lang="en-GB" smtClean="0"/>
                  <a:t>bove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mtClean="0"/>
                  <a:t> mass </a:t>
                </a:r>
                <a:r>
                  <a:rPr lang="en-GB" smtClean="0"/>
                  <a:t>range </a:t>
                </a:r>
                <a:r>
                  <a:rPr lang="en-GB"/>
                  <a:t>consistent with radiation </a:t>
                </a:r>
                <a:r>
                  <a:rPr lang="en-GB"/>
                  <a:t>from </a:t>
                </a:r>
                <a:r>
                  <a:rPr lang="en-GB" smtClean="0"/>
                  <a:t>an </a:t>
                </a:r>
                <a:r>
                  <a:rPr lang="en-GB"/>
                  <a:t>early stage </a:t>
                </a:r>
                <a:r>
                  <a:rPr lang="en-GB"/>
                  <a:t>before </a:t>
                </a:r>
                <a:r>
                  <a:rPr lang="en-GB" smtClean="0"/>
                  <a:t>the build-up </a:t>
                </a:r>
                <a:r>
                  <a:rPr lang="en-GB"/>
                  <a:t>of flow</a:t>
                </a:r>
                <a:endParaRPr lang="en-GB"/>
              </a:p>
            </p:txBody>
          </p:sp>
        </mc:Choice>
        <mc:Fallback>
          <p:sp>
            <p:nvSpPr>
              <p:cNvPr id="2" name="Rechtec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754794"/>
                <a:ext cx="2304256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2116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95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Azimuthal Anisotropy</a:t>
            </a:r>
            <a:br>
              <a:rPr lang="de-DE">
                <a:latin typeface="+mn-lt"/>
              </a:rPr>
            </a:br>
            <a:r>
              <a:rPr lang="de-DE" sz="1000">
                <a:latin typeface="+mn-lt"/>
              </a:rPr>
              <a:t> </a:t>
            </a:r>
            <a:r>
              <a:rPr lang="de-DE">
                <a:latin typeface="+mn-lt"/>
              </a:rPr>
              <a:t/>
            </a:r>
            <a:br>
              <a:rPr lang="de-DE">
                <a:latin typeface="+mn-lt"/>
              </a:rPr>
            </a:br>
            <a:r>
              <a:rPr lang="de-DE" sz="1600" smtClean="0">
                <a:latin typeface="+mn-lt"/>
              </a:rPr>
              <a:t>y-dependent</a:t>
            </a:r>
            <a:endParaRPr lang="en-GB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6282747" cy="4860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/>
              <p:cNvSpPr txBox="1"/>
              <p:nvPr/>
            </p:nvSpPr>
            <p:spPr>
              <a:xfrm>
                <a:off x="899230" y="1587061"/>
                <a:ext cx="1738361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𝟏𝟐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0" y="1587061"/>
                <a:ext cx="1738361" cy="257763"/>
              </a:xfrm>
              <a:prstGeom prst="rect">
                <a:avLst/>
              </a:prstGeom>
              <a:blipFill rotWithShape="1">
                <a:blip r:embed="rId3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/>
              <p:cNvSpPr txBox="1"/>
              <p:nvPr/>
            </p:nvSpPr>
            <p:spPr>
              <a:xfrm>
                <a:off x="948245" y="4035333"/>
                <a:ext cx="1868204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</a:rPr>
                        <m:t>𝟐𝟓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45" y="4035333"/>
                <a:ext cx="1868204" cy="257763"/>
              </a:xfrm>
              <a:prstGeom prst="rect">
                <a:avLst/>
              </a:prstGeom>
              <a:blipFill rotWithShape="1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4283606" y="1569769"/>
                <a:ext cx="1879425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050" b="1" i="0" smtClean="0">
                        <a:latin typeface="Cambria Math"/>
                      </a:rPr>
                      <m:t>𝟎</m:t>
                    </m:r>
                    <m:r>
                      <a:rPr lang="de-DE" sz="1050" b="1" i="0" smtClean="0">
                        <a:latin typeface="Cambria Math"/>
                      </a:rPr>
                      <m:t>.</m:t>
                    </m:r>
                    <m:r>
                      <a:rPr lang="de-DE" sz="1050" b="1" i="0" smtClean="0">
                        <a:latin typeface="Cambria Math"/>
                      </a:rPr>
                      <m:t>𝟏𝟐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&lt;</m:t>
                    </m:r>
                    <m:sSub>
                      <m:sSubPr>
                        <m:ctrlPr>
                          <a:rPr lang="de-DE" sz="105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𝐌</m:t>
                        </m:r>
                      </m:e>
                      <m:sub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𝐞𝐞</m:t>
                        </m:r>
                      </m:sub>
                    </m:sSub>
                    <m:r>
                      <a:rPr lang="de-DE" sz="1050" b="1" i="0" smtClean="0">
                        <a:latin typeface="Cambria Math"/>
                        <a:ea typeface="Cambria Math"/>
                      </a:rPr>
                      <m:t>[ 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𝐆𝐞𝐕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de-DE" sz="105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𝐜</m:t>
                        </m:r>
                      </m:e>
                      <m:sup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r>
                      <a:rPr lang="de-DE" sz="1050" b="1" i="0">
                        <a:latin typeface="Cambria Math"/>
                      </a:rPr>
                      <m:t>]</m:t>
                    </m:r>
                    <m:r>
                      <a:rPr lang="de-DE" sz="1050" b="1" i="0">
                        <a:latin typeface="Cambria Math"/>
                        <a:ea typeface="Cambria Math"/>
                      </a:rPr>
                      <m:t>&lt;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GB" sz="1050" b="1" smtClean="0">
                    <a:latin typeface="+mn-lt"/>
                  </a:rPr>
                  <a:t>25</a:t>
                </a:r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606" y="1569769"/>
                <a:ext cx="1879425" cy="257763"/>
              </a:xfrm>
              <a:prstGeom prst="rect">
                <a:avLst/>
              </a:prstGeom>
              <a:blipFill rotWithShape="1"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/>
              <p:cNvSpPr txBox="1"/>
              <p:nvPr/>
            </p:nvSpPr>
            <p:spPr>
              <a:xfrm>
                <a:off x="4295752" y="4035332"/>
                <a:ext cx="1788054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</a:rPr>
                        <m:t>𝟓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𝟗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52" y="4035332"/>
                <a:ext cx="1788054" cy="257763"/>
              </a:xfrm>
              <a:prstGeom prst="rect">
                <a:avLst/>
              </a:prstGeom>
              <a:blipFill rotWithShape="1"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494075" y="3212976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3" name="Textfeld 12"/>
          <p:cNvSpPr txBox="1"/>
          <p:nvPr/>
        </p:nvSpPr>
        <p:spPr>
          <a:xfrm>
            <a:off x="4868282" y="3212976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4" name="Textfeld 13"/>
          <p:cNvSpPr txBox="1"/>
          <p:nvPr/>
        </p:nvSpPr>
        <p:spPr>
          <a:xfrm>
            <a:off x="1494075" y="5631051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5" name="Textfeld 14"/>
          <p:cNvSpPr txBox="1"/>
          <p:nvPr/>
        </p:nvSpPr>
        <p:spPr>
          <a:xfrm>
            <a:off x="4868282" y="5631051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hteck 15"/>
              <p:cNvSpPr/>
              <p:nvPr/>
            </p:nvSpPr>
            <p:spPr>
              <a:xfrm>
                <a:off x="6804248" y="2754794"/>
                <a:ext cx="230425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/>
                  <a:t>A</a:t>
                </a:r>
                <a:r>
                  <a:rPr lang="en-GB" smtClean="0"/>
                  <a:t>bove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mtClean="0"/>
                  <a:t> mass </a:t>
                </a:r>
                <a:r>
                  <a:rPr lang="en-GB" smtClean="0"/>
                  <a:t>range </a:t>
                </a:r>
                <a:r>
                  <a:rPr lang="en-GB"/>
                  <a:t>consistent with radiation </a:t>
                </a:r>
                <a:r>
                  <a:rPr lang="en-GB"/>
                  <a:t>from </a:t>
                </a:r>
                <a:r>
                  <a:rPr lang="en-GB" smtClean="0"/>
                  <a:t>an </a:t>
                </a:r>
                <a:r>
                  <a:rPr lang="en-GB"/>
                  <a:t>early stage </a:t>
                </a:r>
                <a:r>
                  <a:rPr lang="en-GB"/>
                  <a:t>before </a:t>
                </a:r>
                <a:r>
                  <a:rPr lang="en-GB" smtClean="0"/>
                  <a:t>the build-up </a:t>
                </a:r>
                <a:r>
                  <a:rPr lang="en-GB"/>
                  <a:t>of flow</a:t>
                </a:r>
                <a:endParaRPr lang="en-GB"/>
              </a:p>
            </p:txBody>
          </p:sp>
        </mc:Choice>
        <mc:Fallback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754794"/>
                <a:ext cx="2304256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2116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2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3200"/>
            <a:ext cx="6282746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smtClean="0">
                    <a:latin typeface="+mn-lt"/>
                  </a:rPr>
                  <a:t>Azimuthal Anisotropy</a:t>
                </a:r>
                <a:br>
                  <a:rPr lang="de-DE" smtClean="0">
                    <a:latin typeface="+mn-lt"/>
                  </a:rPr>
                </a:br>
                <a:r>
                  <a:rPr lang="de-DE" sz="1000">
                    <a:latin typeface="+mn-lt"/>
                  </a:rPr>
                  <a:t> </a:t>
                </a:r>
                <a:r>
                  <a:rPr lang="de-DE">
                    <a:latin typeface="+mn-lt"/>
                  </a:rPr>
                  <a:t/>
                </a:r>
                <a:br>
                  <a:rPr lang="de-DE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1" i="0" smtClean="0">
                            <a:latin typeface="Cambria Math"/>
                          </a:rPr>
                          <m:t>𝐩</m:t>
                        </m:r>
                      </m:e>
                      <m:sub>
                        <m:r>
                          <a:rPr lang="de-DE" sz="1600" b="1" i="0" smtClean="0">
                            <a:latin typeface="Cambria Math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de-DE" sz="1600" smtClean="0">
                    <a:latin typeface="+mn-lt"/>
                  </a:rPr>
                  <a:t>-</a:t>
                </a:r>
                <a:r>
                  <a:rPr lang="de-DE" sz="1600">
                    <a:latin typeface="+mn-lt"/>
                  </a:rPr>
                  <a:t>dependent</a:t>
                </a:r>
                <a:endParaRPr lang="en-GB" dirty="0"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847" t="-7246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feld 16"/>
              <p:cNvSpPr txBox="1"/>
              <p:nvPr/>
            </p:nvSpPr>
            <p:spPr>
              <a:xfrm>
                <a:off x="899231" y="1587061"/>
                <a:ext cx="1738361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𝟏𝟐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1" y="1587061"/>
                <a:ext cx="1738361" cy="257763"/>
              </a:xfrm>
              <a:prstGeom prst="rect">
                <a:avLst/>
              </a:prstGeom>
              <a:blipFill rotWithShape="1"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feld 17"/>
              <p:cNvSpPr txBox="1"/>
              <p:nvPr/>
            </p:nvSpPr>
            <p:spPr>
              <a:xfrm>
                <a:off x="948246" y="4035333"/>
                <a:ext cx="1868204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</a:rPr>
                        <m:t>𝟐𝟓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46" y="4035333"/>
                <a:ext cx="1868204" cy="257763"/>
              </a:xfrm>
              <a:prstGeom prst="rect">
                <a:avLst/>
              </a:prstGeom>
              <a:blipFill rotWithShape="1"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/>
              <p:cNvSpPr txBox="1"/>
              <p:nvPr/>
            </p:nvSpPr>
            <p:spPr>
              <a:xfrm>
                <a:off x="4283607" y="1569769"/>
                <a:ext cx="1879425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050" b="1" i="0" smtClean="0">
                        <a:latin typeface="Cambria Math"/>
                      </a:rPr>
                      <m:t>𝟎</m:t>
                    </m:r>
                    <m:r>
                      <a:rPr lang="de-DE" sz="1050" b="1" i="0" smtClean="0">
                        <a:latin typeface="Cambria Math"/>
                      </a:rPr>
                      <m:t>.</m:t>
                    </m:r>
                    <m:r>
                      <a:rPr lang="de-DE" sz="1050" b="1" i="0" smtClean="0">
                        <a:latin typeface="Cambria Math"/>
                      </a:rPr>
                      <m:t>𝟏𝟐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&lt;</m:t>
                    </m:r>
                    <m:sSub>
                      <m:sSubPr>
                        <m:ctrlPr>
                          <a:rPr lang="de-DE" sz="105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𝐌</m:t>
                        </m:r>
                      </m:e>
                      <m:sub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𝐞𝐞</m:t>
                        </m:r>
                      </m:sub>
                    </m:sSub>
                    <m:r>
                      <a:rPr lang="de-DE" sz="1050" b="1" i="0" smtClean="0">
                        <a:latin typeface="Cambria Math"/>
                        <a:ea typeface="Cambria Math"/>
                      </a:rPr>
                      <m:t>[ 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𝐆𝐞𝐕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de-DE" sz="105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𝐜</m:t>
                        </m:r>
                      </m:e>
                      <m:sup>
                        <m:r>
                          <a:rPr lang="de-DE" sz="1050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r>
                      <a:rPr lang="de-DE" sz="1050" b="1" i="0">
                        <a:latin typeface="Cambria Math"/>
                      </a:rPr>
                      <m:t>]</m:t>
                    </m:r>
                    <m:r>
                      <a:rPr lang="de-DE" sz="1050" b="1" i="0">
                        <a:latin typeface="Cambria Math"/>
                        <a:ea typeface="Cambria Math"/>
                      </a:rPr>
                      <m:t>&lt;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de-DE" sz="1050" b="1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GB" sz="1050" b="1" smtClean="0">
                    <a:latin typeface="+mn-lt"/>
                  </a:rPr>
                  <a:t>25</a:t>
                </a:r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607" y="1569769"/>
                <a:ext cx="1879425" cy="257763"/>
              </a:xfrm>
              <a:prstGeom prst="rect">
                <a:avLst/>
              </a:prstGeom>
              <a:blipFill rotWithShape="1"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9"/>
              <p:cNvSpPr txBox="1"/>
              <p:nvPr/>
            </p:nvSpPr>
            <p:spPr>
              <a:xfrm>
                <a:off x="4295753" y="4035332"/>
                <a:ext cx="1788054" cy="257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1" i="0" smtClean="0">
                          <a:latin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</a:rPr>
                        <m:t>𝟓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𝐌</m:t>
                          </m:r>
                        </m:e>
                        <m:sub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𝐞𝐞</m:t>
                          </m:r>
                        </m:sub>
                      </m:sSub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[ 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𝐆𝐞𝐕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de-DE" sz="105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𝐜</m:t>
                          </m:r>
                        </m:e>
                        <m:sup>
                          <m:r>
                            <a:rPr lang="de-DE" sz="105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1050" b="1" i="0">
                          <a:latin typeface="Cambria Math"/>
                        </a:rPr>
                        <m:t>]</m:t>
                      </m:r>
                      <m:r>
                        <a:rPr lang="de-DE" sz="1050" b="1" i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1050" b="1" i="0" smtClean="0">
                          <a:latin typeface="Cambria Math"/>
                          <a:ea typeface="Cambria Math"/>
                        </a:rPr>
                        <m:t>𝟗</m:t>
                      </m:r>
                    </m:oMath>
                  </m:oMathPara>
                </a14:m>
                <a:endParaRPr lang="en-GB" sz="1050" b="1">
                  <a:latin typeface="+mn-lt"/>
                </a:endParaRPr>
              </a:p>
            </p:txBody>
          </p:sp>
        </mc:Choice>
        <mc:Fallback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53" y="4035332"/>
                <a:ext cx="1788054" cy="257763"/>
              </a:xfrm>
              <a:prstGeom prst="rect">
                <a:avLst/>
              </a:prstGeom>
              <a:blipFill rotWithShape="1"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051859" y="3140968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9" name="Textfeld 8"/>
          <p:cNvSpPr txBox="1"/>
          <p:nvPr/>
        </p:nvSpPr>
        <p:spPr>
          <a:xfrm>
            <a:off x="4868283" y="3140968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p:sp>
        <p:nvSpPr>
          <p:cNvPr id="10" name="Textfeld 9"/>
          <p:cNvSpPr txBox="1"/>
          <p:nvPr/>
        </p:nvSpPr>
        <p:spPr>
          <a:xfrm>
            <a:off x="1030924" y="4365104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</a:t>
            </a:r>
          </a:p>
          <a:p>
            <a:r>
              <a:rPr lang="de-DE" sz="1000" smtClean="0"/>
              <a:t>preliminary</a:t>
            </a:r>
            <a:endParaRPr lang="en-GB" sz="1000"/>
          </a:p>
        </p:txBody>
      </p:sp>
      <p:sp>
        <p:nvSpPr>
          <p:cNvPr id="11" name="Textfeld 10"/>
          <p:cNvSpPr txBox="1"/>
          <p:nvPr/>
        </p:nvSpPr>
        <p:spPr>
          <a:xfrm>
            <a:off x="4868283" y="5559043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preliminary</a:t>
            </a:r>
            <a:endParaRPr lang="en-GB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hteck 11"/>
              <p:cNvSpPr/>
              <p:nvPr/>
            </p:nvSpPr>
            <p:spPr>
              <a:xfrm>
                <a:off x="6804248" y="2754794"/>
                <a:ext cx="230425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/>
                  <a:t>A</a:t>
                </a:r>
                <a:r>
                  <a:rPr lang="en-GB" smtClean="0"/>
                  <a:t>bove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mtClean="0"/>
                  <a:t> mass </a:t>
                </a:r>
                <a:r>
                  <a:rPr lang="en-GB" smtClean="0"/>
                  <a:t>range </a:t>
                </a:r>
                <a:r>
                  <a:rPr lang="en-GB"/>
                  <a:t>consistent with radiation </a:t>
                </a:r>
                <a:r>
                  <a:rPr lang="en-GB"/>
                  <a:t>from </a:t>
                </a:r>
                <a:r>
                  <a:rPr lang="en-GB" smtClean="0"/>
                  <a:t>an </a:t>
                </a:r>
                <a:r>
                  <a:rPr lang="en-GB"/>
                  <a:t>early stage </a:t>
                </a:r>
                <a:r>
                  <a:rPr lang="en-GB"/>
                  <a:t>before </a:t>
                </a:r>
                <a:r>
                  <a:rPr lang="en-GB" smtClean="0"/>
                  <a:t>the build-up </a:t>
                </a:r>
                <a:r>
                  <a:rPr lang="en-GB"/>
                  <a:t>of flow</a:t>
                </a:r>
                <a:endParaRPr lang="en-GB"/>
              </a:p>
            </p:txBody>
          </p:sp>
        </mc:Choice>
        <mc:Fallback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754794"/>
                <a:ext cx="2304256" cy="1754326"/>
              </a:xfrm>
              <a:prstGeom prst="rect">
                <a:avLst/>
              </a:prstGeom>
              <a:blipFill rotWithShape="1">
                <a:blip r:embed="rId8"/>
                <a:stretch>
                  <a:fillRect l="-2116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smtClean="0">
                <a:solidFill>
                  <a:schemeClr val="accent6"/>
                </a:solidFill>
                <a:latin typeface="+mn-lt"/>
              </a:rPr>
              <a:t>Ag+Ag @ 1.58 A GeV</a:t>
            </a:r>
            <a:endParaRPr lang="en-GB" cap="none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accent6"/>
                </a:solidFill>
                <a:latin typeface="+mn-lt"/>
              </a:rPr>
              <a:t>Introduction</a:t>
            </a:r>
            <a:endParaRPr lang="en-GB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2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pl-PL" dirty="0">
                    <a:latin typeface="+mn-lt"/>
                  </a:rPr>
                  <a:t>Ag+Ag @ 1.58</a:t>
                </a:r>
                <a:r>
                  <a:rPr lang="pl-PL" i="1" dirty="0">
                    <a:latin typeface="+mn-lt"/>
                  </a:rPr>
                  <a:t>A</a:t>
                </a:r>
                <a:r>
                  <a:rPr lang="pl-PL" dirty="0">
                    <a:latin typeface="+mn-lt"/>
                  </a:rPr>
                  <a:t> </a:t>
                </a:r>
                <a:r>
                  <a:rPr lang="pl-PL" dirty="0" err="1">
                    <a:latin typeface="+mn-lt"/>
                  </a:rPr>
                  <a:t>GeV</a:t>
                </a:r>
                <a:r>
                  <a:rPr lang="pl-PL" dirty="0">
                    <a:latin typeface="+mn-lt"/>
                  </a:rPr>
                  <a:t>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i="1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i="1"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pl-PL">
                                <a:latin typeface="Cambria Math"/>
                              </a:rPr>
                              <m:t>𝐍𝐍</m:t>
                            </m:r>
                          </m:sub>
                        </m:sSub>
                      </m:e>
                    </m:rad>
                    <m:r>
                      <a:rPr lang="pl-PL" i="1">
                        <a:latin typeface="Cambria Math"/>
                      </a:rPr>
                      <m:t>=</m:t>
                    </m:r>
                  </m:oMath>
                </a14:m>
                <a:r>
                  <a:rPr lang="pl-PL" dirty="0">
                    <a:latin typeface="+mn-lt"/>
                  </a:rPr>
                  <a:t> 2.6 </a:t>
                </a:r>
                <a:r>
                  <a:rPr lang="pl-PL" dirty="0" err="1">
                    <a:latin typeface="+mn-lt"/>
                  </a:rPr>
                  <a:t>GeV</a:t>
                </a:r>
                <a:r>
                  <a:rPr lang="pl-PL" dirty="0">
                    <a:latin typeface="+mn-lt"/>
                  </a:rPr>
                  <a:t>)</a:t>
                </a:r>
                <a:endParaRPr lang="en-GB">
                  <a:latin typeface="+mn-lt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8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ole tekstowe 9">
            <a:extLst>
              <a:ext uri="{FF2B5EF4-FFF2-40B4-BE49-F238E27FC236}">
                <a16:creationId xmlns="" xmlns:a16="http://schemas.microsoft.com/office/drawing/2014/main" id="{D986817B-94A8-44E7-9859-371BFCE0B7DB}"/>
              </a:ext>
            </a:extLst>
          </p:cNvPr>
          <p:cNvSpPr txBox="1"/>
          <p:nvPr/>
        </p:nvSpPr>
        <p:spPr>
          <a:xfrm>
            <a:off x="6425731" y="177281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Event display</a:t>
            </a:r>
            <a:endParaRPr lang="en-US" dirty="0"/>
          </a:p>
        </p:txBody>
      </p:sp>
      <p:pic>
        <p:nvPicPr>
          <p:cNvPr id="9" name="Obraz 2">
            <a:extLst>
              <a:ext uri="{FF2B5EF4-FFF2-40B4-BE49-F238E27FC236}">
                <a16:creationId xmlns="" xmlns:a16="http://schemas.microsoft.com/office/drawing/2014/main" id="{05237ED6-7791-42D5-814D-C4D724626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61787"/>
            <a:ext cx="5184000" cy="3240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67120"/>
            <a:ext cx="353610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359833" y="1772816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FAIR Phase-0 Experiment</a:t>
            </a:r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1187624" y="5651956"/>
            <a:ext cx="556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~ 15 billion events were collected during March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9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06840"/>
            <a:ext cx="3022032" cy="37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Refurbished RICH-Detector</a:t>
            </a:r>
            <a:endParaRPr lang="en-GB">
              <a:latin typeface="+mn-lt"/>
            </a:endParaRPr>
          </a:p>
        </p:txBody>
      </p:sp>
      <p:pic>
        <p:nvPicPr>
          <p:cNvPr id="4" name="Obraz 7">
            <a:extLst>
              <a:ext uri="{FF2B5EF4-FFF2-40B4-BE49-F238E27FC236}">
                <a16:creationId xmlns="" xmlns:a16="http://schemas.microsoft.com/office/drawing/2014/main" id="{C954C04D-C149-4098-89E1-2C3EAF0D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88840"/>
            <a:ext cx="3314254" cy="3816000"/>
          </a:xfrm>
          <a:prstGeom prst="rect">
            <a:avLst/>
          </a:prstGeom>
        </p:spPr>
      </p:pic>
      <p:sp>
        <p:nvSpPr>
          <p:cNvPr id="5" name="pole tekstowe 8">
            <a:extLst>
              <a:ext uri="{FF2B5EF4-FFF2-40B4-BE49-F238E27FC236}">
                <a16:creationId xmlns="" xmlns:a16="http://schemas.microsoft.com/office/drawing/2014/main" id="{E5BCB6E4-063F-4590-9649-7CBA7C10ABE6}"/>
              </a:ext>
            </a:extLst>
          </p:cNvPr>
          <p:cNvSpPr txBox="1"/>
          <p:nvPr/>
        </p:nvSpPr>
        <p:spPr>
          <a:xfrm>
            <a:off x="4479634" y="1988840"/>
            <a:ext cx="4509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/>
              <a:t>Old</a:t>
            </a:r>
            <a:r>
              <a:rPr lang="pl-PL" sz="1600" dirty="0"/>
              <a:t> MWPC </a:t>
            </a:r>
            <a:r>
              <a:rPr lang="pl-PL" sz="1600" dirty="0" err="1"/>
              <a:t>photon</a:t>
            </a:r>
            <a:r>
              <a:rPr lang="pl-PL" sz="1600" dirty="0"/>
              <a:t> </a:t>
            </a:r>
            <a:r>
              <a:rPr lang="pl-PL" sz="1600" dirty="0" err="1"/>
              <a:t>detector</a:t>
            </a:r>
            <a:endParaRPr lang="pl-PL" sz="1600" dirty="0"/>
          </a:p>
          <a:p>
            <a:r>
              <a:rPr lang="pl-PL" sz="1600" dirty="0" err="1"/>
              <a:t>replaced</a:t>
            </a:r>
            <a:r>
              <a:rPr lang="pl-PL" sz="1600" dirty="0"/>
              <a:t> by </a:t>
            </a:r>
            <a:r>
              <a:rPr lang="pl-PL" sz="1600" dirty="0" err="1"/>
              <a:t>an</a:t>
            </a:r>
            <a:r>
              <a:rPr lang="pl-PL" sz="1600" dirty="0"/>
              <a:t> </a:t>
            </a:r>
            <a:r>
              <a:rPr lang="pl-PL" sz="1600" dirty="0" err="1"/>
              <a:t>array</a:t>
            </a:r>
            <a:r>
              <a:rPr lang="pl-PL" sz="1600" dirty="0"/>
              <a:t> of </a:t>
            </a:r>
            <a:r>
              <a:rPr lang="pl-PL" sz="1600" dirty="0" err="1"/>
              <a:t>PMTs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/>
              <a:t>One can </a:t>
            </a:r>
            <a:r>
              <a:rPr lang="pl-PL" sz="1600" dirty="0" err="1"/>
              <a:t>detect</a:t>
            </a:r>
            <a:r>
              <a:rPr lang="pl-PL" sz="1600" dirty="0"/>
              <a:t> </a:t>
            </a:r>
            <a:r>
              <a:rPr lang="pl-PL" sz="1600" dirty="0" err="1"/>
              <a:t>dileptons</a:t>
            </a:r>
            <a:r>
              <a:rPr lang="pl-PL" sz="1600" dirty="0"/>
              <a:t> on </a:t>
            </a:r>
            <a:r>
              <a:rPr lang="pl-PL" sz="1600" dirty="0" err="1"/>
              <a:t>an</a:t>
            </a:r>
            <a:r>
              <a:rPr lang="pl-PL" sz="1600" dirty="0"/>
              <a:t> event display </a:t>
            </a:r>
            <a:r>
              <a:rPr lang="pl-PL" sz="1600" dirty="0">
                <a:sym typeface="Wingdings" panose="05000000000000000000" pitchFamily="2" charset="2"/>
              </a:rPr>
              <a:t></a:t>
            </a:r>
            <a:endParaRPr lang="pl-PL" sz="1600" dirty="0"/>
          </a:p>
        </p:txBody>
      </p:sp>
      <p:pic>
        <p:nvPicPr>
          <p:cNvPr id="6" name="Obraz 9">
            <a:extLst>
              <a:ext uri="{FF2B5EF4-FFF2-40B4-BE49-F238E27FC236}">
                <a16:creationId xmlns="" xmlns:a16="http://schemas.microsoft.com/office/drawing/2014/main" id="{AA9991CD-533F-4839-9F5A-98D7ACF1C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34" y="3114384"/>
            <a:ext cx="332119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Lepton Identification</a:t>
            </a:r>
            <a:endParaRPr lang="en-GB">
              <a:latin typeface="+mn-lt"/>
            </a:endParaRPr>
          </a:p>
        </p:txBody>
      </p:sp>
      <p:pic>
        <p:nvPicPr>
          <p:cNvPr id="7" name="Obraz 3">
            <a:extLst>
              <a:ext uri="{FF2B5EF4-FFF2-40B4-BE49-F238E27FC236}">
                <a16:creationId xmlns="" xmlns:a16="http://schemas.microsoft.com/office/drawing/2014/main" id="{F78DFA78-5DC0-446F-B60D-EA3D647BA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8"/>
            <a:ext cx="1708962" cy="1631801"/>
          </a:xfrm>
          <a:prstGeom prst="rect">
            <a:avLst/>
          </a:prstGeom>
        </p:spPr>
      </p:pic>
      <p:pic>
        <p:nvPicPr>
          <p:cNvPr id="8" name="Obraz 5">
            <a:extLst>
              <a:ext uri="{FF2B5EF4-FFF2-40B4-BE49-F238E27FC236}">
                <a16:creationId xmlns="" xmlns:a16="http://schemas.microsoft.com/office/drawing/2014/main" id="{202A4395-23E9-4FDF-B04A-0BB566098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20640"/>
            <a:ext cx="1760035" cy="1680568"/>
          </a:xfrm>
          <a:prstGeom prst="rect">
            <a:avLst/>
          </a:prstGeom>
        </p:spPr>
      </p:pic>
      <p:pic>
        <p:nvPicPr>
          <p:cNvPr id="9" name="Obraz 7">
            <a:extLst>
              <a:ext uri="{FF2B5EF4-FFF2-40B4-BE49-F238E27FC236}">
                <a16:creationId xmlns="" xmlns:a16="http://schemas.microsoft.com/office/drawing/2014/main" id="{8737AFB2-BEED-4B13-AD9E-5A2E3AE48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20640"/>
            <a:ext cx="1760034" cy="168056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8CA9A3DB-2AF2-4907-8E87-2A898EAA1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1760034" cy="168056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B6EC1FD4-C056-4C99-BC10-DEDA5ED24BD1}"/>
              </a:ext>
            </a:extLst>
          </p:cNvPr>
          <p:cNvSpPr txBox="1"/>
          <p:nvPr/>
        </p:nvSpPr>
        <p:spPr>
          <a:xfrm>
            <a:off x="2051720" y="2977207"/>
            <a:ext cx="1519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 err="1"/>
              <a:t>Default</a:t>
            </a:r>
            <a:r>
              <a:rPr lang="pl-PL" sz="700" dirty="0"/>
              <a:t> </a:t>
            </a:r>
            <a:r>
              <a:rPr lang="pl-PL" sz="700" dirty="0" err="1"/>
              <a:t>track</a:t>
            </a:r>
            <a:r>
              <a:rPr lang="pl-PL" sz="700" dirty="0"/>
              <a:t> </a:t>
            </a:r>
            <a:r>
              <a:rPr lang="pl-PL" sz="700" dirty="0" err="1"/>
              <a:t>selection</a:t>
            </a:r>
            <a:r>
              <a:rPr lang="pl-PL" sz="700" dirty="0"/>
              <a:t/>
            </a:r>
            <a:br>
              <a:rPr lang="pl-PL" sz="700" dirty="0"/>
            </a:br>
            <a:r>
              <a:rPr lang="pl-PL" sz="700" dirty="0"/>
              <a:t>and </a:t>
            </a:r>
            <a:r>
              <a:rPr lang="pl-PL" sz="700" dirty="0" err="1"/>
              <a:t>double</a:t>
            </a:r>
            <a:r>
              <a:rPr lang="pl-PL" sz="700" dirty="0"/>
              <a:t> hit </a:t>
            </a:r>
            <a:r>
              <a:rPr lang="pl-PL" sz="700" dirty="0" err="1"/>
              <a:t>rejection</a:t>
            </a:r>
            <a:endParaRPr lang="en-US" sz="700" dirty="0"/>
          </a:p>
        </p:txBody>
      </p:sp>
      <p:sp>
        <p:nvSpPr>
          <p:cNvPr id="12" name="Strzałka: w prawo 11">
            <a:extLst>
              <a:ext uri="{FF2B5EF4-FFF2-40B4-BE49-F238E27FC236}">
                <a16:creationId xmlns="" xmlns:a16="http://schemas.microsoft.com/office/drawing/2014/main" id="{DAFB3DAA-7C2B-4C98-8629-3986ED551AF4}"/>
              </a:ext>
            </a:extLst>
          </p:cNvPr>
          <p:cNvSpPr/>
          <p:nvPr/>
        </p:nvSpPr>
        <p:spPr>
          <a:xfrm>
            <a:off x="2166697" y="3215544"/>
            <a:ext cx="965143" cy="35747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8">
            <a:extLst>
              <a:ext uri="{FF2B5EF4-FFF2-40B4-BE49-F238E27FC236}">
                <a16:creationId xmlns="" xmlns:a16="http://schemas.microsoft.com/office/drawing/2014/main" id="{135BE0F7-E9A7-4A55-BC1C-BD1AA2A42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1708963" cy="1631802"/>
          </a:xfrm>
          <a:prstGeom prst="rect">
            <a:avLst/>
          </a:prstGeom>
        </p:spPr>
      </p:pic>
      <p:pic>
        <p:nvPicPr>
          <p:cNvPr id="14" name="Obraz 12">
            <a:extLst>
              <a:ext uri="{FF2B5EF4-FFF2-40B4-BE49-F238E27FC236}">
                <a16:creationId xmlns="" xmlns:a16="http://schemas.microsoft.com/office/drawing/2014/main" id="{735939DE-7A21-4E8F-BE37-D9E93230A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20640"/>
            <a:ext cx="1760034" cy="1680567"/>
          </a:xfrm>
          <a:prstGeom prst="rect">
            <a:avLst/>
          </a:prstGeom>
        </p:spPr>
      </p:pic>
      <p:sp>
        <p:nvSpPr>
          <p:cNvPr id="15" name="pole tekstowe 16">
            <a:extLst>
              <a:ext uri="{FF2B5EF4-FFF2-40B4-BE49-F238E27FC236}">
                <a16:creationId xmlns="" xmlns:a16="http://schemas.microsoft.com/office/drawing/2014/main" id="{64D480EF-F88E-464B-A15F-88F9DA6D17F9}"/>
              </a:ext>
            </a:extLst>
          </p:cNvPr>
          <p:cNvSpPr txBox="1"/>
          <p:nvPr/>
        </p:nvSpPr>
        <p:spPr>
          <a:xfrm>
            <a:off x="4781094" y="3084929"/>
            <a:ext cx="15190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smtClean="0"/>
              <a:t>Simple </a:t>
            </a:r>
            <a:r>
              <a:rPr lang="pl-PL" sz="700" dirty="0"/>
              <a:t>lepton PID</a:t>
            </a:r>
            <a:endParaRPr lang="en-US" sz="700" dirty="0"/>
          </a:p>
        </p:txBody>
      </p:sp>
      <p:sp>
        <p:nvSpPr>
          <p:cNvPr id="16" name="Strzałka: w prawo 17">
            <a:extLst>
              <a:ext uri="{FF2B5EF4-FFF2-40B4-BE49-F238E27FC236}">
                <a16:creationId xmlns="" xmlns:a16="http://schemas.microsoft.com/office/drawing/2014/main" id="{B1F806B6-F239-490D-BB0D-A731ED928849}"/>
              </a:ext>
            </a:extLst>
          </p:cNvPr>
          <p:cNvSpPr/>
          <p:nvPr/>
        </p:nvSpPr>
        <p:spPr>
          <a:xfrm>
            <a:off x="4853102" y="3215544"/>
            <a:ext cx="965143" cy="35747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ole tekstowe 2">
            <a:extLst>
              <a:ext uri="{FF2B5EF4-FFF2-40B4-BE49-F238E27FC236}">
                <a16:creationId xmlns="" xmlns:a16="http://schemas.microsoft.com/office/drawing/2014/main" id="{936DBF1A-16B2-46AD-8423-D7FE80BFE161}"/>
              </a:ext>
            </a:extLst>
          </p:cNvPr>
          <p:cNvSpPr txBox="1"/>
          <p:nvPr/>
        </p:nvSpPr>
        <p:spPr>
          <a:xfrm>
            <a:off x="7776864" y="1772816"/>
            <a:ext cx="136713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200" b="1" u="sng" dirty="0"/>
              <a:t>System </a:t>
            </a:r>
            <a:r>
              <a:rPr lang="pl-PL" sz="1200" b="1" u="sng"/>
              <a:t>0</a:t>
            </a:r>
            <a:r>
              <a:rPr lang="pl-PL" sz="1200" b="1" u="sng" smtClean="0"/>
              <a:t>:</a:t>
            </a:r>
            <a:endParaRPr lang="de-DE" sz="1200" b="1" u="sng" smtClean="0"/>
          </a:p>
          <a:p>
            <a:pPr>
              <a:spcBef>
                <a:spcPts val="600"/>
              </a:spcBef>
            </a:pPr>
            <a:endParaRPr lang="pl-PL" sz="400" b="1" dirty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latin typeface="Symbol" panose="05050102010706020507" pitchFamily="18" charset="2"/>
              </a:rPr>
              <a:t>q</a:t>
            </a:r>
            <a:r>
              <a:rPr lang="pl-PL" sz="1200" dirty="0"/>
              <a:t> &lt; </a:t>
            </a:r>
            <a:r>
              <a:rPr lang="pl-PL" sz="1200"/>
              <a:t>45 </a:t>
            </a:r>
            <a:r>
              <a:rPr lang="pl-PL" sz="1200" smtClean="0"/>
              <a:t>deg</a:t>
            </a:r>
            <a:endParaRPr lang="de-DE" sz="1200" smtClean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200" dirty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Timing with RPC</a:t>
            </a:r>
          </a:p>
          <a:p>
            <a:pPr>
              <a:spcBef>
                <a:spcPts val="600"/>
              </a:spcBef>
            </a:pPr>
            <a:endParaRPr lang="de-DE" sz="1200" smtClean="0"/>
          </a:p>
          <a:p>
            <a:pPr>
              <a:spcBef>
                <a:spcPts val="600"/>
              </a:spcBef>
            </a:pPr>
            <a:endParaRPr lang="de-DE" sz="1200"/>
          </a:p>
          <a:p>
            <a:pPr>
              <a:spcBef>
                <a:spcPts val="600"/>
              </a:spcBef>
            </a:pPr>
            <a:endParaRPr lang="pl-PL" sz="1200" dirty="0"/>
          </a:p>
          <a:p>
            <a:pPr>
              <a:spcBef>
                <a:spcPts val="600"/>
              </a:spcBef>
            </a:pPr>
            <a:r>
              <a:rPr lang="pl-PL" sz="1200" b="1" u="sng" dirty="0"/>
              <a:t>System </a:t>
            </a:r>
            <a:r>
              <a:rPr lang="pl-PL" sz="1200" b="1" u="sng"/>
              <a:t>1</a:t>
            </a:r>
            <a:r>
              <a:rPr lang="pl-PL" sz="1200" b="1" u="sng" smtClean="0"/>
              <a:t>:</a:t>
            </a:r>
            <a:endParaRPr lang="de-DE" sz="1200" b="1" u="sng" smtClean="0"/>
          </a:p>
          <a:p>
            <a:pPr>
              <a:spcBef>
                <a:spcPts val="600"/>
              </a:spcBef>
            </a:pPr>
            <a:endParaRPr lang="pl-PL" sz="400" b="1" dirty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latin typeface="Symbol" panose="05050102010706020507" pitchFamily="18" charset="2"/>
              </a:rPr>
              <a:t>q</a:t>
            </a:r>
            <a:r>
              <a:rPr lang="pl-PL" sz="1200" dirty="0"/>
              <a:t> &gt; </a:t>
            </a:r>
            <a:r>
              <a:rPr lang="pl-PL" sz="1200"/>
              <a:t>45 </a:t>
            </a:r>
            <a:r>
              <a:rPr lang="pl-PL" sz="1200" smtClean="0"/>
              <a:t>deg</a:t>
            </a:r>
            <a:endParaRPr lang="de-DE" sz="1200" smtClean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200" dirty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Timing with </a:t>
            </a:r>
            <a:r>
              <a:rPr lang="pl-PL" sz="1200" dirty="0" err="1"/>
              <a:t>scintillator</a:t>
            </a:r>
            <a:endParaRPr lang="pl-PL" sz="1200" dirty="0"/>
          </a:p>
          <a:p>
            <a:pPr>
              <a:spcBef>
                <a:spcPts val="600"/>
              </a:spcBef>
            </a:pPr>
            <a:endParaRPr lang="pl-PL" sz="1200" dirty="0"/>
          </a:p>
        </p:txBody>
      </p:sp>
      <p:sp>
        <p:nvSpPr>
          <p:cNvPr id="3" name="Rechteck 2"/>
          <p:cNvSpPr/>
          <p:nvPr/>
        </p:nvSpPr>
        <p:spPr>
          <a:xfrm>
            <a:off x="2339752" y="5373216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pl-PL" sz="1400"/>
              <a:t>Almost no new </a:t>
            </a:r>
            <a:r>
              <a:rPr lang="pl-PL" sz="1400" smtClean="0"/>
              <a:t>calibrations </a:t>
            </a:r>
            <a:r>
              <a:rPr lang="pl-PL" sz="1400"/>
              <a:t>yet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pl-PL" sz="1400"/>
              <a:t>Very rough cuts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pl-PL" sz="1400"/>
              <a:t>Still, it is possible to extract clean lepton sample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1549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16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Dilepton Invariant Mass</a:t>
            </a:r>
            <a:endParaRPr lang="en-GB">
              <a:latin typeface="+mn-lt"/>
            </a:endParaRPr>
          </a:p>
        </p:txBody>
      </p:sp>
      <p:pic>
        <p:nvPicPr>
          <p:cNvPr id="4" name="Obraz 6">
            <a:extLst>
              <a:ext uri="{FF2B5EF4-FFF2-40B4-BE49-F238E27FC236}">
                <a16:creationId xmlns="" xmlns:a16="http://schemas.microsoft.com/office/drawing/2014/main" id="{F8DE5700-EA38-472A-BB00-F32F73366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19" y="1988840"/>
            <a:ext cx="3016181" cy="2880000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="" xmlns:a16="http://schemas.microsoft.com/office/drawing/2014/main" id="{652E69E0-2F6A-4DE9-A721-051275317C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7" y="1988840"/>
            <a:ext cx="3016181" cy="2880000"/>
          </a:xfrm>
          <a:prstGeom prst="rect">
            <a:avLst/>
          </a:prstGeom>
        </p:spPr>
      </p:pic>
      <p:sp>
        <p:nvSpPr>
          <p:cNvPr id="5" name="pole tekstowe 7">
            <a:extLst>
              <a:ext uri="{FF2B5EF4-FFF2-40B4-BE49-F238E27FC236}">
                <a16:creationId xmlns="" xmlns:a16="http://schemas.microsoft.com/office/drawing/2014/main" id="{76A81531-5FAF-4744-9A94-265D4A667CEE}"/>
              </a:ext>
            </a:extLst>
          </p:cNvPr>
          <p:cNvSpPr txBox="1"/>
          <p:nvPr/>
        </p:nvSpPr>
        <p:spPr>
          <a:xfrm>
            <a:off x="3851920" y="529699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Signal</a:t>
            </a:r>
            <a:r>
              <a:rPr lang="pl-PL" sz="1400" dirty="0"/>
              <a:t>-to-</a:t>
            </a:r>
            <a:r>
              <a:rPr lang="pl-PL" sz="1400" dirty="0" err="1"/>
              <a:t>background</a:t>
            </a:r>
            <a:r>
              <a:rPr lang="pl-PL" sz="1400" dirty="0"/>
              <a:t> ratio</a:t>
            </a:r>
            <a:br>
              <a:rPr lang="pl-PL" sz="1400" dirty="0"/>
            </a:br>
            <a:r>
              <a:rPr lang="pl-PL" sz="1400" dirty="0"/>
              <a:t>much </a:t>
            </a:r>
            <a:r>
              <a:rPr lang="pl-PL" sz="1400" dirty="0" err="1"/>
              <a:t>better</a:t>
            </a:r>
            <a:r>
              <a:rPr lang="pl-PL" sz="1400" dirty="0"/>
              <a:t> </a:t>
            </a:r>
            <a:r>
              <a:rPr lang="pl-PL" sz="1400" dirty="0" err="1"/>
              <a:t>than</a:t>
            </a:r>
            <a:r>
              <a:rPr lang="pl-PL" sz="1400" dirty="0"/>
              <a:t> in Au+Au!</a:t>
            </a:r>
            <a:endParaRPr lang="en-US" sz="1400" dirty="0"/>
          </a:p>
        </p:txBody>
      </p:sp>
      <p:pic>
        <p:nvPicPr>
          <p:cNvPr id="8" name="Obraz 16">
            <a:extLst>
              <a:ext uri="{FF2B5EF4-FFF2-40B4-BE49-F238E27FC236}">
                <a16:creationId xmlns="" xmlns:a16="http://schemas.microsoft.com/office/drawing/2014/main" id="{F576FA74-51F5-4A10-825F-02D32F4AC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88840"/>
            <a:ext cx="3016178" cy="2880000"/>
          </a:xfrm>
          <a:prstGeom prst="rect">
            <a:avLst/>
          </a:prstGeom>
        </p:spPr>
      </p:pic>
      <p:sp>
        <p:nvSpPr>
          <p:cNvPr id="9" name="pole tekstowe 17">
            <a:extLst>
              <a:ext uri="{FF2B5EF4-FFF2-40B4-BE49-F238E27FC236}">
                <a16:creationId xmlns="" xmlns:a16="http://schemas.microsoft.com/office/drawing/2014/main" id="{448EB5CF-88BF-4731-8973-66C8B779A61A}"/>
              </a:ext>
            </a:extLst>
          </p:cNvPr>
          <p:cNvSpPr txBox="1"/>
          <p:nvPr/>
        </p:nvSpPr>
        <p:spPr>
          <a:xfrm>
            <a:off x="6487219" y="4869160"/>
            <a:ext cx="259228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 err="1"/>
              <a:t>Asymmetry</a:t>
            </a:r>
            <a:r>
              <a:rPr lang="pl-PL" sz="1400" dirty="0"/>
              <a:t> for </a:t>
            </a:r>
            <a:r>
              <a:rPr lang="pl-PL" sz="1400" dirty="0" err="1"/>
              <a:t>reconstruction</a:t>
            </a:r>
            <a:r>
              <a:rPr lang="pl-PL" sz="1400" dirty="0"/>
              <a:t> of </a:t>
            </a:r>
            <a:r>
              <a:rPr lang="pl-PL" sz="1400" dirty="0" err="1"/>
              <a:t>like</a:t>
            </a:r>
            <a:r>
              <a:rPr lang="pl-PL" sz="1400" dirty="0"/>
              <a:t>- and </a:t>
            </a:r>
            <a:r>
              <a:rPr lang="pl-PL" sz="1400" dirty="0" err="1"/>
              <a:t>unlike-sign</a:t>
            </a:r>
            <a:r>
              <a:rPr lang="pl-PL" sz="1400" dirty="0"/>
              <a:t> </a:t>
            </a:r>
            <a:r>
              <a:rPr lang="pl-PL" sz="1400" dirty="0" err="1"/>
              <a:t>pairs</a:t>
            </a:r>
            <a:endParaRPr lang="pl-PL" sz="1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 err="1"/>
              <a:t>Very</a:t>
            </a:r>
            <a:r>
              <a:rPr lang="pl-PL" sz="1400" dirty="0"/>
              <a:t> </a:t>
            </a:r>
            <a:r>
              <a:rPr lang="pl-PL" sz="1400" dirty="0" err="1"/>
              <a:t>similar</a:t>
            </a:r>
            <a:r>
              <a:rPr lang="pl-PL" sz="1400" dirty="0"/>
              <a:t> </a:t>
            </a:r>
            <a:r>
              <a:rPr lang="pl-PL" sz="1400" dirty="0" err="1"/>
              <a:t>like</a:t>
            </a:r>
            <a:r>
              <a:rPr lang="pl-PL" sz="1400" dirty="0"/>
              <a:t> in Au+Au, but far </a:t>
            </a:r>
            <a:r>
              <a:rPr lang="pl-PL" sz="1400" dirty="0" err="1"/>
              <a:t>higher</a:t>
            </a:r>
            <a:r>
              <a:rPr lang="pl-PL" sz="1400" dirty="0"/>
              <a:t> precision is </a:t>
            </a:r>
            <a:r>
              <a:rPr lang="pl-PL" sz="1400" dirty="0" err="1"/>
              <a:t>possible</a:t>
            </a:r>
            <a:endParaRPr lang="pl-PL" sz="1400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9540552" y="5296991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403648" y="2345085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online</a:t>
            </a:r>
            <a:endParaRPr lang="en-GB" sz="1000"/>
          </a:p>
        </p:txBody>
      </p:sp>
      <p:sp>
        <p:nvSpPr>
          <p:cNvPr id="19" name="Textfeld 18"/>
          <p:cNvSpPr txBox="1"/>
          <p:nvPr/>
        </p:nvSpPr>
        <p:spPr>
          <a:xfrm>
            <a:off x="4435501" y="2345085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online</a:t>
            </a:r>
            <a:endParaRPr lang="en-GB" sz="1000"/>
          </a:p>
        </p:txBody>
      </p:sp>
      <p:sp>
        <p:nvSpPr>
          <p:cNvPr id="20" name="Textfeld 19"/>
          <p:cNvSpPr txBox="1"/>
          <p:nvPr/>
        </p:nvSpPr>
        <p:spPr>
          <a:xfrm>
            <a:off x="7596336" y="3789040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HADES online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6476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Summary</a:t>
            </a:r>
            <a:endParaRPr lang="en-GB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358776" y="1484784"/>
                <a:ext cx="8461695" cy="2131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b="1" smtClean="0"/>
                  <a:t>Conclusion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/>
                  <a:t>HADES explores baryon rich matter at SIS18 (GSI, Darmstadt, Germany)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/>
                  <a:t>Good agreement between experimental results and theory </a:t>
                </a:r>
                <a:r>
                  <a:rPr lang="de-DE" sz="1600" smtClean="0"/>
                  <a:t>predictions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/>
                  <a:t>Invariant </a:t>
                </a:r>
                <a:r>
                  <a:rPr lang="de-DE" sz="1600"/>
                  <a:t>mass spectra </a:t>
                </a:r>
                <a:r>
                  <a:rPr lang="de-DE" sz="1600" smtClean="0"/>
                  <a:t>less steep at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de-DE" sz="160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part</m:t>
                        </m:r>
                      </m:sub>
                    </m:sSub>
                  </m:oMath>
                </a14:m>
                <a:endParaRPr lang="de-DE" sz="1600" smtClean="0"/>
              </a:p>
              <a:p>
                <a:pPr lvl="1"/>
                <a:r>
                  <a:rPr lang="de-DE" sz="1600" smtClean="0"/>
                  <a:t>→ Hotter radiation source for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de-DE" sz="1600" smtClean="0"/>
                  <a:t> and more central collisions</a:t>
                </a:r>
                <a:endParaRPr lang="de-DE" sz="1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slope</m:t>
                        </m:r>
                      </m:sub>
                    </m:sSub>
                  </m:oMath>
                </a14:m>
                <a:r>
                  <a:rPr lang="de-DE" sz="1600" smtClean="0"/>
                  <a:t> does not scale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ee</m:t>
                        </m:r>
                      </m:sub>
                    </m:sSub>
                  </m:oMath>
                </a14:m>
                <a:endParaRPr lang="de-DE" sz="160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ea typeface="Tahoma" panose="020B0604030504040204" pitchFamily="34" charset="0"/>
                    <a:cs typeface="Tahoma" panose="020B0604030504040204" pitchFamily="34" charset="0"/>
                  </a:rPr>
                  <a:t>Thermal dileptons do not show flow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ea typeface="Tahoma" panose="020B0604030504040204" pitchFamily="34" charset="0"/>
                    <a:cs typeface="Tahoma" panose="020B0604030504040204" pitchFamily="34" charset="0"/>
                  </a:rPr>
                  <a:t>Good agreement between flow of charged pions and dileptons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b>
                        <m:r>
                          <a:rPr lang="de-DE" sz="1600" b="0" i="0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600" smtClean="0">
                    <a:ea typeface="Tahoma" panose="020B0604030504040204" pitchFamily="34" charset="0"/>
                    <a:cs typeface="Tahoma" panose="020B0604030504040204" pitchFamily="34" charset="0"/>
                  </a:rPr>
                  <a:t>-decays</a:t>
                </a:r>
                <a:endParaRPr lang="de-DE" sz="1600" smtClean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1484784"/>
                <a:ext cx="8461695" cy="2131033"/>
              </a:xfrm>
              <a:prstGeom prst="rect">
                <a:avLst/>
              </a:prstGeom>
              <a:blipFill rotWithShape="1">
                <a:blip r:embed="rId2"/>
                <a:stretch>
                  <a:fillRect l="-432" t="-860" b="-3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/>
          <a:stretch/>
        </p:blipFill>
        <p:spPr>
          <a:xfrm>
            <a:off x="7020272" y="3699954"/>
            <a:ext cx="1806926" cy="1692000"/>
          </a:xfrm>
          <a:prstGeom prst="rect">
            <a:avLst/>
          </a:prstGeom>
        </p:spPr>
      </p:pic>
      <p:grpSp>
        <p:nvGrpSpPr>
          <p:cNvPr id="11" name="Grupa 2">
            <a:extLst>
              <a:ext uri="{FF2B5EF4-FFF2-40B4-BE49-F238E27FC236}">
                <a16:creationId xmlns="" xmlns:a16="http://schemas.microsoft.com/office/drawing/2014/main" id="{7E8FA07F-1221-4FA0-834C-84482D2DACB8}"/>
              </a:ext>
            </a:extLst>
          </p:cNvPr>
          <p:cNvGrpSpPr>
            <a:grpSpLocks noChangeAspect="1"/>
          </p:cNvGrpSpPr>
          <p:nvPr/>
        </p:nvGrpSpPr>
        <p:grpSpPr>
          <a:xfrm>
            <a:off x="611560" y="3645954"/>
            <a:ext cx="1858872" cy="1800000"/>
            <a:chOff x="3657523" y="1116269"/>
            <a:chExt cx="1780104" cy="1723726"/>
          </a:xfrm>
        </p:grpSpPr>
        <p:pic>
          <p:nvPicPr>
            <p:cNvPr id="12" name="Obraz 28">
              <a:extLst>
                <a:ext uri="{FF2B5EF4-FFF2-40B4-BE49-F238E27FC236}">
                  <a16:creationId xmlns="" xmlns:a16="http://schemas.microsoft.com/office/drawing/2014/main" id="{2CD70FDD-F8B1-4357-94F4-7E3594CF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23" y="1116269"/>
              <a:ext cx="1780104" cy="1722835"/>
            </a:xfrm>
            <a:prstGeom prst="rect">
              <a:avLst/>
            </a:prstGeom>
          </p:spPr>
        </p:pic>
        <p:sp>
          <p:nvSpPr>
            <p:cNvPr id="13" name="pole tekstowe 9">
              <a:extLst>
                <a:ext uri="{FF2B5EF4-FFF2-40B4-BE49-F238E27FC236}">
                  <a16:creationId xmlns="" xmlns:a16="http://schemas.microsoft.com/office/drawing/2014/main" id="{AD2DAA6E-FF97-4DB1-9D6A-5C11A3120FE8}"/>
                </a:ext>
              </a:extLst>
            </p:cNvPr>
            <p:cNvSpPr txBox="1"/>
            <p:nvPr/>
          </p:nvSpPr>
          <p:spPr>
            <a:xfrm>
              <a:off x="4436051" y="2632246"/>
              <a:ext cx="3321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750" dirty="0" err="1"/>
                <a:t>y</a:t>
              </a:r>
              <a:r>
                <a:rPr lang="pl-PL" sz="750" baseline="-25000" dirty="0" err="1"/>
                <a:t>CM</a:t>
              </a:r>
              <a:endParaRPr lang="en-US" sz="750" dirty="0"/>
            </a:p>
          </p:txBody>
        </p:sp>
        <p:cxnSp>
          <p:nvCxnSpPr>
            <p:cNvPr id="14" name="Łącznik prosty ze strzałką 10">
              <a:extLst>
                <a:ext uri="{FF2B5EF4-FFF2-40B4-BE49-F238E27FC236}">
                  <a16:creationId xmlns="" xmlns:a16="http://schemas.microsoft.com/office/drawing/2014/main" id="{B13D3077-64F2-4ACE-A1E5-0A8283A18CA6}"/>
                </a:ext>
              </a:extLst>
            </p:cNvPr>
            <p:cNvCxnSpPr/>
            <p:nvPr/>
          </p:nvCxnSpPr>
          <p:spPr>
            <a:xfrm flipV="1">
              <a:off x="4460431" y="2557468"/>
              <a:ext cx="0" cy="1968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Obraz 10">
            <a:extLst>
              <a:ext uri="{FF2B5EF4-FFF2-40B4-BE49-F238E27FC236}">
                <a16:creationId xmlns="" xmlns:a16="http://schemas.microsoft.com/office/drawing/2014/main" id="{F5D84DAA-3311-4DCA-A6C0-237284B07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954"/>
            <a:ext cx="1899152" cy="1800000"/>
          </a:xfrm>
          <a:prstGeom prst="rect">
            <a:avLst/>
          </a:prstGeom>
        </p:spPr>
      </p:pic>
      <p:pic>
        <p:nvPicPr>
          <p:cNvPr id="16" name="Obraz 19">
            <a:extLst>
              <a:ext uri="{FF2B5EF4-FFF2-40B4-BE49-F238E27FC236}">
                <a16:creationId xmlns="" xmlns:a16="http://schemas.microsoft.com/office/drawing/2014/main" id="{0B40F64E-52FB-4CFF-82F4-8F40D7FB07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6531"/>
            <a:ext cx="1881818" cy="179884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58777" y="5478323"/>
            <a:ext cx="4060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Outlook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smtClean="0"/>
              <a:t>Analysis of more peripheral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smtClean="0"/>
              <a:t>Analysis of the recent Ag+Ag beamtime</a:t>
            </a:r>
            <a:endParaRPr lang="en-GB" sz="1600"/>
          </a:p>
        </p:txBody>
      </p:sp>
      <p:sp>
        <p:nvSpPr>
          <p:cNvPr id="18" name="Textfeld 17"/>
          <p:cNvSpPr txBox="1"/>
          <p:nvPr/>
        </p:nvSpPr>
        <p:spPr>
          <a:xfrm>
            <a:off x="2999310" y="3933056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smtClean="0"/>
              <a:t>preliminary</a:t>
            </a:r>
            <a:endParaRPr lang="en-GB" sz="600"/>
          </a:p>
        </p:txBody>
      </p:sp>
    </p:spTree>
    <p:extLst>
      <p:ext uri="{BB962C8B-B14F-4D97-AF65-F5344CB8AC3E}">
        <p14:creationId xmlns:p14="http://schemas.microsoft.com/office/powerpoint/2010/main" val="1252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accent6"/>
                </a:solidFill>
                <a:latin typeface="+mn-lt"/>
              </a:rPr>
              <a:t>Thank you for your Attention</a:t>
            </a:r>
            <a:endParaRPr lang="en-GB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9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accent6"/>
                </a:solidFill>
                <a:latin typeface="+mn-lt"/>
              </a:rPr>
              <a:t>Backup</a:t>
            </a:r>
            <a:endParaRPr lang="en-GB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1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Lepton Identification</a:t>
            </a:r>
            <a:endParaRPr lang="en-GB"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1556792"/>
            <a:ext cx="727231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smtClean="0"/>
              <a:t>Particle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Track Reconstruction: Hit positions in MDC planes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Momentum Reconstruction: Deflection in the magnetic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META-Matching: Combining MDC tracks and time-of-flight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RICH Ring Reconstruction: Ring Finder Algorithm or Backtracking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4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smtClean="0"/>
              <a:t>Event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Sector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Centrality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Event Plane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4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smtClean="0"/>
              <a:t>Single Lepton Identification</a:t>
            </a:r>
            <a:endParaRPr lang="de-DE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smtClean="0"/>
              <a:t>Multivariate Analysis using a Multi-Layer Perceptron</a:t>
            </a:r>
            <a:endParaRPr lang="en-GB" sz="16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92000" y="4536000"/>
            <a:ext cx="2077714" cy="180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36000"/>
            <a:ext cx="203745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536000"/>
            <a:ext cx="4997923" cy="180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6"/>
          <a:stretch/>
        </p:blipFill>
        <p:spPr>
          <a:xfrm>
            <a:off x="792000" y="4617312"/>
            <a:ext cx="2064690" cy="162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9"/>
          <a:stretch/>
        </p:blipFill>
        <p:spPr>
          <a:xfrm>
            <a:off x="3059832" y="4617312"/>
            <a:ext cx="3250103" cy="16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49" y="4536000"/>
            <a:ext cx="1993671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536000"/>
            <a:ext cx="2390164" cy="18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536000"/>
            <a:ext cx="4021405" cy="1800000"/>
          </a:xfrm>
          <a:prstGeom prst="rect">
            <a:avLst/>
          </a:prstGeom>
        </p:spPr>
      </p:pic>
      <p:pic>
        <p:nvPicPr>
          <p:cNvPr id="20" name="Inhaltsplatzhalt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36" y="4536000"/>
            <a:ext cx="2280488" cy="1800000"/>
          </a:xfrm>
        </p:spPr>
      </p:pic>
    </p:spTree>
    <p:extLst>
      <p:ext uri="{BB962C8B-B14F-4D97-AF65-F5344CB8AC3E}">
        <p14:creationId xmlns:p14="http://schemas.microsoft.com/office/powerpoint/2010/main" val="253358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Dilepton Analysis</a:t>
            </a:r>
            <a:endParaRPr lang="en-GB"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1591052"/>
            <a:ext cx="50674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Combinatorial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mtClean="0"/>
              <a:t>Same-Event Like-Sign Geometric-Mean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mtClean="0"/>
              <a:t>Mixed-Event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mtClean="0"/>
              <a:t>Correction for sign dependent reconstruction asymmetries</a:t>
            </a:r>
          </a:p>
          <a:p>
            <a:endParaRPr lang="de-DE" sz="300"/>
          </a:p>
          <a:p>
            <a:r>
              <a:rPr lang="de-DE" sz="1400" b="1" smtClean="0"/>
              <a:t>Efficiency and Acceptance Corrections</a:t>
            </a:r>
            <a:endParaRPr lang="en-GB" sz="1400" b="1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4784"/>
            <a:ext cx="2520000" cy="2142682"/>
          </a:xfrm>
          <a:prstGeom prst="rect">
            <a:avLst/>
          </a:prstGeom>
        </p:spPr>
      </p:pic>
      <p:pic>
        <p:nvPicPr>
          <p:cNvPr id="6" name="Obraz 4">
            <a:extLst>
              <a:ext uri="{FF2B5EF4-FFF2-40B4-BE49-F238E27FC236}">
                <a16:creationId xmlns="" xmlns:a16="http://schemas.microsoft.com/office/drawing/2014/main" id="{8BFA6861-84CC-40AA-A9E5-E4F9A2FDD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4" y="4642851"/>
            <a:ext cx="1800000" cy="168322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1048"/>
            <a:ext cx="2520000" cy="24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7">
            <a:extLst>
              <a:ext uri="{FF2B5EF4-FFF2-40B4-BE49-F238E27FC236}">
                <a16:creationId xmlns="" xmlns:a16="http://schemas.microsoft.com/office/drawing/2014/main" id="{17444B80-0467-4623-B2F5-BB3200E55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35228"/>
            <a:ext cx="5400000" cy="1717908"/>
          </a:xfrm>
          <a:prstGeom prst="rect">
            <a:avLst/>
          </a:prstGeom>
        </p:spPr>
      </p:pic>
      <p:pic>
        <p:nvPicPr>
          <p:cNvPr id="10" name="Obraz 8">
            <a:extLst>
              <a:ext uri="{FF2B5EF4-FFF2-40B4-BE49-F238E27FC236}">
                <a16:creationId xmlns="" xmlns:a16="http://schemas.microsoft.com/office/drawing/2014/main" id="{E59D887D-629A-4B5D-89F0-A4F839E4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64" y="4642852"/>
            <a:ext cx="1800000" cy="1683221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="" xmlns:a16="http://schemas.microsoft.com/office/drawing/2014/main" id="{ACBB77D3-1EA2-48E7-A56C-16B4503210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64" y="4642852"/>
            <a:ext cx="1800000" cy="168322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12360" y="4221088"/>
            <a:ext cx="8370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NN Reference</a:t>
            </a:r>
          </a:p>
          <a:p>
            <a:r>
              <a:rPr lang="de-DE" sz="800" smtClean="0">
                <a:solidFill>
                  <a:srgbClr val="FF0000"/>
                </a:solidFill>
              </a:rPr>
              <a:t>Ring Finder</a:t>
            </a:r>
          </a:p>
          <a:p>
            <a:r>
              <a:rPr lang="de-DE" sz="800" smtClean="0"/>
              <a:t>Backtracking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4388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1" i="0" smtClean="0">
                            <a:latin typeface="Cambria Math"/>
                          </a:rPr>
                          <m:t>𝐩</m:t>
                        </m:r>
                      </m:e>
                      <m:sub>
                        <m:r>
                          <a:rPr lang="de-DE" b="1" i="0" smtClean="0">
                            <a:latin typeface="Cambria Math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GB" smtClean="0">
                    <a:latin typeface="+mn-lt"/>
                  </a:rPr>
                  <a:t>- dependent Invariant Mass Spectra</a:t>
                </a:r>
                <a:endParaRPr lang="en-GB">
                  <a:latin typeface="+mn-lt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7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6">
            <a:extLst>
              <a:ext uri="{FF2B5EF4-FFF2-40B4-BE49-F238E27FC236}">
                <a16:creationId xmlns="" xmlns:a16="http://schemas.microsoft.com/office/drawing/2014/main" id="{B021E76F-B862-47F8-ABB2-012F11F34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6" y="1991788"/>
            <a:ext cx="2204312" cy="3237412"/>
          </a:xfrm>
          <a:prstGeom prst="rect">
            <a:avLst/>
          </a:prstGeom>
        </p:spPr>
      </p:pic>
      <p:pic>
        <p:nvPicPr>
          <p:cNvPr id="5" name="Obraz 7">
            <a:extLst>
              <a:ext uri="{FF2B5EF4-FFF2-40B4-BE49-F238E27FC236}">
                <a16:creationId xmlns="" xmlns:a16="http://schemas.microsoft.com/office/drawing/2014/main" id="{88553E29-887F-46BE-9BDF-42CF7499F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91788"/>
            <a:ext cx="2204312" cy="3237411"/>
          </a:xfrm>
          <a:prstGeom prst="rect">
            <a:avLst/>
          </a:prstGeom>
        </p:spPr>
      </p:pic>
      <p:pic>
        <p:nvPicPr>
          <p:cNvPr id="6" name="Obraz 8">
            <a:extLst>
              <a:ext uri="{FF2B5EF4-FFF2-40B4-BE49-F238E27FC236}">
                <a16:creationId xmlns="" xmlns:a16="http://schemas.microsoft.com/office/drawing/2014/main" id="{13CFA9E0-210A-41FA-9B21-98BE89EBA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91789"/>
            <a:ext cx="2204312" cy="3237411"/>
          </a:xfrm>
          <a:prstGeom prst="rect">
            <a:avLst/>
          </a:prstGeom>
        </p:spPr>
      </p:pic>
      <p:sp>
        <p:nvSpPr>
          <p:cNvPr id="7" name="pole tekstowe 9">
            <a:extLst>
              <a:ext uri="{FF2B5EF4-FFF2-40B4-BE49-F238E27FC236}">
                <a16:creationId xmlns="" xmlns:a16="http://schemas.microsoft.com/office/drawing/2014/main" id="{25E1EECF-1F4E-41B5-B811-4F1EFA0DCC08}"/>
              </a:ext>
            </a:extLst>
          </p:cNvPr>
          <p:cNvSpPr txBox="1"/>
          <p:nvPr/>
        </p:nvSpPr>
        <p:spPr>
          <a:xfrm>
            <a:off x="539552" y="1684010"/>
            <a:ext cx="191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pl-PL" sz="14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1400" baseline="-250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pl-PL" sz="1400" baseline="-25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,ee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&lt; 0.2</a:t>
            </a:r>
          </a:p>
        </p:txBody>
      </p:sp>
      <p:sp>
        <p:nvSpPr>
          <p:cNvPr id="8" name="pole tekstowe 10">
            <a:extLst>
              <a:ext uri="{FF2B5EF4-FFF2-40B4-BE49-F238E27FC236}">
                <a16:creationId xmlns="" xmlns:a16="http://schemas.microsoft.com/office/drawing/2014/main" id="{3EC2CC63-9D78-4C8A-BFB1-9C8E36DA9E3D}"/>
              </a:ext>
            </a:extLst>
          </p:cNvPr>
          <p:cNvSpPr txBox="1"/>
          <p:nvPr/>
        </p:nvSpPr>
        <p:spPr>
          <a:xfrm>
            <a:off x="2707860" y="1684011"/>
            <a:ext cx="2064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0.2 </a:t>
            </a:r>
            <a:r>
              <a:rPr lang="pl-PL" sz="14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1400" baseline="-250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pl-PL" sz="1400" baseline="-25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,ee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&lt; 0.4</a:t>
            </a:r>
          </a:p>
        </p:txBody>
      </p:sp>
      <p:sp>
        <p:nvSpPr>
          <p:cNvPr id="9" name="pole tekstowe 11">
            <a:extLst>
              <a:ext uri="{FF2B5EF4-FFF2-40B4-BE49-F238E27FC236}">
                <a16:creationId xmlns="" xmlns:a16="http://schemas.microsoft.com/office/drawing/2014/main" id="{A4CF68A3-8982-4114-B61C-1093864F28F5}"/>
              </a:ext>
            </a:extLst>
          </p:cNvPr>
          <p:cNvSpPr txBox="1"/>
          <p:nvPr/>
        </p:nvSpPr>
        <p:spPr>
          <a:xfrm>
            <a:off x="4999803" y="1683237"/>
            <a:ext cx="2064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0.4 </a:t>
            </a:r>
            <a:r>
              <a:rPr lang="pl-PL" sz="14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1400" baseline="-250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pl-PL" sz="1400" baseline="-250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,ee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&lt; 1.0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5649" y="2060848"/>
                <a:ext cx="1733167" cy="1119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smtClean="0"/>
                  <a:t>Cocktail:</a:t>
                </a:r>
              </a:p>
              <a:p>
                <a:endParaRPr lang="de-DE" sz="400" b="1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200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de-DE" sz="1200" b="0" i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200" smtClean="0">
                    <a:latin typeface="+mn-lt"/>
                  </a:rPr>
                  <a:t> from charged pions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i="0" smtClean="0">
                        <a:latin typeface="Cambria Math"/>
                        <a:ea typeface="Cambria Math"/>
                      </a:rPr>
                      <m:t>η</m:t>
                    </m:r>
                  </m:oMath>
                </a14:m>
                <a:r>
                  <a:rPr lang="en-GB" sz="1200" smtClean="0">
                    <a:latin typeface="+mn-lt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i="0" smtClean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sz="1200" smtClean="0">
                    <a:latin typeface="+mn-lt"/>
                  </a:rPr>
                  <a:t> conversion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i="0" smtClean="0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GB" sz="1200" smtClean="0">
                    <a:latin typeface="+mn-lt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de-DE" sz="1200" b="0" i="0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de-DE" sz="1200" b="0" i="0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200" smtClean="0">
                    <a:latin typeface="+mn-lt"/>
                  </a:rPr>
                  <a:t> - channel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i="0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r>
                  <a:rPr lang="en-GB" sz="1200" smtClean="0">
                    <a:latin typeface="+mn-lt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GB" sz="1200" smtClean="0">
                    <a:latin typeface="+mn-lt"/>
                  </a:rPr>
                  <a:t> - scaling</a:t>
                </a:r>
                <a:endParaRPr lang="en-GB" sz="1200">
                  <a:latin typeface="+mn-lt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649" y="2060848"/>
                <a:ext cx="1733167" cy="1119665"/>
              </a:xfrm>
              <a:prstGeom prst="rect">
                <a:avLst/>
              </a:prstGeom>
              <a:blipFill rotWithShape="1">
                <a:blip r:embed="rId7"/>
                <a:stretch>
                  <a:fillRect l="-704" t="-543" b="-2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205648" y="3312798"/>
                <a:ext cx="1938351" cy="939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smtClean="0">
                    <a:latin typeface="+mn-lt"/>
                  </a:rPr>
                  <a:t>Pluto thermal </a:t>
                </a:r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/>
                        <a:ea typeface="Cambria Math"/>
                      </a:rPr>
                      <m:t>𝛒</m:t>
                    </m:r>
                  </m:oMath>
                </a14:m>
                <a:r>
                  <a:rPr lang="en-GB" sz="1400" b="1" smtClean="0">
                    <a:latin typeface="+mn-lt"/>
                  </a:rPr>
                  <a:t>:</a:t>
                </a:r>
              </a:p>
              <a:p>
                <a:endParaRPr lang="en-GB" sz="400" b="1" smtClean="0">
                  <a:latin typeface="+mn-lt"/>
                </a:endParaRPr>
              </a:p>
              <a:p>
                <a:r>
                  <a:rPr lang="de-DE" sz="1200" smtClean="0">
                    <a:latin typeface="+mn-lt"/>
                  </a:rPr>
                  <a:t>Breit-Wigner + Boltzmann</a:t>
                </a:r>
              </a:p>
              <a:p>
                <a:r>
                  <a:rPr lang="de-DE" sz="1200" smtClean="0">
                    <a:latin typeface="+mn-lt"/>
                  </a:rPr>
                  <a:t>Weighted with </a:t>
                </a:r>
                <a14:m>
                  <m:oMath xmlns:m="http://schemas.openxmlformats.org/officeDocument/2006/math">
                    <m:r>
                      <a:rPr lang="de-DE" sz="1200" b="0" i="0" smtClean="0">
                        <a:latin typeface="Cambria Math"/>
                      </a:rPr>
                      <m:t>1/</m:t>
                    </m:r>
                    <m:sSup>
                      <m:sSupPr>
                        <m:ctrlPr>
                          <a:rPr lang="de-DE" sz="1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de-DE" sz="1200" b="0" i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GB" sz="1200" smtClean="0">
                  <a:latin typeface="+mn-lt"/>
                  <a:cs typeface="Aharoni" panose="02010803020104030203" pitchFamily="2" charset="-79"/>
                </a:endParaRPr>
              </a:p>
              <a:p>
                <a:r>
                  <a:rPr lang="de-DE" sz="1200" smtClean="0">
                    <a:latin typeface="+mn-lt"/>
                  </a:rPr>
                  <a:t>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200" i="0" smtClean="0">
                            <a:latin typeface="Cambria Math"/>
                            <a:ea typeface="Cambria Math"/>
                          </a:rPr>
                          <m:t>π</m:t>
                        </m:r>
                      </m:sub>
                    </m:sSub>
                  </m:oMath>
                </a14:m>
                <a:r>
                  <a:rPr lang="en-GB" sz="1200" smtClean="0">
                    <a:latin typeface="+mn-lt"/>
                  </a:rPr>
                  <a:t> cutoff</a:t>
                </a:r>
                <a:endParaRPr lang="en-GB" sz="1200">
                  <a:latin typeface="+mn-lt"/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648" y="3312798"/>
                <a:ext cx="1938351" cy="939168"/>
              </a:xfrm>
              <a:prstGeom prst="rect">
                <a:avLst/>
              </a:prstGeom>
              <a:blipFill rotWithShape="1">
                <a:blip r:embed="rId8"/>
                <a:stretch>
                  <a:fillRect l="-629" t="-645"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/>
              <p:cNvSpPr txBox="1"/>
              <p:nvPr/>
            </p:nvSpPr>
            <p:spPr>
              <a:xfrm>
                <a:off x="7205649" y="4414172"/>
                <a:ext cx="1938351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smtClean="0"/>
                  <a:t>Reference Spectra:</a:t>
                </a:r>
              </a:p>
              <a:p>
                <a:endParaRPr lang="de-DE" sz="400" b="1" smtClean="0"/>
              </a:p>
              <a:p>
                <a:r>
                  <a:rPr lang="de-DE" sz="1200" smtClean="0"/>
                  <a:t>½(pp+np) - dileptons from elementary </a:t>
                </a:r>
                <a:r>
                  <a:rPr lang="de-DE" sz="1200" smtClean="0"/>
                  <a:t>collisions </a:t>
                </a:r>
                <a:r>
                  <a:rPr lang="de-DE" sz="1200" smtClean="0"/>
                  <a:t>at the same energy</a:t>
                </a:r>
              </a:p>
              <a:p>
                <a:endParaRPr lang="de-DE" sz="400" smtClean="0"/>
              </a:p>
              <a:p>
                <a:r>
                  <a:rPr lang="de-DE" sz="1200" smtClean="0"/>
                  <a:t>Respective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>
                        <a:latin typeface="Cambria Math"/>
                        <a:ea typeface="Cambria Math"/>
                      </a:rPr>
                      <m:t>η</m:t>
                    </m:r>
                  </m:oMath>
                </a14:m>
                <a:r>
                  <a:rPr lang="en-GB" sz="1200" smtClean="0"/>
                  <a:t>-contribution subtracted</a:t>
                </a:r>
                <a:endParaRPr lang="en-GB" sz="1200"/>
              </a:p>
            </p:txBody>
          </p:sp>
        </mc:Choice>
        <mc:Fallback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649" y="4414172"/>
                <a:ext cx="1938351" cy="1354217"/>
              </a:xfrm>
              <a:prstGeom prst="rect">
                <a:avLst/>
              </a:prstGeom>
              <a:blipFill rotWithShape="1">
                <a:blip r:embed="rId9"/>
                <a:stretch>
                  <a:fillRect l="-629" t="-450" r="-1887" b="-22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539552" y="5313982"/>
            <a:ext cx="599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mtClean="0"/>
          </a:p>
          <a:p>
            <a:r>
              <a:rPr lang="de-DE" smtClean="0"/>
              <a:t>→ </a:t>
            </a:r>
            <a:r>
              <a:rPr lang="de-DE" smtClean="0"/>
              <a:t>Less steep at higher </a:t>
            </a:r>
            <a:r>
              <a:rPr lang="pl-PL" smtClean="0"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baseline="-25000"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de-DE" baseline="-2500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mtClean="0">
                <a:ea typeface="Tahoma" panose="020B0604030504040204" pitchFamily="34" charset="0"/>
                <a:cs typeface="Tahoma" panose="020B0604030504040204" pitchFamily="34" charset="0"/>
              </a:rPr>
              <a:t>→ Similar observation as for IMR dimuons at SPS NA60 </a:t>
            </a:r>
            <a:endParaRPr lang="en-GB"/>
          </a:p>
        </p:txBody>
      </p:sp>
      <p:pic>
        <p:nvPicPr>
          <p:cNvPr id="18" name="Obraz 6">
            <a:extLst>
              <a:ext uri="{FF2B5EF4-FFF2-40B4-BE49-F238E27FC236}">
                <a16:creationId xmlns="" xmlns:a16="http://schemas.microsoft.com/office/drawing/2014/main" id="{B021E76F-B862-47F8-ABB2-012F11F34A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1990800"/>
            <a:ext cx="2204314" cy="3237414"/>
          </a:xfrm>
          <a:prstGeom prst="rect">
            <a:avLst/>
          </a:prstGeom>
        </p:spPr>
      </p:pic>
      <p:pic>
        <p:nvPicPr>
          <p:cNvPr id="19" name="Obraz 7">
            <a:extLst>
              <a:ext uri="{FF2B5EF4-FFF2-40B4-BE49-F238E27FC236}">
                <a16:creationId xmlns="" xmlns:a16="http://schemas.microsoft.com/office/drawing/2014/main" id="{88553E29-887F-46BE-9BDF-42CF7499FA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990800"/>
            <a:ext cx="2204312" cy="3237412"/>
          </a:xfrm>
          <a:prstGeom prst="rect">
            <a:avLst/>
          </a:prstGeom>
        </p:spPr>
      </p:pic>
      <p:pic>
        <p:nvPicPr>
          <p:cNvPr id="20" name="Obraz 8">
            <a:extLst>
              <a:ext uri="{FF2B5EF4-FFF2-40B4-BE49-F238E27FC236}">
                <a16:creationId xmlns="" xmlns:a16="http://schemas.microsoft.com/office/drawing/2014/main" id="{13CFA9E0-210A-41FA-9B21-98BE89EBAF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990800"/>
            <a:ext cx="2204312" cy="3237412"/>
          </a:xfrm>
          <a:prstGeom prst="rect">
            <a:avLst/>
          </a:prstGeom>
        </p:spPr>
      </p:pic>
      <p:pic>
        <p:nvPicPr>
          <p:cNvPr id="15" name="Obraz 6">
            <a:extLst>
              <a:ext uri="{FF2B5EF4-FFF2-40B4-BE49-F238E27FC236}">
                <a16:creationId xmlns="" xmlns:a16="http://schemas.microsoft.com/office/drawing/2014/main" id="{B021E76F-B862-47F8-ABB2-012F11F34A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1990800"/>
            <a:ext cx="2204314" cy="3237415"/>
          </a:xfrm>
          <a:prstGeom prst="rect">
            <a:avLst/>
          </a:prstGeom>
        </p:spPr>
      </p:pic>
      <p:pic>
        <p:nvPicPr>
          <p:cNvPr id="16" name="Obraz 7">
            <a:extLst>
              <a:ext uri="{FF2B5EF4-FFF2-40B4-BE49-F238E27FC236}">
                <a16:creationId xmlns="" xmlns:a16="http://schemas.microsoft.com/office/drawing/2014/main" id="{88553E29-887F-46BE-9BDF-42CF7499FA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990800"/>
            <a:ext cx="2206197" cy="3240180"/>
          </a:xfrm>
          <a:prstGeom prst="rect">
            <a:avLst/>
          </a:prstGeom>
        </p:spPr>
      </p:pic>
      <p:pic>
        <p:nvPicPr>
          <p:cNvPr id="17" name="Obraz 8">
            <a:extLst>
              <a:ext uri="{FF2B5EF4-FFF2-40B4-BE49-F238E27FC236}">
                <a16:creationId xmlns="" xmlns:a16="http://schemas.microsoft.com/office/drawing/2014/main" id="{13CFA9E0-210A-41FA-9B21-98BE89EBAF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990800"/>
            <a:ext cx="2206197" cy="324018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6419225" y="5837202"/>
            <a:ext cx="1037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smtClean="0"/>
              <a:t>S</a:t>
            </a:r>
            <a:r>
              <a:rPr lang="pl-PL" sz="1000"/>
              <a:t>. </a:t>
            </a:r>
            <a:r>
              <a:rPr lang="pl-PL" sz="1000" smtClean="0"/>
              <a:t>Damjanowic</a:t>
            </a:r>
            <a:endParaRPr lang="de-DE" sz="1000" smtClean="0"/>
          </a:p>
          <a:p>
            <a:pPr algn="ctr"/>
            <a:r>
              <a:rPr lang="pl-PL" sz="1000" smtClean="0"/>
              <a:t>Trento 2010</a:t>
            </a:r>
            <a:endParaRPr lang="pl-PL" sz="1200"/>
          </a:p>
        </p:txBody>
      </p:sp>
      <p:sp>
        <p:nvSpPr>
          <p:cNvPr id="22" name="Textfeld 21"/>
          <p:cNvSpPr txBox="1"/>
          <p:nvPr/>
        </p:nvSpPr>
        <p:spPr>
          <a:xfrm>
            <a:off x="6300192" y="58320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(             </a:t>
            </a:r>
            <a:r>
              <a:rPr lang="de-DE" sz="1200" smtClean="0"/>
              <a:t> </a:t>
            </a:r>
            <a:r>
              <a:rPr lang="de-DE" smtClean="0"/>
              <a:t> 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The HADES Physics Case</a:t>
            </a:r>
            <a:endParaRPr lang="en-GB">
              <a:latin typeface="+mn-lt"/>
            </a:endParaRPr>
          </a:p>
        </p:txBody>
      </p:sp>
      <p:pic>
        <p:nvPicPr>
          <p:cNvPr id="7" name="Picture 22" descr="output_jXA17B.gif">
            <a:extLst>
              <a:ext uri="{FF2B5EF4-FFF2-40B4-BE49-F238E27FC236}">
                <a16:creationId xmlns="" xmlns:a16="http://schemas.microsoft.com/office/drawing/2014/main" id="{97284DE8-E6B1-44AA-AE3F-14A99C3CC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69388"/>
            <a:ext cx="1980000" cy="1585270"/>
          </a:xfrm>
          <a:prstGeom prst="rect">
            <a:avLst/>
          </a:prstGeom>
        </p:spPr>
      </p:pic>
      <p:pic>
        <p:nvPicPr>
          <p:cNvPr id="8" name="Picture 38" descr="ns_animGif.gif">
            <a:extLst>
              <a:ext uri="{FF2B5EF4-FFF2-40B4-BE49-F238E27FC236}">
                <a16:creationId xmlns="" xmlns:a16="http://schemas.microsoft.com/office/drawing/2014/main" id="{DF25503A-211A-44D8-9573-B3C0C4A0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259" y="3495850"/>
            <a:ext cx="1980000" cy="1550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34">
                <a:extLst>
                  <a:ext uri="{FF2B5EF4-FFF2-40B4-BE49-F238E27FC236}">
                    <a16:creationId xmlns="" xmlns:a16="http://schemas.microsoft.com/office/drawing/2014/main" id="{311FAEAF-F8CE-4E34-9884-3A2E4FE6F335}"/>
                  </a:ext>
                </a:extLst>
              </p:cNvPr>
              <p:cNvSpPr txBox="1"/>
              <p:nvPr/>
            </p:nvSpPr>
            <p:spPr>
              <a:xfrm>
                <a:off x="4704506" y="3275855"/>
                <a:ext cx="1612364" cy="249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Au+Au,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000" b="1" i="1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sz="10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pl-PL" sz="1000" b="1">
                                <a:latin typeface="Cambria Math" panose="02040503050406030204" pitchFamily="18" charset="0"/>
                              </a:rPr>
                              <m:t>𝐍𝐍</m:t>
                            </m:r>
                          </m:sub>
                        </m:sSub>
                      </m:e>
                    </m:rad>
                    <m:r>
                      <a:rPr lang="pl-PL" sz="1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pl-PL" sz="1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0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GeV</a:t>
                </a:r>
                <a:r>
                  <a:rPr lang="pl-PL" sz="1000" dirty="0"/>
                  <a:t> </a:t>
                </a:r>
                <a:endParaRPr lang="en-US" sz="1000" dirty="0"/>
              </a:p>
            </p:txBody>
          </p:sp>
        </mc:Choice>
        <mc:Fallback xmlns="">
          <p:sp>
            <p:nvSpPr>
              <p:cNvPr id="9" name="pole tekstowe 34">
                <a:extLst>
                  <a:ext uri="{FF2B5EF4-FFF2-40B4-BE49-F238E27FC236}">
                    <a16:creationId xmlns:a16="http://schemas.microsoft.com/office/drawing/2014/main" id="{311FAEAF-F8CE-4E34-9884-3A2E4FE6F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06" y="3275855"/>
                <a:ext cx="1612364" cy="249171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ole tekstowe 35">
            <a:extLst>
              <a:ext uri="{FF2B5EF4-FFF2-40B4-BE49-F238E27FC236}">
                <a16:creationId xmlns="" xmlns:a16="http://schemas.microsoft.com/office/drawing/2014/main" id="{BB29472D-6C78-4DDB-B663-C36C9DA83F88}"/>
              </a:ext>
            </a:extLst>
          </p:cNvPr>
          <p:cNvSpPr txBox="1"/>
          <p:nvPr/>
        </p:nvSpPr>
        <p:spPr>
          <a:xfrm>
            <a:off x="7291073" y="3278805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 </a:t>
            </a:r>
            <a:r>
              <a:rPr lang="pl-PL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mergers</a:t>
            </a:r>
            <a:endParaRPr lang="en-US" sz="2000" dirty="0"/>
          </a:p>
        </p:txBody>
      </p:sp>
      <p:sp>
        <p:nvSpPr>
          <p:cNvPr id="11" name="Prostokąt 2">
            <a:extLst>
              <a:ext uri="{FF2B5EF4-FFF2-40B4-BE49-F238E27FC236}">
                <a16:creationId xmlns="" xmlns:a16="http://schemas.microsoft.com/office/drawing/2014/main" id="{143BA757-7147-4CD9-9360-589D4C7F2805}"/>
              </a:ext>
            </a:extLst>
          </p:cNvPr>
          <p:cNvSpPr/>
          <p:nvPr/>
        </p:nvSpPr>
        <p:spPr>
          <a:xfrm>
            <a:off x="6406986" y="5085764"/>
            <a:ext cx="22732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rgbClr val="000000"/>
                </a:solidFill>
                <a:latin typeface="Segoe UI" panose="020B0502040204020203" pitchFamily="34" charset="0"/>
              </a:rPr>
              <a:t>[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Fig. credit: T. 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Galatyuk</a:t>
            </a:r>
            <a:r>
              <a:rPr lang="en-US" sz="800">
                <a:solidFill>
                  <a:srgbClr val="000000"/>
                </a:solidFill>
                <a:latin typeface="Segoe UI" panose="020B0502040204020203" pitchFamily="34" charset="0"/>
              </a:rPr>
              <a:t>, M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. 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Hanauske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, F. Seck</a:t>
            </a:r>
            <a:r>
              <a:rPr lang="pl-PL" sz="800" dirty="0">
                <a:solidFill>
                  <a:srgbClr val="000000"/>
                </a:solidFill>
                <a:latin typeface="Segoe UI" panose="020B0502040204020203" pitchFamily="34" charset="0"/>
              </a:rPr>
              <a:t>]</a:t>
            </a:r>
            <a:endParaRPr lang="en-US" sz="800" dirty="0"/>
          </a:p>
        </p:txBody>
      </p:sp>
      <p:sp>
        <p:nvSpPr>
          <p:cNvPr id="13" name="pole tekstowe 25" hidden="1">
            <a:extLst>
              <a:ext uri="{FF2B5EF4-FFF2-40B4-BE49-F238E27FC236}">
                <a16:creationId xmlns="" xmlns:a16="http://schemas.microsoft.com/office/drawing/2014/main" id="{3D588DA2-9DAC-4E40-B8CA-04CB2926D675}"/>
              </a:ext>
            </a:extLst>
          </p:cNvPr>
          <p:cNvSpPr txBox="1"/>
          <p:nvPr/>
        </p:nvSpPr>
        <p:spPr>
          <a:xfrm>
            <a:off x="3693930" y="1804462"/>
            <a:ext cx="547260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Pion</a:t>
            </a:r>
            <a:r>
              <a:rPr lang="de-DE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de-DE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Nucleon-B</a:t>
            </a:r>
            <a:r>
              <a:rPr lang="pl-PL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eams:</a:t>
            </a:r>
            <a:r>
              <a:rPr lang="de-DE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1600" u="sng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Reference </a:t>
            </a: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vacuum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cold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matter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Electromagnetic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pl-PL" sz="160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r>
              <a:rPr lang="pl-PL" sz="16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region of 0 &lt; q</a:t>
            </a:r>
            <a:r>
              <a:rPr lang="pl-PL" sz="1600" baseline="30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&lt; 4m</a:t>
            </a:r>
            <a:r>
              <a:rPr lang="pl-PL" sz="1600" baseline="-25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l-PL" sz="1600" baseline="30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pl-PL" sz="1600" b="0" baseline="30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Heavy</a:t>
            </a:r>
            <a:r>
              <a:rPr lang="de-DE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-I</a:t>
            </a:r>
            <a:r>
              <a:rPr lang="pl-PL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de-DE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-C</a:t>
            </a:r>
            <a:r>
              <a:rPr lang="pl-PL" sz="1600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ollisions</a:t>
            </a:r>
            <a:r>
              <a:rPr lang="pl-PL" sz="1600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Properties</a:t>
            </a:r>
            <a:r>
              <a:rPr lang="pl-PL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pl-PL" sz="160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matter</a:t>
            </a:r>
            <a:r>
              <a:rPr lang="pl-PL" sz="16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similar to neutron star mergers</a:t>
            </a:r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96395" y="4922141"/>
                <a:ext cx="4468339" cy="10991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ea typeface="Tahoma" panose="020B0604030504040204" pitchFamily="34" charset="0"/>
                    <a:cs typeface="Tahoma" panose="020B0604030504040204" pitchFamily="34" charset="0"/>
                  </a:rPr>
                  <a:t>Long interpenetration times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ea typeface="Tahoma" panose="020B0604030504040204" pitchFamily="34" charset="0"/>
                    <a:cs typeface="Tahoma" panose="020B0604030504040204" pitchFamily="34" charset="0"/>
                  </a:rPr>
                  <a:t>Relatively long fireball lifetime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ea typeface="Tahoma" panose="020B0604030504040204" pitchFamily="34" charset="0"/>
                    <a:cs typeface="Tahoma" panose="020B0604030504040204" pitchFamily="34" charset="0"/>
                  </a:rPr>
                  <a:t>Baryon dominated System: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π</m:t>
                        </m:r>
                      </m:sub>
                    </m:sSub>
                    <m:r>
                      <a:rPr lang="de-DE" sz="1600" b="0" i="0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/</m:t>
                    </m:r>
                    <m:sSub>
                      <m:sSubPr>
                        <m:ctrlPr>
                          <a:rPr lang="de-DE" sz="16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part</m:t>
                        </m:r>
                      </m:sub>
                    </m:sSub>
                    <m:r>
                      <a:rPr lang="de-DE" sz="1600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≈10%</m:t>
                    </m:r>
                  </m:oMath>
                </a14:m>
                <a:endParaRPr lang="en-US" sz="16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5" y="4922141"/>
                <a:ext cx="4468339" cy="1099147"/>
              </a:xfrm>
              <a:prstGeom prst="rect">
                <a:avLst/>
              </a:prstGeom>
              <a:blipFill rotWithShape="1">
                <a:blip r:embed="rId5"/>
                <a:stretch>
                  <a:fillRect l="-5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="" xmlns:a16="http://schemas.microsoft.com/office/drawing/2014/main" id="{FCBD14F3-D00A-EB41-9A40-6EDD96D255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67944" y="1844670"/>
                <a:ext cx="4968552" cy="115228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179388" indent="-179388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None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179388" indent="-177800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538163" indent="-187325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717550" indent="-173038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908050" indent="-188913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13652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18224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22796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27368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550" kern="0" dirty="0" smtClean="0">
                    <a:latin typeface="+mn-lt"/>
                  </a:rPr>
                  <a:t>Explore </a:t>
                </a:r>
                <a:r>
                  <a:rPr lang="en-US" sz="1550" kern="0">
                    <a:latin typeface="+mn-lt"/>
                  </a:rPr>
                  <a:t>the </a:t>
                </a:r>
                <a:r>
                  <a:rPr lang="en-US" sz="1550" kern="0" smtClean="0">
                    <a:latin typeface="+mn-lt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50" i="1" kern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50" i="0" kern="0" smtClean="0">
                            <a:latin typeface="Cambria Math"/>
                            <a:ea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550" b="0" i="0" kern="0" smtClean="0">
                            <a:latin typeface="Cambria Math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1550" kern="0" smtClean="0">
                    <a:latin typeface="+mn-lt"/>
                  </a:rPr>
                  <a:t> </a:t>
                </a:r>
                <a:r>
                  <a:rPr lang="en-US" sz="1550" kern="0" dirty="0">
                    <a:latin typeface="+mn-lt"/>
                  </a:rPr>
                  <a:t>region of the QCD phase diagram</a:t>
                </a:r>
              </a:p>
              <a:p>
                <a:r>
                  <a:rPr lang="en-US" sz="1550" kern="0" dirty="0">
                    <a:latin typeface="+mn-lt"/>
                  </a:rPr>
                  <a:t>Focus on rare and penetrating probes</a:t>
                </a:r>
              </a:p>
              <a:p>
                <a:r>
                  <a:rPr lang="en-US" sz="1550" kern="0" dirty="0">
                    <a:solidFill>
                      <a:schemeClr val="tx1">
                        <a:lumMod val="95000"/>
                      </a:schemeClr>
                    </a:solidFill>
                    <a:latin typeface="+mn-lt"/>
                  </a:rPr>
                  <a:t>Address various </a:t>
                </a:r>
                <a:r>
                  <a:rPr lang="en-US" sz="1550" kern="0">
                    <a:solidFill>
                      <a:schemeClr val="tx1">
                        <a:lumMod val="95000"/>
                      </a:schemeClr>
                    </a:solidFill>
                    <a:latin typeface="+mn-lt"/>
                  </a:rPr>
                  <a:t>aspects </a:t>
                </a:r>
                <a:r>
                  <a:rPr lang="en-US" sz="1550" kern="0" smtClean="0">
                    <a:solidFill>
                      <a:schemeClr val="tx1">
                        <a:lumMod val="95000"/>
                      </a:schemeClr>
                    </a:solidFill>
                    <a:latin typeface="+mn-lt"/>
                  </a:rPr>
                  <a:t>of baryon-meson coupling</a:t>
                </a:r>
                <a:endParaRPr lang="en-US" sz="1550" kern="0" dirty="0">
                  <a:solidFill>
                    <a:schemeClr val="tx1">
                      <a:lumMod val="95000"/>
                    </a:schemeClr>
                  </a:solidFill>
                  <a:highlight>
                    <a:srgbClr val="00FF00"/>
                  </a:highlight>
                  <a:latin typeface="+mn-lt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xmlns="" id="{FCBD14F3-D00A-EB41-9A40-6EDD96D25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1844670"/>
                <a:ext cx="4968552" cy="1152282"/>
              </a:xfrm>
              <a:prstGeom prst="rect">
                <a:avLst/>
              </a:prstGeom>
              <a:blipFill rotWithShape="1">
                <a:blip r:embed="rId6"/>
                <a:stretch>
                  <a:fillRect l="-491" b="-21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48351523-74F1-CA4B-B599-D3FF6BBF456C}"/>
                  </a:ext>
                </a:extLst>
              </p:cNvPr>
              <p:cNvSpPr/>
              <p:nvPr/>
            </p:nvSpPr>
            <p:spPr>
              <a:xfrm>
                <a:off x="4704506" y="5508904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High </a:t>
                </a:r>
                <a:r>
                  <a:rPr lang="de-DE" sz="160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densities</a:t>
                </a:r>
                <a:r>
                  <a:rPr lang="de-DE" sz="1600" dirty="0"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</m:sub>
                    </m:sSub>
                    <m:r>
                      <a:rPr lang="de-DE" sz="1600" i="1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≈</m:t>
                    </m:r>
                    <m:sSub>
                      <m:sSubPr>
                        <m:ctrlPr>
                          <a:rPr lang="de-DE" sz="1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de-DE" sz="160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2−3</m:t>
                        </m:r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ρ</m:t>
                        </m:r>
                      </m:e>
                      <m:sub>
                        <m:r>
                          <a:rPr lang="de-DE" sz="160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ea typeface="Tahoma" panose="020B0604030504040204" pitchFamily="34" charset="0"/>
                    <a:cs typeface="Tahoma" panose="020B0604030504040204" pitchFamily="34" charset="0"/>
                  </a:rPr>
                  <a:t>Moderate temperatures: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lang="de-DE" sz="160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&lt;70 </m:t>
                    </m:r>
                    <m:r>
                      <m:rPr>
                        <m:sty m:val="p"/>
                      </m:rPr>
                      <a:rPr lang="de-DE" sz="160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MeV</m:t>
                    </m:r>
                  </m:oMath>
                </a14:m>
                <a:endParaRPr lang="en-US" sz="16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8351523-74F1-CA4B-B599-D3FF6BBF4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06" y="5508904"/>
                <a:ext cx="4572000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533" t="-2830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958E561-3CCE-2B4E-B5C3-B5958FAC8F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90" y="1710213"/>
            <a:ext cx="3855243" cy="279890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CCC53DD-E242-904E-A4B2-3C5330C0952C}"/>
              </a:ext>
            </a:extLst>
          </p:cNvPr>
          <p:cNvSpPr/>
          <p:nvPr/>
        </p:nvSpPr>
        <p:spPr>
          <a:xfrm>
            <a:off x="2771800" y="3355527"/>
            <a:ext cx="648072" cy="576064"/>
          </a:xfrm>
          <a:prstGeom prst="ellipse">
            <a:avLst/>
          </a:prstGeom>
          <a:ln w="38100" cmpd="sng">
            <a:solidFill>
              <a:srgbClr val="FEBC59"/>
            </a:solidFill>
          </a:ln>
          <a:scene3d>
            <a:camera prst="isometricOffAxis1Right"/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8AC3065-39EE-694F-9AE3-A1A43D3549CB}"/>
              </a:ext>
            </a:extLst>
          </p:cNvPr>
          <p:cNvSpPr txBox="1"/>
          <p:nvPr/>
        </p:nvSpPr>
        <p:spPr>
          <a:xfrm>
            <a:off x="2123728" y="3571551"/>
            <a:ext cx="74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EBC59"/>
                </a:solidFill>
                <a:latin typeface="Gill Sans"/>
                <a:cs typeface="Gill Sans"/>
              </a:rPr>
              <a:t>HADES</a:t>
            </a:r>
          </a:p>
        </p:txBody>
      </p:sp>
    </p:spTree>
    <p:extLst>
      <p:ext uri="{BB962C8B-B14F-4D97-AF65-F5344CB8AC3E}">
        <p14:creationId xmlns:p14="http://schemas.microsoft.com/office/powerpoint/2010/main" val="187685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99C437-3873-4976-AF92-47A79F9B9045}"/>
              </a:ext>
            </a:extLst>
          </p:cNvPr>
          <p:cNvSpPr txBox="1"/>
          <p:nvPr/>
        </p:nvSpPr>
        <p:spPr>
          <a:xfrm>
            <a:off x="2769434" y="5620598"/>
            <a:ext cx="421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→</a:t>
            </a:r>
            <a:r>
              <a:rPr lang="de-DE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Spectra </a:t>
            </a:r>
            <a:r>
              <a:rPr lang="pl-PL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consistent</a:t>
            </a:r>
            <a:r>
              <a:rPr lang="pl-PL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with the </a:t>
            </a:r>
            <a:r>
              <a:rPr lang="pl-PL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endPara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0F8607B-14A1-4130-8C3B-5F8A780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488949"/>
            <a:ext cx="7126804" cy="838200"/>
          </a:xfrm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  <a:latin typeface="+mn-lt"/>
              </a:rPr>
              <a:t>Comparison to model calculations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773810A6-A752-426E-9FAE-412E1BE4A7D2}"/>
              </a:ext>
            </a:extLst>
          </p:cNvPr>
          <p:cNvSpPr txBox="1"/>
          <p:nvPr/>
        </p:nvSpPr>
        <p:spPr>
          <a:xfrm>
            <a:off x="188248" y="1811524"/>
            <a:ext cx="1588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dirty="0"/>
              <a:t>0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pl-PL" sz="1050" smtClean="0"/>
              <a:t>[GeV/c</a:t>
            </a:r>
            <a:r>
              <a:rPr lang="pl-PL" sz="1050" baseline="30000" smtClean="0"/>
              <a:t>2</a:t>
            </a:r>
            <a:r>
              <a:rPr lang="pl-PL" sz="1050" smtClean="0"/>
              <a:t>] </a:t>
            </a:r>
            <a:r>
              <a:rPr lang="pl-PL" sz="1050" dirty="0"/>
              <a:t>&lt; 0.15</a:t>
            </a:r>
            <a:endParaRPr lang="en-US" sz="1050" dirty="0"/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AB31098-D42E-4931-8A94-C30DDF6764EB}"/>
              </a:ext>
            </a:extLst>
          </p:cNvPr>
          <p:cNvSpPr txBox="1"/>
          <p:nvPr/>
        </p:nvSpPr>
        <p:spPr>
          <a:xfrm>
            <a:off x="1959241" y="1811524"/>
            <a:ext cx="1701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0.15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pl-PL" sz="1050" smtClean="0"/>
              <a:t>[GeV/c</a:t>
            </a:r>
            <a:r>
              <a:rPr lang="pl-PL" sz="1050" baseline="30000" smtClean="0"/>
              <a:t>2</a:t>
            </a:r>
            <a:r>
              <a:rPr lang="pl-PL" sz="1050" smtClean="0"/>
              <a:t>] </a:t>
            </a:r>
            <a:r>
              <a:rPr lang="pl-PL" sz="1050" dirty="0"/>
              <a:t>&lt; 0.3</a:t>
            </a:r>
            <a:endParaRPr lang="en-US" sz="1050" dirty="0"/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A8838E03-7A60-49B7-9AFF-7E1AA7B746A0}"/>
              </a:ext>
            </a:extLst>
          </p:cNvPr>
          <p:cNvSpPr txBox="1"/>
          <p:nvPr/>
        </p:nvSpPr>
        <p:spPr>
          <a:xfrm>
            <a:off x="3802847" y="1811524"/>
            <a:ext cx="1701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0.3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pl-PL" sz="1050" smtClean="0"/>
              <a:t>[GeV/c</a:t>
            </a:r>
            <a:r>
              <a:rPr lang="pl-PL" sz="1050" baseline="30000" smtClean="0"/>
              <a:t>2</a:t>
            </a:r>
            <a:r>
              <a:rPr lang="pl-PL" sz="1050" smtClean="0"/>
              <a:t>] </a:t>
            </a:r>
            <a:r>
              <a:rPr lang="pl-PL" sz="1050" dirty="0"/>
              <a:t>&lt; 0.45</a:t>
            </a:r>
            <a:endParaRPr lang="en-US" sz="1050" dirty="0"/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AF1F4BB6-62AF-449D-BBAE-62C1746D8B31}"/>
              </a:ext>
            </a:extLst>
          </p:cNvPr>
          <p:cNvSpPr txBox="1"/>
          <p:nvPr/>
        </p:nvSpPr>
        <p:spPr>
          <a:xfrm>
            <a:off x="5566454" y="1808896"/>
            <a:ext cx="1701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dirty="0"/>
              <a:t>0.45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pl-PL" sz="1050" smtClean="0"/>
              <a:t>[GeV/c</a:t>
            </a:r>
            <a:r>
              <a:rPr lang="pl-PL" sz="1050" baseline="30000" smtClean="0"/>
              <a:t>2</a:t>
            </a:r>
            <a:r>
              <a:rPr lang="pl-PL" sz="1050" smtClean="0"/>
              <a:t>] </a:t>
            </a:r>
            <a:r>
              <a:rPr lang="pl-PL" sz="1050" dirty="0"/>
              <a:t>&lt; 0.6</a:t>
            </a:r>
            <a:endParaRPr lang="en-US" sz="1050" dirty="0"/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730FF2EE-CD5D-478C-A0FF-E4C3FD15DC91}"/>
              </a:ext>
            </a:extLst>
          </p:cNvPr>
          <p:cNvSpPr txBox="1"/>
          <p:nvPr/>
        </p:nvSpPr>
        <p:spPr>
          <a:xfrm>
            <a:off x="7447696" y="1811524"/>
            <a:ext cx="16257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dirty="0"/>
              <a:t>0.6 &lt; </a:t>
            </a:r>
            <a:r>
              <a:rPr lang="pl-PL" sz="1050" err="1"/>
              <a:t>M</a:t>
            </a:r>
            <a:r>
              <a:rPr lang="pl-PL" sz="1050" baseline="-25000" err="1"/>
              <a:t>ee</a:t>
            </a:r>
            <a:r>
              <a:rPr lang="pl-PL" sz="1050"/>
              <a:t> </a:t>
            </a:r>
            <a:r>
              <a:rPr lang="pl-PL" sz="1050" smtClean="0"/>
              <a:t>[GeV/c</a:t>
            </a:r>
            <a:r>
              <a:rPr lang="pl-PL" sz="1050" baseline="30000" smtClean="0"/>
              <a:t>2</a:t>
            </a:r>
            <a:r>
              <a:rPr lang="pl-PL" sz="1050" smtClean="0"/>
              <a:t>] </a:t>
            </a:r>
            <a:r>
              <a:rPr lang="pl-PL" sz="1050" dirty="0"/>
              <a:t>&lt; 1.0</a:t>
            </a:r>
            <a:endParaRPr lang="en-US" sz="1050" dirty="0"/>
          </a:p>
        </p:txBody>
      </p:sp>
      <p:pic>
        <p:nvPicPr>
          <p:cNvPr id="14" name="Obraz 3">
            <a:extLst>
              <a:ext uri="{FF2B5EF4-FFF2-40B4-BE49-F238E27FC236}">
                <a16:creationId xmlns="" xmlns:a16="http://schemas.microsoft.com/office/drawing/2014/main" id="{6D4B1A2E-0CA1-4396-8D3C-9CB9BBB2219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" y="2060850"/>
            <a:ext cx="1781345" cy="3060000"/>
          </a:xfrm>
          <a:prstGeom prst="rect">
            <a:avLst/>
          </a:prstGeom>
        </p:spPr>
      </p:pic>
      <p:pic>
        <p:nvPicPr>
          <p:cNvPr id="20" name="Obraz 8">
            <a:extLst>
              <a:ext uri="{FF2B5EF4-FFF2-40B4-BE49-F238E27FC236}">
                <a16:creationId xmlns="" xmlns:a16="http://schemas.microsoft.com/office/drawing/2014/main" id="{2AC1A2BD-51A8-48B4-B119-B6EF3B03DAE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62" y="2060850"/>
            <a:ext cx="1781344" cy="3060000"/>
          </a:xfrm>
          <a:prstGeom prst="rect">
            <a:avLst/>
          </a:prstGeom>
        </p:spPr>
      </p:pic>
      <p:pic>
        <p:nvPicPr>
          <p:cNvPr id="21" name="Obraz 10">
            <a:extLst>
              <a:ext uri="{FF2B5EF4-FFF2-40B4-BE49-F238E27FC236}">
                <a16:creationId xmlns="" xmlns:a16="http://schemas.microsoft.com/office/drawing/2014/main" id="{BAD8C0D2-CDF3-4DD6-892B-0AD361417CE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54" y="2060848"/>
            <a:ext cx="1738615" cy="3060000"/>
          </a:xfrm>
          <a:prstGeom prst="rect">
            <a:avLst/>
          </a:prstGeom>
        </p:spPr>
      </p:pic>
      <p:pic>
        <p:nvPicPr>
          <p:cNvPr id="22" name="Obraz 12">
            <a:extLst>
              <a:ext uri="{FF2B5EF4-FFF2-40B4-BE49-F238E27FC236}">
                <a16:creationId xmlns="" xmlns:a16="http://schemas.microsoft.com/office/drawing/2014/main" id="{79D98503-BF8E-479D-8672-E5EA7723D46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70" y="2060850"/>
            <a:ext cx="1740933" cy="3060000"/>
          </a:xfrm>
          <a:prstGeom prst="rect">
            <a:avLst/>
          </a:prstGeom>
        </p:spPr>
      </p:pic>
      <p:pic>
        <p:nvPicPr>
          <p:cNvPr id="23" name="Obraz 14">
            <a:extLst>
              <a:ext uri="{FF2B5EF4-FFF2-40B4-BE49-F238E27FC236}">
                <a16:creationId xmlns="" xmlns:a16="http://schemas.microsoft.com/office/drawing/2014/main" id="{76A971E9-282F-4055-B5E7-E2DDD5F412E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08" y="2060850"/>
            <a:ext cx="1781344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2" descr="output_jXA17B.gif">
            <a:extLst>
              <a:ext uri="{FF2B5EF4-FFF2-40B4-BE49-F238E27FC236}">
                <a16:creationId xmlns="" xmlns:a16="http://schemas.microsoft.com/office/drawing/2014/main" id="{97284DE8-E6B1-44AA-AE3F-14A99C3CC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60" y="1953064"/>
            <a:ext cx="2562946" cy="205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/>
                <a:cs typeface="Arial"/>
              </a:rPr>
              <a:t>Electromagnetic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radiation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from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fireball</a:t>
            </a:r>
            <a:endParaRPr lang="en-GB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 rot="20589299">
            <a:off x="1605585" y="2702473"/>
            <a:ext cx="1125453" cy="944351"/>
            <a:chOff x="2512449" y="5143425"/>
            <a:chExt cx="1125453" cy="944350"/>
          </a:xfrm>
        </p:grpSpPr>
        <p:sp>
          <p:nvSpPr>
            <p:cNvPr id="49" name="Line 8"/>
            <p:cNvSpPr>
              <a:spLocks noChangeShapeType="1"/>
            </p:cNvSpPr>
            <p:nvPr/>
          </p:nvSpPr>
          <p:spPr bwMode="auto">
            <a:xfrm rot="7586968" flipH="1" flipV="1">
              <a:off x="2828405" y="5466860"/>
              <a:ext cx="62954" cy="34300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 rot="1010701">
              <a:off x="2592067" y="5751786"/>
              <a:ext cx="431800" cy="33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US" sz="1600" i="1" dirty="0">
                  <a:solidFill>
                    <a:srgbClr val="FFFF00"/>
                  </a:solidFill>
                  <a:latin typeface="Georgia" charset="0"/>
                  <a:cs typeface="Georgia" charset="0"/>
                </a:rPr>
                <a:t>l</a:t>
              </a:r>
              <a:r>
                <a:rPr lang="en-US" sz="1600" i="1" baseline="40000" dirty="0">
                  <a:solidFill>
                    <a:srgbClr val="FFFF00"/>
                  </a:solidFill>
                  <a:latin typeface="Georgia" charset="0"/>
                  <a:cs typeface="Georgia" charset="0"/>
                </a:rPr>
                <a:t>-</a:t>
              </a: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 rot="1010701">
              <a:off x="2940990" y="5612953"/>
              <a:ext cx="696912" cy="33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US" sz="1600" i="1" dirty="0">
                  <a:solidFill>
                    <a:srgbClr val="FFFF00"/>
                  </a:solidFill>
                  <a:latin typeface="Georgia" charset="0"/>
                  <a:cs typeface="Georgia" charset="0"/>
                </a:rPr>
                <a:t>l</a:t>
              </a:r>
              <a:r>
                <a:rPr lang="en-US" sz="1600" i="1" baseline="40000" dirty="0">
                  <a:solidFill>
                    <a:srgbClr val="FFFF00"/>
                  </a:solidFill>
                  <a:latin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52" name="Line 8"/>
            <p:cNvSpPr>
              <a:spLocks noChangeShapeType="1"/>
            </p:cNvSpPr>
            <p:nvPr/>
          </p:nvSpPr>
          <p:spPr bwMode="auto">
            <a:xfrm rot="7586968" flipV="1">
              <a:off x="2566935" y="5627474"/>
              <a:ext cx="256114" cy="14619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 rot="3673977">
              <a:off x="2532293" y="5371231"/>
              <a:ext cx="261937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 rot="3673977">
              <a:off x="2441012" y="5214862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46" name="Freeform 12"/>
          <p:cNvSpPr>
            <a:spLocks/>
          </p:cNvSpPr>
          <p:nvPr/>
        </p:nvSpPr>
        <p:spPr bwMode="auto">
          <a:xfrm rot="8545606">
            <a:off x="905379" y="3074648"/>
            <a:ext cx="542938" cy="107757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12700" cmpd="sng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1064824" y="2632255"/>
            <a:ext cx="2341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</a:rPr>
              <a:t>g</a:t>
            </a:r>
            <a:endParaRPr lang="en-US" sz="2000" b="1" baseline="300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ill Sans Light" charset="0"/>
              <a:cs typeface="Gill Sans Light" charset="0"/>
            </a:endParaRPr>
          </a:p>
        </p:txBody>
      </p:sp>
      <p:sp>
        <p:nvSpPr>
          <p:cNvPr id="55" name="Text Box 29"/>
          <p:cNvSpPr txBox="1">
            <a:spLocks noChangeArrowheads="1"/>
          </p:cNvSpPr>
          <p:nvPr/>
        </p:nvSpPr>
        <p:spPr bwMode="auto">
          <a:xfrm>
            <a:off x="1582372" y="2583707"/>
            <a:ext cx="375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</a:rPr>
              <a:t>g</a:t>
            </a:r>
            <a:r>
              <a:rPr lang="en-US" sz="2000" b="1" baseline="300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0"/>
              </a:rPr>
              <a:t>*</a:t>
            </a:r>
            <a:endParaRPr lang="en-US" sz="2000" b="1" baseline="3000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ill Sans Light" charset="0"/>
              <a:cs typeface="Gill Sans Light" charset="0"/>
            </a:endParaRPr>
          </a:p>
        </p:txBody>
      </p:sp>
      <p:pic>
        <p:nvPicPr>
          <p:cNvPr id="58" name="Grafik 57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737112"/>
            <a:ext cx="3821187" cy="2700000"/>
          </a:xfrm>
          <a:prstGeom prst="rect">
            <a:avLst/>
          </a:prstGeom>
        </p:spPr>
      </p:pic>
      <p:sp>
        <p:nvSpPr>
          <p:cNvPr id="59" name="Textfeld 58"/>
          <p:cNvSpPr txBox="1"/>
          <p:nvPr/>
        </p:nvSpPr>
        <p:spPr>
          <a:xfrm>
            <a:off x="378450" y="1547500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Space-time </a:t>
            </a:r>
            <a:r>
              <a:rPr lang="de-DE" sz="1600" b="1" dirty="0" err="1" smtClean="0"/>
              <a:t>evolution</a:t>
            </a:r>
            <a:endParaRPr lang="en-GB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feld 60"/>
              <p:cNvSpPr txBox="1"/>
              <p:nvPr/>
            </p:nvSpPr>
            <p:spPr>
              <a:xfrm>
                <a:off x="2781239" y="1971998"/>
                <a:ext cx="668730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EM radiation contains contributions from throughout the collision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EM probes leave the collision zone undisturbed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Real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smtClean="0"/>
                  <a:t>are </a:t>
                </a:r>
                <a:r>
                  <a:rPr lang="en-US" sz="1600"/>
                  <a:t>D</a:t>
                </a:r>
                <a:r>
                  <a:rPr lang="en-US" sz="1600" smtClean="0"/>
                  <a:t>oppler shifted</a:t>
                </a:r>
                <a:endParaRPr lang="en-US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Virtual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smtClean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1600" dirty="0" smtClean="0"/>
                  <a:t> (lepton pairs) carry extra information: invariant mass</a:t>
                </a:r>
                <a:endParaRPr lang="en-US" sz="1600" dirty="0"/>
              </a:p>
            </p:txBody>
          </p:sp>
        </mc:Choice>
        <mc:Fallback xmlns="">
          <p:sp>
            <p:nvSpPr>
              <p:cNvPr id="61" name="Textfeld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239" y="1971998"/>
                <a:ext cx="6687307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273" t="-1316" b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/>
              <p:cNvSpPr txBox="1"/>
              <p:nvPr/>
            </p:nvSpPr>
            <p:spPr>
              <a:xfrm>
                <a:off x="251520" y="4458932"/>
                <a:ext cx="3642344" cy="1897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/>
                  <a:t>Available observables:</a:t>
                </a:r>
              </a:p>
              <a:p>
                <a:endParaRPr lang="de-DE" sz="8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Invariant </a:t>
                </a:r>
                <a:r>
                  <a:rPr lang="de-DE" sz="1600" dirty="0" err="1" smtClean="0"/>
                  <a:t>mass</a:t>
                </a:r>
                <a:r>
                  <a:rPr lang="de-DE" sz="1600" dirty="0" smtClean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Inverse </a:t>
                </a:r>
                <a:r>
                  <a:rPr lang="de-DE" sz="1600" dirty="0" err="1" smtClean="0"/>
                  <a:t>slope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analysis</a:t>
                </a:r>
                <a:r>
                  <a:rPr lang="de-DE" sz="16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e-DE" sz="1600" dirty="0" smtClean="0"/>
                  <a:t> </a:t>
                </a:r>
                <a:r>
                  <a:rPr lang="de-DE" sz="1600" dirty="0" err="1" smtClean="0"/>
                  <a:t>vs</a:t>
                </a:r>
                <a:r>
                  <a:rPr lang="de-DE" sz="1600" dirty="0" smtClean="0"/>
                  <a:t> 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 smtClean="0"/>
                  <a:t>Azimuthal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anisotropy</a:t>
                </a:r>
                <a:r>
                  <a:rPr lang="de-DE" sz="16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sz="1600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de-DE" sz="1600" dirty="0" smtClean="0"/>
                  <a:t> </a:t>
                </a:r>
                <a:r>
                  <a:rPr lang="de-DE" sz="1600" dirty="0" err="1" smtClean="0"/>
                  <a:t>polarization</a:t>
                </a:r>
                <a:r>
                  <a:rPr lang="de-DE" sz="1600" dirty="0" smtClean="0"/>
                  <a:t> – angular </a:t>
                </a:r>
                <a:r>
                  <a:rPr lang="de-DE" sz="1600" dirty="0" err="1" smtClean="0"/>
                  <a:t>distribution</a:t>
                </a:r>
                <a:endParaRPr lang="de-DE" sz="1600" dirty="0" smtClean="0"/>
              </a:p>
              <a:p>
                <a:r>
                  <a:rPr lang="de-DE" sz="1600" dirty="0"/>
                  <a:t>	</a:t>
                </a:r>
                <a:r>
                  <a:rPr lang="de-DE" sz="1600" dirty="0" smtClean="0"/>
                  <a:t>	       </a:t>
                </a:r>
                <a:r>
                  <a:rPr lang="de-DE" sz="1600" dirty="0" smtClean="0">
                    <a:latin typeface="+mn-lt"/>
                  </a:rPr>
                  <a:t>(cos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smtClean="0">
                        <a:latin typeface="Cambria Math"/>
                        <a:ea typeface="Cambria Math"/>
                      </a:rPr>
                      <m:t>θ</m:t>
                    </m:r>
                  </m:oMath>
                </a14:m>
                <a:r>
                  <a:rPr lang="de-DE" sz="1600" dirty="0" smtClean="0"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458932"/>
                <a:ext cx="3642344" cy="1897186"/>
              </a:xfrm>
              <a:prstGeom prst="rect">
                <a:avLst/>
              </a:prstGeom>
              <a:blipFill rotWithShape="1">
                <a:blip r:embed="rId5"/>
                <a:stretch>
                  <a:fillRect l="-836" t="-962" b="-3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feld 63"/>
          <p:cNvSpPr txBox="1"/>
          <p:nvPr/>
        </p:nvSpPr>
        <p:spPr>
          <a:xfrm>
            <a:off x="4153193" y="4728627"/>
            <a:ext cx="12362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In-medium</a:t>
            </a:r>
          </a:p>
          <a:p>
            <a:r>
              <a:rPr lang="de-DE" sz="1600" err="1" smtClean="0">
                <a:solidFill>
                  <a:srgbClr val="FF0000"/>
                </a:solidFill>
              </a:rPr>
              <a:t>spectral</a:t>
            </a:r>
            <a:r>
              <a:rPr lang="de-DE" sz="1600" smtClean="0">
                <a:solidFill>
                  <a:srgbClr val="FF0000"/>
                </a:solidFill>
              </a:rPr>
              <a:t> fct.</a:t>
            </a:r>
            <a:endParaRPr lang="de-DE" sz="1600" dirty="0" smtClean="0">
              <a:solidFill>
                <a:srgbClr val="FF0000"/>
              </a:solidFill>
            </a:endParaRPr>
          </a:p>
          <a:p>
            <a:endParaRPr lang="de-DE" sz="600" dirty="0" smtClean="0">
              <a:solidFill>
                <a:srgbClr val="FF0000"/>
              </a:solidFill>
            </a:endParaRPr>
          </a:p>
          <a:p>
            <a:r>
              <a:rPr lang="de-DE" sz="1600" dirty="0" err="1" smtClean="0">
                <a:solidFill>
                  <a:srgbClr val="FF0000"/>
                </a:solidFill>
              </a:rPr>
              <a:t>Collectivity</a:t>
            </a:r>
            <a:endParaRPr lang="de-DE" sz="1600" dirty="0" smtClean="0">
              <a:solidFill>
                <a:srgbClr val="FF0000"/>
              </a:solidFill>
            </a:endParaRPr>
          </a:p>
          <a:p>
            <a:endParaRPr lang="de-DE" sz="600" dirty="0" smtClean="0">
              <a:solidFill>
                <a:srgbClr val="FF0000"/>
              </a:solidFill>
            </a:endParaRPr>
          </a:p>
          <a:p>
            <a:r>
              <a:rPr lang="de-DE" sz="1600" smtClean="0">
                <a:solidFill>
                  <a:srgbClr val="FF0000"/>
                </a:solidFill>
              </a:rPr>
              <a:t>Source of</a:t>
            </a:r>
          </a:p>
          <a:p>
            <a:r>
              <a:rPr lang="de-DE" sz="1600" smtClean="0">
                <a:solidFill>
                  <a:srgbClr val="FF0000"/>
                </a:solidFill>
              </a:rPr>
              <a:t>Radiation</a:t>
            </a:r>
            <a:endParaRPr lang="de-DE" sz="1600" dirty="0" smtClean="0">
              <a:solidFill>
                <a:srgbClr val="FF0000"/>
              </a:solidFill>
            </a:endParaRPr>
          </a:p>
        </p:txBody>
      </p:sp>
      <p:sp>
        <p:nvSpPr>
          <p:cNvPr id="65" name="Geschweifte Klammer rechts 64"/>
          <p:cNvSpPr/>
          <p:nvPr/>
        </p:nvSpPr>
        <p:spPr>
          <a:xfrm>
            <a:off x="3932374" y="5193256"/>
            <a:ext cx="118699" cy="5400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7" name="Gerade Verbindung mit Pfeil 66"/>
          <p:cNvCxnSpPr/>
          <p:nvPr/>
        </p:nvCxnSpPr>
        <p:spPr>
          <a:xfrm>
            <a:off x="3867503" y="5947200"/>
            <a:ext cx="275906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3867503" y="5013176"/>
            <a:ext cx="275906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fik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17032"/>
            <a:ext cx="3435430" cy="2520000"/>
          </a:xfrm>
          <a:prstGeom prst="rect">
            <a:avLst/>
          </a:prstGeom>
        </p:spPr>
      </p:pic>
      <p:sp>
        <p:nvSpPr>
          <p:cNvPr id="73" name="Rechteck 72"/>
          <p:cNvSpPr/>
          <p:nvPr/>
        </p:nvSpPr>
        <p:spPr>
          <a:xfrm>
            <a:off x="5508104" y="3367378"/>
            <a:ext cx="3744416" cy="297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Picture 56" descr="auau11_time3_new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6" y="3501008"/>
            <a:ext cx="2858717" cy="2844000"/>
          </a:xfrm>
          <a:prstGeom prst="rect">
            <a:avLst/>
          </a:prstGeom>
        </p:spPr>
      </p:pic>
      <p:sp>
        <p:nvSpPr>
          <p:cNvPr id="71" name="Rectangle 7"/>
          <p:cNvSpPr>
            <a:spLocks noChangeArrowheads="1"/>
          </p:cNvSpPr>
          <p:nvPr/>
        </p:nvSpPr>
        <p:spPr bwMode="auto">
          <a:xfrm>
            <a:off x="7092280" y="3645024"/>
            <a:ext cx="2299320" cy="5231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0" tIns="45709" rIns="91420" bIns="45709">
            <a:spAutoFit/>
          </a:bodyPr>
          <a:lstStyle/>
          <a:p>
            <a:r>
              <a:rPr lang="en-US" sz="1400" b="1" dirty="0">
                <a:solidFill>
                  <a:srgbClr val="161645"/>
                </a:solidFill>
                <a:latin typeface="Arial"/>
                <a:cs typeface="Arial"/>
              </a:rPr>
              <a:t>In medium </a:t>
            </a:r>
            <a:r>
              <a:rPr lang="en-US" sz="1400" b="1" dirty="0">
                <a:solidFill>
                  <a:srgbClr val="161645"/>
                </a:solidFill>
                <a:latin typeface="Symbol" charset="2"/>
                <a:cs typeface="Symbol" charset="2"/>
              </a:rPr>
              <a:t>r</a:t>
            </a:r>
            <a:r>
              <a:rPr lang="en-US" sz="1400" b="1" dirty="0">
                <a:solidFill>
                  <a:srgbClr val="161645"/>
                </a:solidFill>
                <a:latin typeface="Arial"/>
                <a:cs typeface="Arial"/>
              </a:rPr>
              <a:t> and </a:t>
            </a:r>
            <a:r>
              <a:rPr lang="en-US" sz="1400" b="1" dirty="0">
                <a:solidFill>
                  <a:srgbClr val="161645"/>
                </a:solidFill>
                <a:latin typeface="Symbol" charset="2"/>
                <a:cs typeface="Symbol" charset="2"/>
              </a:rPr>
              <a:t>w</a:t>
            </a:r>
            <a:r>
              <a:rPr lang="en-US" sz="1400" b="1" dirty="0">
                <a:solidFill>
                  <a:srgbClr val="161645"/>
                </a:solidFill>
                <a:latin typeface="Arial"/>
                <a:cs typeface="Arial"/>
              </a:rPr>
              <a:t> SF</a:t>
            </a:r>
            <a:br>
              <a:rPr lang="en-US" sz="1400" b="1" dirty="0">
                <a:solidFill>
                  <a:srgbClr val="161645"/>
                </a:solidFill>
                <a:latin typeface="Arial"/>
                <a:cs typeface="Arial"/>
              </a:rPr>
            </a:br>
            <a:r>
              <a:rPr lang="en-US" sz="1400" b="1" dirty="0">
                <a:solidFill>
                  <a:srgbClr val="161645"/>
                </a:solidFill>
                <a:latin typeface="Arial"/>
                <a:cs typeface="Arial"/>
              </a:rPr>
              <a:t>&amp; QGP rates vs. time</a:t>
            </a:r>
          </a:p>
        </p:txBody>
      </p:sp>
      <p:sp>
        <p:nvSpPr>
          <p:cNvPr id="74" name="Rechteck 73"/>
          <p:cNvSpPr/>
          <p:nvPr/>
        </p:nvSpPr>
        <p:spPr>
          <a:xfrm>
            <a:off x="5508104" y="3375799"/>
            <a:ext cx="4032448" cy="29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8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 animBg="1"/>
      <p:bldP spid="73" grpId="0" animBg="1"/>
      <p:bldP spid="71" grpId="0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8"/>
          <p:cNvSpPr txBox="1">
            <a:spLocks noGrp="1" noChangeArrowheads="1"/>
          </p:cNvSpPr>
          <p:nvPr>
            <p:ph idx="1"/>
          </p:nvPr>
        </p:nvSpPr>
        <p:spPr bwMode="auto">
          <a:xfrm>
            <a:off x="395536" y="4581128"/>
            <a:ext cx="7267381" cy="16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1400" b="1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ast</a:t>
            </a:r>
            <a:r>
              <a:rPr lang="en-US" sz="14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detector </a:t>
            </a:r>
            <a:r>
              <a:rPr lang="en-US" sz="140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→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</a:t>
            </a:r>
            <a:r>
              <a:rPr lang="pl-PL" sz="1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interaction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</a:t>
            </a:r>
            <a:r>
              <a:rPr lang="pl-PL" sz="1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rate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: 8 kHz </a:t>
            </a:r>
            <a:r>
              <a:rPr lang="pl-PL" sz="140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in 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Au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+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Au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, 200 kHz </a:t>
            </a:r>
            <a:r>
              <a:rPr lang="pl-PL" sz="1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at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SIS100</a:t>
            </a:r>
            <a:endParaRPr lang="en-US" sz="14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1400" b="1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arge</a:t>
            </a:r>
            <a:r>
              <a:rPr lang="en-US" sz="14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acceptance </a:t>
            </a:r>
            <a:r>
              <a:rPr lang="en-US" sz="140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→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full</a:t>
            </a:r>
            <a:r>
              <a:rPr lang="de-DE" sz="140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azimuth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al coverage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, polar</a:t>
            </a:r>
            <a:r>
              <a:rPr lang="de-DE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angles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from 18</a:t>
            </a:r>
            <a:r>
              <a:rPr lang="pl-PL" sz="1400" baseline="300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o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to 85</a:t>
            </a:r>
            <a:r>
              <a:rPr lang="pl-PL" sz="1400" baseline="300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o</a:t>
            </a:r>
            <a:endParaRPr lang="en-US" sz="1400" b="1" baseline="30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4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ass </a:t>
            </a:r>
            <a:r>
              <a:rPr lang="en-US" sz="1400" b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resolution </a:t>
            </a:r>
            <a:r>
              <a:rPr lang="en-US" sz="140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→</a:t>
            </a:r>
            <a:r>
              <a:rPr lang="pl-PL" sz="140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of the order of </a:t>
            </a:r>
            <a:r>
              <a:rPr lang="pl-PL" sz="14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few</a:t>
            </a:r>
            <a:r>
              <a:rPr lang="pl-PL" sz="14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%</a:t>
            </a:r>
            <a:endParaRPr lang="en-US" sz="14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en-US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particle identification</a:t>
            </a:r>
            <a:r>
              <a:rPr lang="pl-PL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Efficient track reconstruction</a:t>
            </a:r>
          </a:p>
        </p:txBody>
      </p:sp>
      <p:pic>
        <p:nvPicPr>
          <p:cNvPr id="5" name="Obraz 6">
            <a:extLst>
              <a:ext uri="{FF2B5EF4-FFF2-40B4-BE49-F238E27FC236}">
                <a16:creationId xmlns="" xmlns:a16="http://schemas.microsoft.com/office/drawing/2014/main" id="{3FE30300-694A-4A35-9A41-C08EC6B42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5184"/>
            <a:ext cx="3313655" cy="3060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251522" y="548680"/>
            <a:ext cx="71287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de-DE" sz="28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20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cceptance</a:t>
            </a:r>
            <a:r>
              <a:rPr lang="de-DE" sz="18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8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0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lectron</a:t>
            </a: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0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pectrometer</a:t>
            </a:r>
            <a:endParaRPr lang="en-GB" sz="2000" kern="0" dirty="0"/>
          </a:p>
        </p:txBody>
      </p:sp>
      <p:sp>
        <p:nvSpPr>
          <p:cNvPr id="7" name="pole tekstowe 7">
            <a:extLst>
              <a:ext uri="{FF2B5EF4-FFF2-40B4-BE49-F238E27FC236}">
                <a16:creationId xmlns="" xmlns:a16="http://schemas.microsoft.com/office/drawing/2014/main" id="{B2C8BA23-DD15-4781-AB40-50ED226F64BB}"/>
              </a:ext>
            </a:extLst>
          </p:cNvPr>
          <p:cNvSpPr txBox="1"/>
          <p:nvPr/>
        </p:nvSpPr>
        <p:spPr>
          <a:xfrm>
            <a:off x="1187624" y="4381073"/>
            <a:ext cx="23342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i="1" dirty="0"/>
              <a:t>Photo: Jan Michael </a:t>
            </a:r>
            <a:r>
              <a:rPr lang="pl-PL" sz="700" i="1" dirty="0" err="1"/>
              <a:t>Hosan</a:t>
            </a:r>
            <a:r>
              <a:rPr lang="pl-PL" sz="700" i="1" dirty="0"/>
              <a:t>/HA </a:t>
            </a:r>
            <a:r>
              <a:rPr lang="pl-PL" sz="700" i="1" dirty="0" err="1"/>
              <a:t>Hessen</a:t>
            </a:r>
            <a:r>
              <a:rPr lang="pl-PL" sz="700" i="1" dirty="0"/>
              <a:t> Agentur GmbH</a:t>
            </a:r>
            <a:endParaRPr lang="pl-PL" sz="2800" i="1" dirty="0"/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0456" y="1626366"/>
            <a:ext cx="4896000" cy="291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llipse 11"/>
          <p:cNvSpPr/>
          <p:nvPr/>
        </p:nvSpPr>
        <p:spPr>
          <a:xfrm>
            <a:off x="3798681" y="1772816"/>
            <a:ext cx="396043" cy="216024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3796124" y="2868609"/>
            <a:ext cx="396043" cy="217028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>
            <a:off x="3815917" y="2276872"/>
            <a:ext cx="756083" cy="288032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3798681" y="3496816"/>
            <a:ext cx="396043" cy="21602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/>
          <p:cNvSpPr/>
          <p:nvPr/>
        </p:nvSpPr>
        <p:spPr>
          <a:xfrm>
            <a:off x="5724128" y="1664804"/>
            <a:ext cx="396043" cy="21602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lipse 16"/>
          <p:cNvSpPr/>
          <p:nvPr/>
        </p:nvSpPr>
        <p:spPr>
          <a:xfrm>
            <a:off x="6228456" y="1664804"/>
            <a:ext cx="396043" cy="21602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/>
          <p:cNvSpPr/>
          <p:nvPr/>
        </p:nvSpPr>
        <p:spPr>
          <a:xfrm>
            <a:off x="7014893" y="1664804"/>
            <a:ext cx="720032" cy="21602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/>
          <p:cNvSpPr/>
          <p:nvPr/>
        </p:nvSpPr>
        <p:spPr>
          <a:xfrm>
            <a:off x="7884368" y="1664804"/>
            <a:ext cx="792088" cy="216024"/>
          </a:xfrm>
          <a:prstGeom prst="ellipse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feld 19"/>
          <p:cNvSpPr txBox="1"/>
          <p:nvPr/>
        </p:nvSpPr>
        <p:spPr>
          <a:xfrm>
            <a:off x="7454392" y="4688994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92D050"/>
                </a:solidFill>
              </a:rPr>
              <a:t>Particle</a:t>
            </a:r>
            <a:endParaRPr lang="de-DE" sz="1400" b="1" dirty="0">
              <a:solidFill>
                <a:srgbClr val="92D050"/>
              </a:solidFill>
            </a:endParaRPr>
          </a:p>
          <a:p>
            <a:pPr algn="ctr"/>
            <a:r>
              <a:rPr lang="de-DE" sz="1400" b="1" dirty="0" err="1" smtClean="0">
                <a:solidFill>
                  <a:srgbClr val="92D050"/>
                </a:solidFill>
              </a:rPr>
              <a:t>Identification</a:t>
            </a:r>
            <a:endParaRPr lang="en-GB" sz="1400" b="1" dirty="0">
              <a:solidFill>
                <a:srgbClr val="92D05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397486" y="524488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FFA015"/>
                </a:solidFill>
              </a:rPr>
              <a:t>Particle</a:t>
            </a:r>
            <a:r>
              <a:rPr lang="de-DE" sz="1400" b="1" dirty="0" smtClean="0">
                <a:solidFill>
                  <a:srgbClr val="FFA015"/>
                </a:solidFill>
              </a:rPr>
              <a:t> </a:t>
            </a:r>
            <a:r>
              <a:rPr lang="de-DE" sz="1400" b="1" dirty="0" err="1" smtClean="0">
                <a:solidFill>
                  <a:srgbClr val="FFA015"/>
                </a:solidFill>
              </a:rPr>
              <a:t>tracks</a:t>
            </a:r>
            <a:endParaRPr lang="de-DE" sz="1400" b="1" dirty="0" smtClean="0">
              <a:solidFill>
                <a:srgbClr val="FFA015"/>
              </a:solidFill>
            </a:endParaRPr>
          </a:p>
          <a:p>
            <a:pPr algn="ctr"/>
            <a:r>
              <a:rPr lang="de-DE" sz="1400" b="1" dirty="0" err="1" smtClean="0">
                <a:solidFill>
                  <a:srgbClr val="FFA015"/>
                </a:solidFill>
              </a:rPr>
              <a:t>and</a:t>
            </a:r>
            <a:r>
              <a:rPr lang="de-DE" sz="1400" b="1" dirty="0" smtClean="0">
                <a:solidFill>
                  <a:srgbClr val="FFA015"/>
                </a:solidFill>
              </a:rPr>
              <a:t> </a:t>
            </a:r>
            <a:r>
              <a:rPr lang="de-DE" sz="1400" b="1" dirty="0" err="1" smtClean="0">
                <a:solidFill>
                  <a:srgbClr val="FFA015"/>
                </a:solidFill>
              </a:rPr>
              <a:t>momenta</a:t>
            </a:r>
            <a:endParaRPr lang="de-DE" sz="1400" b="1" dirty="0" smtClean="0">
              <a:solidFill>
                <a:srgbClr val="FFA015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383860" y="5788716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D600D6"/>
                </a:solidFill>
              </a:rPr>
              <a:t>Event plane</a:t>
            </a:r>
          </a:p>
          <a:p>
            <a:pPr algn="ctr"/>
            <a:r>
              <a:rPr lang="de-DE" sz="1400" b="1" smtClean="0">
                <a:solidFill>
                  <a:srgbClr val="D600D6"/>
                </a:solidFill>
              </a:rPr>
              <a:t>reconstruction</a:t>
            </a:r>
            <a:endParaRPr lang="de-DE" sz="1400" b="1" dirty="0" smtClean="0">
              <a:solidFill>
                <a:srgbClr val="D60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smtClean="0">
                    <a:solidFill>
                      <a:schemeClr val="accent6"/>
                    </a:solidFill>
                    <a:latin typeface="+mn-lt"/>
                  </a:rPr>
                  <a:t>Differential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1" i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𝐞</m:t>
                        </m:r>
                      </m:e>
                      <m:sup>
                        <m:r>
                          <a:rPr lang="de-DE" b="1" i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1" i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𝐞</m:t>
                        </m:r>
                      </m:e>
                      <m:sup>
                        <m:r>
                          <a:rPr lang="de-DE" b="1" i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mtClean="0">
                    <a:solidFill>
                      <a:schemeClr val="accent6"/>
                    </a:solidFill>
                    <a:latin typeface="+mn-lt"/>
                  </a:rPr>
                  <a:t> Spectra</a:t>
                </a:r>
                <a:endParaRPr lang="en-GB">
                  <a:solidFill>
                    <a:schemeClr val="accent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3795" t="-94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8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Dilepton Invariant Mass Spectrum</a:t>
            </a:r>
            <a:endParaRPr lang="en-GB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89280"/>
            <a:ext cx="4447717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/>
              <p:cNvSpPr txBox="1"/>
              <p:nvPr/>
            </p:nvSpPr>
            <p:spPr>
              <a:xfrm>
                <a:off x="5076056" y="2085395"/>
                <a:ext cx="3816424" cy="343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/>
                  <a:t>Spectra inside </a:t>
                </a:r>
                <a:r>
                  <a:rPr lang="de-DE" sz="1600"/>
                  <a:t>HADES </a:t>
                </a:r>
                <a:r>
                  <a:rPr lang="de-DE" sz="1600" smtClean="0"/>
                  <a:t>acceptance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/>
                  <a:t>Corrected for </a:t>
                </a:r>
                <a:r>
                  <a:rPr lang="de-DE" sz="1600"/>
                  <a:t>e</a:t>
                </a:r>
                <a:r>
                  <a:rPr lang="de-DE" sz="1600" smtClean="0"/>
                  <a:t>fficiency</a:t>
                </a:r>
                <a:endParaRPr lang="de-DE" sz="160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/>
                  <a:t>Reference Spectrum: </a:t>
                </a:r>
                <a:r>
                  <a:rPr lang="de-DE" sz="1600" smtClean="0"/>
                  <a:t>1/2(np+pp</a:t>
                </a:r>
                <a:r>
                  <a:rPr lang="de-DE" sz="1600"/>
                  <a:t>) measured at the same energy</a:t>
                </a:r>
              </a:p>
              <a:p>
                <a:endParaRPr lang="de-DE" sz="60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/>
                  <a:t>Hadronic freeze-out cocktail</a:t>
                </a:r>
                <a:r>
                  <a:rPr lang="de-DE" sz="1600" smtClean="0"/>
                  <a:t>:</a:t>
                </a:r>
                <a:endParaRPr lang="de-DE" sz="600" b="1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de-DE" sz="1600" b="0" i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600" smtClean="0">
                    <a:latin typeface="+mn-lt"/>
                  </a:rPr>
                  <a:t> from charged pions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/>
                        <a:ea typeface="Cambria Math"/>
                      </a:rPr>
                      <m:t>η</m:t>
                    </m:r>
                  </m:oMath>
                </a14:m>
                <a:r>
                  <a:rPr lang="en-GB" sz="1600" smtClean="0">
                    <a:latin typeface="+mn-lt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sz="1600" smtClean="0">
                    <a:latin typeface="+mn-lt"/>
                  </a:rPr>
                  <a:t> conversion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GB" sz="1600" smtClean="0">
                    <a:latin typeface="+mn-lt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de-DE" sz="1600" b="0" i="0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de-DE" sz="1600" b="0" i="0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600" smtClean="0">
                    <a:latin typeface="+mn-lt"/>
                  </a:rPr>
                  <a:t> - channel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r>
                  <a:rPr lang="en-GB" sz="1600" smtClean="0">
                    <a:latin typeface="+mn-lt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GB" sz="1600" smtClean="0">
                    <a:latin typeface="+mn-lt"/>
                  </a:rPr>
                  <a:t> - scaling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60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/>
                  <a:t>Excess in Au+Au above superposition of </a:t>
                </a:r>
                <a:r>
                  <a:rPr lang="de-DE" sz="1600" smtClean="0"/>
                  <a:t>elementary</a:t>
                </a:r>
                <a:endParaRPr lang="de-DE" sz="1600" smtClean="0"/>
              </a:p>
              <a:p>
                <a:r>
                  <a:rPr lang="de-DE" sz="1600" smtClean="0"/>
                  <a:t>     NN-collisions</a:t>
                </a:r>
                <a:endParaRPr lang="en-GB" sz="1600"/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2085395"/>
                <a:ext cx="3816424" cy="3431837"/>
              </a:xfrm>
              <a:prstGeom prst="rect">
                <a:avLst/>
              </a:prstGeom>
              <a:blipFill rotWithShape="1">
                <a:blip r:embed="rId3"/>
                <a:stretch>
                  <a:fillRect l="-639" t="-533" b="-8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Centrality dependent Invariant Mass Spectra</a:t>
            </a:r>
            <a:endParaRPr lang="en-GB">
              <a:latin typeface="+mn-lt"/>
            </a:endParaRPr>
          </a:p>
        </p:txBody>
      </p:sp>
      <p:pic>
        <p:nvPicPr>
          <p:cNvPr id="4" name="Obraz 2">
            <a:extLst>
              <a:ext uri="{FF2B5EF4-FFF2-40B4-BE49-F238E27FC236}">
                <a16:creationId xmlns="" xmlns:a16="http://schemas.microsoft.com/office/drawing/2014/main" id="{8B3CEC64-DC63-4018-8BF1-1613016DD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84784"/>
            <a:ext cx="1984026" cy="35566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44006DE-E232-4658-A8DD-6B805E0B9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38" y="1484784"/>
            <a:ext cx="1984026" cy="3556648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="" xmlns:a16="http://schemas.microsoft.com/office/drawing/2014/main" id="{904B45AF-529C-42FF-8731-2315762C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28" y="1484784"/>
            <a:ext cx="1984026" cy="3556648"/>
          </a:xfrm>
          <a:prstGeom prst="rect">
            <a:avLst/>
          </a:prstGeom>
        </p:spPr>
      </p:pic>
      <p:pic>
        <p:nvPicPr>
          <p:cNvPr id="7" name="Obraz 16">
            <a:extLst>
              <a:ext uri="{FF2B5EF4-FFF2-40B4-BE49-F238E27FC236}">
                <a16:creationId xmlns="" xmlns:a16="http://schemas.microsoft.com/office/drawing/2014/main" id="{926213C9-7D46-471F-8502-C6D5EF60C6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8" y="1484784"/>
            <a:ext cx="1984026" cy="3556648"/>
          </a:xfrm>
          <a:prstGeom prst="rect">
            <a:avLst/>
          </a:prstGeom>
        </p:spPr>
      </p:pic>
      <p:grpSp>
        <p:nvGrpSpPr>
          <p:cNvPr id="8" name="Grupa 12">
            <a:extLst>
              <a:ext uri="{FF2B5EF4-FFF2-40B4-BE49-F238E27FC236}">
                <a16:creationId xmlns="" xmlns:a16="http://schemas.microsoft.com/office/drawing/2014/main" id="{C2A0DA2E-AAC6-43DD-BBE6-8112EA3F0DA0}"/>
              </a:ext>
            </a:extLst>
          </p:cNvPr>
          <p:cNvGrpSpPr/>
          <p:nvPr/>
        </p:nvGrpSpPr>
        <p:grpSpPr>
          <a:xfrm>
            <a:off x="760899" y="2820229"/>
            <a:ext cx="639900" cy="405000"/>
            <a:chOff x="2160000" y="1916832"/>
            <a:chExt cx="853200" cy="540000"/>
          </a:xfrm>
          <a:solidFill>
            <a:srgbClr val="FF3300">
              <a:alpha val="50000"/>
            </a:srgbClr>
          </a:solidFill>
        </p:grpSpPr>
        <p:sp>
          <p:nvSpPr>
            <p:cNvPr id="9" name="Owal 13">
              <a:extLst>
                <a:ext uri="{FF2B5EF4-FFF2-40B4-BE49-F238E27FC236}">
                  <a16:creationId xmlns="" xmlns:a16="http://schemas.microsoft.com/office/drawing/2014/main" id="{09CAD324-6A72-4401-A7AE-126E3E6E4C7F}"/>
                </a:ext>
              </a:extLst>
            </p:cNvPr>
            <p:cNvSpPr/>
            <p:nvPr/>
          </p:nvSpPr>
          <p:spPr>
            <a:xfrm>
              <a:off x="2160000" y="1916832"/>
              <a:ext cx="540000" cy="5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Owal 14">
              <a:extLst>
                <a:ext uri="{FF2B5EF4-FFF2-40B4-BE49-F238E27FC236}">
                  <a16:creationId xmlns="" xmlns:a16="http://schemas.microsoft.com/office/drawing/2014/main" id="{08FFECD1-5051-47A0-BB6B-0CA26F48EB01}"/>
                </a:ext>
              </a:extLst>
            </p:cNvPr>
            <p:cNvSpPr/>
            <p:nvPr/>
          </p:nvSpPr>
          <p:spPr>
            <a:xfrm>
              <a:off x="2473200" y="1916832"/>
              <a:ext cx="540000" cy="5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Owal 15">
            <a:extLst>
              <a:ext uri="{FF2B5EF4-FFF2-40B4-BE49-F238E27FC236}">
                <a16:creationId xmlns="" xmlns:a16="http://schemas.microsoft.com/office/drawing/2014/main" id="{D378A050-9B58-491F-8B9A-902D7511EDDA}"/>
              </a:ext>
            </a:extLst>
          </p:cNvPr>
          <p:cNvSpPr/>
          <p:nvPr/>
        </p:nvSpPr>
        <p:spPr>
          <a:xfrm>
            <a:off x="2929624" y="2820229"/>
            <a:ext cx="405000" cy="405000"/>
          </a:xfrm>
          <a:prstGeom prst="ellipse">
            <a:avLst/>
          </a:prstGeom>
          <a:solidFill>
            <a:srgbClr val="9F9F0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7">
            <a:extLst>
              <a:ext uri="{FF2B5EF4-FFF2-40B4-BE49-F238E27FC236}">
                <a16:creationId xmlns="" xmlns:a16="http://schemas.microsoft.com/office/drawing/2014/main" id="{9B8C217C-C92F-460F-ABD2-D72A74BB23D0}"/>
              </a:ext>
            </a:extLst>
          </p:cNvPr>
          <p:cNvSpPr/>
          <p:nvPr/>
        </p:nvSpPr>
        <p:spPr>
          <a:xfrm>
            <a:off x="3129424" y="2820229"/>
            <a:ext cx="405000" cy="405000"/>
          </a:xfrm>
          <a:prstGeom prst="ellipse">
            <a:avLst/>
          </a:prstGeom>
          <a:solidFill>
            <a:srgbClr val="9F9F0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9">
            <a:extLst>
              <a:ext uri="{FF2B5EF4-FFF2-40B4-BE49-F238E27FC236}">
                <a16:creationId xmlns="" xmlns:a16="http://schemas.microsoft.com/office/drawing/2014/main" id="{F93BE3A9-203A-4A62-8681-1643496DFD86}"/>
              </a:ext>
            </a:extLst>
          </p:cNvPr>
          <p:cNvSpPr/>
          <p:nvPr/>
        </p:nvSpPr>
        <p:spPr>
          <a:xfrm>
            <a:off x="5141899" y="2820229"/>
            <a:ext cx="405000" cy="405000"/>
          </a:xfrm>
          <a:prstGeom prst="ellipse">
            <a:avLst/>
          </a:prstGeom>
          <a:solidFill>
            <a:srgbClr val="15A5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20">
            <a:extLst>
              <a:ext uri="{FF2B5EF4-FFF2-40B4-BE49-F238E27FC236}">
                <a16:creationId xmlns="" xmlns:a16="http://schemas.microsoft.com/office/drawing/2014/main" id="{63352F3A-E4ED-40F2-B166-241096933223}"/>
              </a:ext>
            </a:extLst>
          </p:cNvPr>
          <p:cNvSpPr/>
          <p:nvPr/>
        </p:nvSpPr>
        <p:spPr>
          <a:xfrm>
            <a:off x="5295799" y="2820229"/>
            <a:ext cx="405000" cy="405000"/>
          </a:xfrm>
          <a:prstGeom prst="ellipse">
            <a:avLst/>
          </a:prstGeom>
          <a:solidFill>
            <a:srgbClr val="15A5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21">
            <a:extLst>
              <a:ext uri="{FF2B5EF4-FFF2-40B4-BE49-F238E27FC236}">
                <a16:creationId xmlns="" xmlns:a16="http://schemas.microsoft.com/office/drawing/2014/main" id="{51F4B575-01DB-4765-8F67-E1F013ED6C39}"/>
              </a:ext>
            </a:extLst>
          </p:cNvPr>
          <p:cNvSpPr/>
          <p:nvPr/>
        </p:nvSpPr>
        <p:spPr>
          <a:xfrm>
            <a:off x="7299312" y="2820229"/>
            <a:ext cx="405000" cy="405000"/>
          </a:xfrm>
          <a:prstGeom prst="ellipse">
            <a:avLst/>
          </a:prstGeom>
          <a:solidFill>
            <a:srgbClr val="D71A1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22">
            <a:extLst>
              <a:ext uri="{FF2B5EF4-FFF2-40B4-BE49-F238E27FC236}">
                <a16:creationId xmlns="" xmlns:a16="http://schemas.microsoft.com/office/drawing/2014/main" id="{5F6517F5-8250-4A2A-82F4-EB55F7A5183D}"/>
              </a:ext>
            </a:extLst>
          </p:cNvPr>
          <p:cNvSpPr/>
          <p:nvPr/>
        </p:nvSpPr>
        <p:spPr>
          <a:xfrm>
            <a:off x="7380312" y="2820229"/>
            <a:ext cx="405000" cy="405000"/>
          </a:xfrm>
          <a:prstGeom prst="ellipse">
            <a:avLst/>
          </a:prstGeom>
          <a:solidFill>
            <a:srgbClr val="D71A1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922432" y="5085184"/>
                <a:ext cx="26820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mtClean="0">
                    <a:latin typeface="+mn-lt"/>
                  </a:rPr>
                  <a:t>Fit to the total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e</m:t>
                        </m:r>
                      </m:e>
                      <m:sup>
                        <m:r>
                          <a:rPr lang="de-DE" b="0" i="0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e</m:t>
                        </m:r>
                      </m:e>
                      <m:sup>
                        <m:r>
                          <a:rPr lang="de-DE" b="0" i="0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mtClean="0">
                    <a:latin typeface="+mn-lt"/>
                  </a:rPr>
                  <a:t> yield</a:t>
                </a:r>
              </a:p>
              <a:p>
                <a:endParaRPr lang="de-DE" smtClean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32" y="5085184"/>
                <a:ext cx="268201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2050" t="-4717" r="-1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4">
            <a:extLst>
              <a:ext uri="{FF2B5EF4-FFF2-40B4-BE49-F238E27FC236}">
                <a16:creationId xmlns="" xmlns:a16="http://schemas.microsoft.com/office/drawing/2014/main" id="{1FBBDAB8-47AE-9A4D-ACD1-F501B863D9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871349"/>
              </p:ext>
            </p:extLst>
          </p:nvPr>
        </p:nvGraphicFramePr>
        <p:xfrm>
          <a:off x="467544" y="4869160"/>
          <a:ext cx="41068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8" imgW="2641600" imgH="419100" progId="Equation.3">
                  <p:embed/>
                </p:oleObj>
              </mc:Choice>
              <mc:Fallback>
                <p:oleObj name="Equation" r:id="rId8" imgW="2641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869160"/>
                        <a:ext cx="4106863" cy="6207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B710D49-E45B-354B-B533-5C134602968A}"/>
              </a:ext>
            </a:extLst>
          </p:cNvPr>
          <p:cNvSpPr/>
          <p:nvPr/>
        </p:nvSpPr>
        <p:spPr>
          <a:xfrm>
            <a:off x="403875" y="5455083"/>
            <a:ext cx="348524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000" smtClean="0">
                <a:latin typeface="Gill Sans"/>
                <a:cs typeface="Gill Sans"/>
              </a:rPr>
              <a:t>(McLerran </a:t>
            </a:r>
            <a:r>
              <a:rPr lang="en-US" sz="1000" dirty="0">
                <a:latin typeface="Gill Sans"/>
                <a:cs typeface="Gill Sans"/>
              </a:rPr>
              <a:t>- </a:t>
            </a:r>
            <a:r>
              <a:rPr lang="en-US" sz="1000" dirty="0" err="1">
                <a:latin typeface="Gill Sans"/>
                <a:cs typeface="Gill Sans"/>
              </a:rPr>
              <a:t>Toimela</a:t>
            </a:r>
            <a:r>
              <a:rPr lang="en-US" sz="1000" dirty="0">
                <a:latin typeface="Gill Sans"/>
                <a:cs typeface="Gill Sans"/>
              </a:rPr>
              <a:t> formula, Phys. Rev. D 31 (1985</a:t>
            </a:r>
            <a:r>
              <a:rPr lang="en-US" sz="1000">
                <a:latin typeface="Gill Sans"/>
                <a:cs typeface="Gill Sans"/>
              </a:rPr>
              <a:t>) </a:t>
            </a:r>
            <a:r>
              <a:rPr lang="en-US" sz="1000" smtClean="0">
                <a:latin typeface="Gill Sans"/>
                <a:cs typeface="Gill Sans"/>
              </a:rPr>
              <a:t>545)</a:t>
            </a:r>
            <a:endParaRPr lang="en-US" sz="1000" dirty="0">
              <a:latin typeface="Gill Sans"/>
              <a:cs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5922432" y="5540627"/>
                <a:ext cx="2215415" cy="645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/>
                            </a:rPr>
                            <m:t>dN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/>
                            </a:rPr>
                            <m:t>dM</m:t>
                          </m:r>
                        </m:den>
                      </m:f>
                      <m:r>
                        <a:rPr lang="en-GB" sz="1600" i="0" smtClean="0">
                          <a:latin typeface="Cambria Math"/>
                          <a:ea typeface="Cambria Math"/>
                        </a:rPr>
                        <m:t>∼</m:t>
                      </m:r>
                      <m:sSup>
                        <m:sSupPr>
                          <m:ctrlPr>
                            <a:rPr lang="en-GB" sz="16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/>
                              <a:ea typeface="Cambria Math"/>
                            </a:rPr>
                            <m:t>M</m:t>
                          </m:r>
                        </m:e>
                        <m:sup>
                          <m:box>
                            <m:boxPr>
                              <m:ctrlPr>
                                <a:rPr lang="en-GB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GB" sz="16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0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e-DE" sz="1600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GB" sz="1600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latin typeface="Cambria Math"/>
                          <a:ea typeface="Cambria Math"/>
                        </a:rPr>
                        <m:t>exp</m:t>
                      </m:r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i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/>
                                  <a:ea typeface="Cambria Math"/>
                                </a:rPr>
                                <m:t>M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/>
                                  <a:ea typeface="Cambria Math"/>
                                </a:rPr>
                                <m:t>T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600">
                  <a:latin typeface="+mn-lt"/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32" y="5540627"/>
                <a:ext cx="2215415" cy="64556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/>
              <p:cNvSpPr/>
              <p:nvPr/>
            </p:nvSpPr>
            <p:spPr>
              <a:xfrm>
                <a:off x="403875" y="5877272"/>
                <a:ext cx="5149743" cy="386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smtClean="0">
                    <a:latin typeface="+mn-lt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</a:rPr>
                      <m:t>Im</m:t>
                    </m:r>
                    <m:nary>
                      <m:naryPr>
                        <m:chr m:val="∏"/>
                        <m:limLoc m:val="subSup"/>
                        <m:ctrlPr>
                          <a:rPr lang="de-DE" sz="16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5"/>
                          </m:rPr>
                          <a:rPr lang="de-DE" sz="16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/>
                          </a:rPr>
                          <m:t>m</m:t>
                        </m:r>
                      </m:sub>
                      <m:sup>
                        <m:r>
                          <a:rPr lang="de-DE" sz="1600" b="0" i="0" smtClean="0">
                            <a:latin typeface="Cambria Math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M</m:t>
                            </m:r>
                            <m:r>
                              <a:rPr lang="de-DE" sz="1600" b="0" i="0" smtClean="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q</m:t>
                            </m:r>
                            <m:r>
                              <a:rPr lang="de-DE" sz="1600" b="0" i="0" smtClean="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T</m:t>
                            </m:r>
                            <m:r>
                              <a:rPr lang="de-DE" sz="1600" b="0" i="0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  <a:ea typeface="Cambria Math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/>
                                  </a:rPr>
                                  <m:t>B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de-DE" sz="16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</a:rPr>
                      <m:t>M</m:t>
                    </m:r>
                    <m:r>
                      <a:rPr lang="de-DE" sz="1600" b="0" i="0" smtClean="0">
                        <a:latin typeface="Cambria Math"/>
                      </a:rPr>
                      <m:t>²∼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  <a:ea typeface="Cambria Math"/>
                      </a:rPr>
                      <m:t>const</m:t>
                    </m:r>
                  </m:oMath>
                </a14:m>
                <a:r>
                  <a:rPr lang="en-GB" sz="1600" smtClean="0">
                    <a:latin typeface="+mn-lt"/>
                  </a:rPr>
                  <a:t> → T can be extracted</a:t>
                </a:r>
                <a:endParaRPr lang="en-GB" sz="1600">
                  <a:latin typeface="+mn-lt"/>
                </a:endParaRPr>
              </a:p>
            </p:txBody>
          </p:sp>
        </mc:Choice>
        <mc:Fallback xmlns=""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75" y="5877272"/>
                <a:ext cx="5149743" cy="386324"/>
              </a:xfrm>
              <a:prstGeom prst="rect">
                <a:avLst/>
              </a:prstGeom>
              <a:blipFill rotWithShape="1">
                <a:blip r:embed="rId11"/>
                <a:stretch>
                  <a:fillRect l="-592" t="-90476" b="-14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51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smtClean="0">
                    <a:latin typeface="+mn-lt"/>
                  </a:rPr>
                  <a:t>Inverse Slope Analysis</a:t>
                </a:r>
                <a:r>
                  <a:rPr lang="de-DE" sz="3200" smtClean="0">
                    <a:latin typeface="+mn-lt"/>
                  </a:rPr>
                  <a:t/>
                </a:r>
                <a:br>
                  <a:rPr lang="de-DE" sz="3200" smtClean="0">
                    <a:latin typeface="+mn-lt"/>
                  </a:rPr>
                </a:br>
                <a:r>
                  <a:rPr lang="de-DE" sz="800">
                    <a:latin typeface="+mn-lt"/>
                  </a:rPr>
                  <a:t> </a:t>
                </a:r>
                <a:r>
                  <a:rPr lang="de-DE" sz="800" smtClean="0">
                    <a:latin typeface="+mn-lt"/>
                  </a:rPr>
                  <a:t>  </a:t>
                </a:r>
                <a:r>
                  <a:rPr lang="de-DE" sz="3200">
                    <a:latin typeface="+mn-lt"/>
                  </a:rPr>
                  <a:t/>
                </a:r>
                <a:br>
                  <a:rPr lang="de-DE" sz="320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1" i="0" smtClean="0">
                            <a:latin typeface="Cambria Math"/>
                          </a:rPr>
                          <m:t>𝐀</m:t>
                        </m:r>
                      </m:e>
                      <m:sub>
                        <m:r>
                          <a:rPr lang="de-DE" sz="1600" b="1" i="0" smtClean="0">
                            <a:latin typeface="Cambria Math"/>
                          </a:rPr>
                          <m:t>𝐩𝐚𝐫𝐭</m:t>
                        </m:r>
                      </m:sub>
                    </m:sSub>
                  </m:oMath>
                </a14:m>
                <a:r>
                  <a:rPr lang="en-GB" sz="1600">
                    <a:latin typeface="+mn-lt"/>
                  </a:rPr>
                  <a:t>-</a:t>
                </a:r>
                <a:r>
                  <a:rPr lang="en-GB" sz="1600" smtClean="0">
                    <a:latin typeface="+mn-lt"/>
                  </a:rPr>
                  <a:t>dependent</a:t>
                </a:r>
                <a:endParaRPr lang="en-GB" sz="1800">
                  <a:latin typeface="+mn-lt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847" t="-5072" b="-7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2">
            <a:extLst>
              <a:ext uri="{FF2B5EF4-FFF2-40B4-BE49-F238E27FC236}">
                <a16:creationId xmlns="" xmlns:a16="http://schemas.microsoft.com/office/drawing/2014/main" id="{2E449C2F-A1FB-4604-A7CB-3D0563ED3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13" y="1772816"/>
            <a:ext cx="3766051" cy="3600000"/>
          </a:xfrm>
          <a:prstGeom prst="rect">
            <a:avLst/>
          </a:prstGeom>
        </p:spPr>
      </p:pic>
      <p:pic>
        <p:nvPicPr>
          <p:cNvPr id="5" name="Obraz 19">
            <a:extLst>
              <a:ext uri="{FF2B5EF4-FFF2-40B4-BE49-F238E27FC236}">
                <a16:creationId xmlns="" xmlns:a16="http://schemas.microsoft.com/office/drawing/2014/main" id="{0B40F64E-52FB-4CFF-82F4-8F40D7FB0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763636" cy="3597690"/>
          </a:xfrm>
          <a:prstGeom prst="rect">
            <a:avLst/>
          </a:prstGeom>
        </p:spPr>
      </p:pic>
      <p:sp>
        <p:nvSpPr>
          <p:cNvPr id="6" name="pole tekstowe 3" hidden="1">
            <a:extLst>
              <a:ext uri="{FF2B5EF4-FFF2-40B4-BE49-F238E27FC236}">
                <a16:creationId xmlns="" xmlns:a16="http://schemas.microsoft.com/office/drawing/2014/main" id="{232F5FA4-5E30-489C-AC90-3277E9A823DB}"/>
              </a:ext>
            </a:extLst>
          </p:cNvPr>
          <p:cNvSpPr txBox="1"/>
          <p:nvPr/>
        </p:nvSpPr>
        <p:spPr>
          <a:xfrm>
            <a:off x="-1385409" y="5106670"/>
            <a:ext cx="196222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smtClean="0"/>
              <a:t>Comparison CG?</a:t>
            </a:r>
            <a:endParaRPr lang="pl-PL" sz="1600" baseline="-25000" dirty="0"/>
          </a:p>
        </p:txBody>
      </p:sp>
      <p:sp>
        <p:nvSpPr>
          <p:cNvPr id="7" name="pole tekstowe 20">
            <a:extLst>
              <a:ext uri="{FF2B5EF4-FFF2-40B4-BE49-F238E27FC236}">
                <a16:creationId xmlns="" xmlns:a16="http://schemas.microsoft.com/office/drawing/2014/main" id="{944FCF6A-CC6A-47BA-986B-78B366DC3663}"/>
              </a:ext>
            </a:extLst>
          </p:cNvPr>
          <p:cNvSpPr txBox="1"/>
          <p:nvPr/>
        </p:nvSpPr>
        <p:spPr>
          <a:xfrm>
            <a:off x="1619672" y="155679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p</a:t>
            </a:r>
            <a:r>
              <a:rPr lang="pl-PL" sz="1600" baseline="-25000" dirty="0"/>
              <a:t>t</a:t>
            </a:r>
            <a:r>
              <a:rPr lang="pl-PL" sz="1600" dirty="0"/>
              <a:t>-dependent</a:t>
            </a:r>
          </a:p>
        </p:txBody>
      </p:sp>
      <p:sp>
        <p:nvSpPr>
          <p:cNvPr id="8" name="pole tekstowe 6">
            <a:extLst>
              <a:ext uri="{FF2B5EF4-FFF2-40B4-BE49-F238E27FC236}">
                <a16:creationId xmlns="" xmlns:a16="http://schemas.microsoft.com/office/drawing/2014/main" id="{87D40C1B-1DE2-40BA-8A54-1576905BA2AC}"/>
              </a:ext>
            </a:extLst>
          </p:cNvPr>
          <p:cNvSpPr txBox="1"/>
          <p:nvPr/>
        </p:nvSpPr>
        <p:spPr>
          <a:xfrm>
            <a:off x="467544" y="601199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mtClean="0"/>
              <a:t>→</a:t>
            </a:r>
            <a:r>
              <a:rPr lang="de-DE" smtClean="0"/>
              <a:t> </a:t>
            </a:r>
            <a:r>
              <a:rPr lang="pl-PL" smtClean="0"/>
              <a:t>Hotter </a:t>
            </a:r>
            <a:r>
              <a:rPr lang="pl-PL" dirty="0" err="1"/>
              <a:t>source</a:t>
            </a:r>
            <a:r>
              <a:rPr lang="pl-PL" dirty="0"/>
              <a:t> of </a:t>
            </a:r>
            <a:r>
              <a:rPr lang="pl-PL" dirty="0" err="1"/>
              <a:t>radiation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higher</a:t>
            </a:r>
            <a:r>
              <a:rPr lang="pl-PL" dirty="0"/>
              <a:t> </a:t>
            </a:r>
            <a:r>
              <a:rPr lang="pl-PL" dirty="0" err="1"/>
              <a:t>p</a:t>
            </a:r>
            <a:r>
              <a:rPr lang="pl-PL" baseline="-25000" dirty="0" err="1"/>
              <a:t>t</a:t>
            </a:r>
            <a:endParaRPr lang="pl-PL" baseline="-25000" dirty="0"/>
          </a:p>
        </p:txBody>
      </p:sp>
      <p:sp>
        <p:nvSpPr>
          <p:cNvPr id="12" name="Rechteck 11"/>
          <p:cNvSpPr/>
          <p:nvPr/>
        </p:nvSpPr>
        <p:spPr>
          <a:xfrm>
            <a:off x="467544" y="539381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→ </a:t>
            </a:r>
            <a:r>
              <a:rPr lang="de-DE" smtClean="0"/>
              <a:t>Hotter source of radiation in </a:t>
            </a:r>
            <a:r>
              <a:rPr lang="de-DE"/>
              <a:t>more </a:t>
            </a:r>
          </a:p>
          <a:p>
            <a:r>
              <a:rPr lang="de-DE" smtClean="0"/>
              <a:t>     central </a:t>
            </a:r>
            <a:r>
              <a:rPr lang="de-DE"/>
              <a:t>collisions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5809248" y="544522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Interesting behaviour</a:t>
            </a:r>
          </a:p>
          <a:p>
            <a:r>
              <a:rPr lang="pl-PL"/>
              <a:t>→ </a:t>
            </a:r>
            <a:r>
              <a:rPr lang="de-DE" smtClean="0"/>
              <a:t>Models are needed</a:t>
            </a:r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1043608" y="2359913"/>
            <a:ext cx="15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preliminary</a:t>
            </a:r>
            <a:endParaRPr lang="en-GB" sz="1200"/>
          </a:p>
        </p:txBody>
      </p:sp>
      <p:sp>
        <p:nvSpPr>
          <p:cNvPr id="11" name="Textfeld 10"/>
          <p:cNvSpPr txBox="1"/>
          <p:nvPr/>
        </p:nvSpPr>
        <p:spPr>
          <a:xfrm>
            <a:off x="5544000" y="2367151"/>
            <a:ext cx="15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preliminary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3929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1" grpId="0"/>
    </p:bldLst>
  </p:timing>
</p:sld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v1_TUD_Präsentation_ro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1607</Words>
  <Application>Microsoft Office PowerPoint</Application>
  <PresentationFormat>Bildschirmpräsentation (4:3)</PresentationFormat>
  <Paragraphs>292</Paragraphs>
  <Slides>30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Präsentationsvorlage_BWL9</vt:lpstr>
      <vt:lpstr>Equation</vt:lpstr>
      <vt:lpstr>Electromagnetic radiation from Au+Au collisions at √("sNN" )   = 2.4 GeV measured with HADES</vt:lpstr>
      <vt:lpstr>Introduction</vt:lpstr>
      <vt:lpstr>The HADES Physics Case</vt:lpstr>
      <vt:lpstr>Electromagnetic radiation from the fireball</vt:lpstr>
      <vt:lpstr>PowerPoint-Präsentation</vt:lpstr>
      <vt:lpstr>Differential  e^+ e^- Spectra</vt:lpstr>
      <vt:lpstr>Dilepton Invariant Mass Spectrum</vt:lpstr>
      <vt:lpstr>Centrality dependent Invariant Mass Spectra</vt:lpstr>
      <vt:lpstr>Inverse Slope Analysis     A_part-dependent</vt:lpstr>
      <vt:lpstr>Inverse Slope Analysis   p_t-dependent</vt:lpstr>
      <vt:lpstr>Rapidity dependent dilepton distributions</vt:lpstr>
      <vt:lpstr>Inverse Slope Analysis     y-dependent</vt:lpstr>
      <vt:lpstr>Azimuthal Anisotropy</vt:lpstr>
      <vt:lpstr>Invariant Mass dependent Azimuthal Anisotopy</vt:lpstr>
      <vt:lpstr>Azimuthal Anisotropy   Dileptons M_ee≤0.12 GeV/c^2</vt:lpstr>
      <vt:lpstr>Azimuthal Anisotropy   Centrality-dependent</vt:lpstr>
      <vt:lpstr>Azimuthal Anisotropy   y-dependent</vt:lpstr>
      <vt:lpstr>Azimuthal Anisotropy   p_t-dependent</vt:lpstr>
      <vt:lpstr>Ag+Ag @ 1.58 A GeV</vt:lpstr>
      <vt:lpstr>Ag+Ag @ 1.58A GeV (√(s_NN )= 2.6 GeV)</vt:lpstr>
      <vt:lpstr>Refurbished RICH-Detector</vt:lpstr>
      <vt:lpstr>Lepton Identification</vt:lpstr>
      <vt:lpstr>Dilepton Invariant Mass</vt:lpstr>
      <vt:lpstr>Summary</vt:lpstr>
      <vt:lpstr>Thank you for your Attention</vt:lpstr>
      <vt:lpstr>Backup</vt:lpstr>
      <vt:lpstr>Lepton Identification</vt:lpstr>
      <vt:lpstr>Dilepton Analysis</vt:lpstr>
      <vt:lpstr>p_t- dependent Invariant Mass Spectra</vt:lpstr>
      <vt:lpstr>Comparison to model calculations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Dominique Dittert</dc:creator>
  <cp:lastModifiedBy>Dominique Dittert</cp:lastModifiedBy>
  <cp:revision>2034</cp:revision>
  <dcterms:created xsi:type="dcterms:W3CDTF">2014-04-27T16:40:56Z</dcterms:created>
  <dcterms:modified xsi:type="dcterms:W3CDTF">2019-05-12T11:09:54Z</dcterms:modified>
</cp:coreProperties>
</file>