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883" r:id="rId2"/>
  </p:sldMasterIdLst>
  <p:notesMasterIdLst>
    <p:notesMasterId r:id="rId65"/>
  </p:notesMasterIdLst>
  <p:sldIdLst>
    <p:sldId id="401" r:id="rId3"/>
    <p:sldId id="394" r:id="rId4"/>
    <p:sldId id="312" r:id="rId5"/>
    <p:sldId id="397" r:id="rId6"/>
    <p:sldId id="281" r:id="rId7"/>
    <p:sldId id="283" r:id="rId8"/>
    <p:sldId id="370" r:id="rId9"/>
    <p:sldId id="371" r:id="rId10"/>
    <p:sldId id="368" r:id="rId11"/>
    <p:sldId id="369" r:id="rId12"/>
    <p:sldId id="299" r:id="rId13"/>
    <p:sldId id="313" r:id="rId14"/>
    <p:sldId id="286" r:id="rId15"/>
    <p:sldId id="270" r:id="rId16"/>
    <p:sldId id="287" r:id="rId17"/>
    <p:sldId id="263" r:id="rId18"/>
    <p:sldId id="360" r:id="rId19"/>
    <p:sldId id="264" r:id="rId20"/>
    <p:sldId id="265" r:id="rId21"/>
    <p:sldId id="271" r:id="rId22"/>
    <p:sldId id="354" r:id="rId23"/>
    <p:sldId id="282" r:id="rId24"/>
    <p:sldId id="359" r:id="rId25"/>
    <p:sldId id="308" r:id="rId26"/>
    <p:sldId id="372" r:id="rId27"/>
    <p:sldId id="373" r:id="rId28"/>
    <p:sldId id="376" r:id="rId29"/>
    <p:sldId id="402" r:id="rId30"/>
    <p:sldId id="377" r:id="rId31"/>
    <p:sldId id="378" r:id="rId32"/>
    <p:sldId id="379" r:id="rId33"/>
    <p:sldId id="380" r:id="rId34"/>
    <p:sldId id="381" r:id="rId35"/>
    <p:sldId id="382" r:id="rId36"/>
    <p:sldId id="383" r:id="rId37"/>
    <p:sldId id="403" r:id="rId38"/>
    <p:sldId id="384" r:id="rId39"/>
    <p:sldId id="385" r:id="rId40"/>
    <p:sldId id="386" r:id="rId41"/>
    <p:sldId id="387" r:id="rId42"/>
    <p:sldId id="388" r:id="rId43"/>
    <p:sldId id="404" r:id="rId44"/>
    <p:sldId id="405" r:id="rId45"/>
    <p:sldId id="390" r:id="rId46"/>
    <p:sldId id="389" r:id="rId47"/>
    <p:sldId id="391" r:id="rId48"/>
    <p:sldId id="398" r:id="rId49"/>
    <p:sldId id="414" r:id="rId50"/>
    <p:sldId id="415" r:id="rId51"/>
    <p:sldId id="406" r:id="rId52"/>
    <p:sldId id="407" r:id="rId53"/>
    <p:sldId id="408" r:id="rId54"/>
    <p:sldId id="409" r:id="rId55"/>
    <p:sldId id="410" r:id="rId56"/>
    <p:sldId id="411" r:id="rId57"/>
    <p:sldId id="412" r:id="rId58"/>
    <p:sldId id="413" r:id="rId59"/>
    <p:sldId id="288" r:id="rId60"/>
    <p:sldId id="392" r:id="rId61"/>
    <p:sldId id="393" r:id="rId62"/>
    <p:sldId id="366" r:id="rId63"/>
    <p:sldId id="399" r:id="rId6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00"/>
    <a:srgbClr val="CC33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069" autoAdjust="0"/>
    <p:restoredTop sz="94660"/>
  </p:normalViewPr>
  <p:slideViewPr>
    <p:cSldViewPr>
      <p:cViewPr>
        <p:scale>
          <a:sx n="70" d="100"/>
          <a:sy n="70" d="100"/>
        </p:scale>
        <p:origin x="1590" y="90"/>
      </p:cViewPr>
      <p:guideLst/>
    </p:cSldViewPr>
  </p:slideViewPr>
  <p:notesTextViewPr>
    <p:cViewPr>
      <p:scale>
        <a:sx n="1" d="1"/>
        <a:sy n="1" d="1"/>
      </p:scale>
      <p:origin x="0" y="0"/>
    </p:cViewPr>
  </p:notesTextViewPr>
  <p:sorterViewPr>
    <p:cViewPr varScale="1">
      <p:scale>
        <a:sx n="1" d="1"/>
        <a:sy n="1" d="1"/>
      </p:scale>
      <p:origin x="0" y="-133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9" y="0"/>
            <a:ext cx="3169920" cy="481727"/>
          </a:xfrm>
          <a:prstGeom prst="rect">
            <a:avLst/>
          </a:prstGeom>
        </p:spPr>
        <p:txBody>
          <a:bodyPr vert="horz" lIns="96661" tIns="48331" rIns="96661" bIns="48331" rtlCol="0"/>
          <a:lstStyle>
            <a:lvl1pPr algn="r">
              <a:defRPr sz="1300"/>
            </a:lvl1pPr>
          </a:lstStyle>
          <a:p>
            <a:fld id="{310AED95-AE67-4FAE-A974-AC79CD56A8D8}" type="datetimeFigureOut">
              <a:rPr lang="en-US" smtClean="0"/>
              <a:t>5/12/2019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9" y="9119474"/>
            <a:ext cx="3169920" cy="481726"/>
          </a:xfrm>
          <a:prstGeom prst="rect">
            <a:avLst/>
          </a:prstGeom>
        </p:spPr>
        <p:txBody>
          <a:bodyPr vert="horz" lIns="96661" tIns="48331" rIns="96661" bIns="48331" rtlCol="0" anchor="b"/>
          <a:lstStyle>
            <a:lvl1pPr algn="r">
              <a:defRPr sz="1300"/>
            </a:lvl1pPr>
          </a:lstStyle>
          <a:p>
            <a:fld id="{B3972853-E235-42AA-8A4C-85DE85ACE39B}" type="slidenum">
              <a:rPr lang="en-US" smtClean="0"/>
              <a:t>‹#›</a:t>
            </a:fld>
            <a:endParaRPr lang="en-US"/>
          </a:p>
        </p:txBody>
      </p:sp>
    </p:spTree>
    <p:extLst>
      <p:ext uri="{BB962C8B-B14F-4D97-AF65-F5344CB8AC3E}">
        <p14:creationId xmlns:p14="http://schemas.microsoft.com/office/powerpoint/2010/main" val="233490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6</a:t>
            </a:fld>
            <a:endParaRPr lang="en-US"/>
          </a:p>
        </p:txBody>
      </p:sp>
    </p:spTree>
    <p:extLst>
      <p:ext uri="{BB962C8B-B14F-4D97-AF65-F5344CB8AC3E}">
        <p14:creationId xmlns:p14="http://schemas.microsoft.com/office/powerpoint/2010/main" val="351420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7</a:t>
            </a:fld>
            <a:endParaRPr lang="en-US"/>
          </a:p>
        </p:txBody>
      </p:sp>
    </p:spTree>
    <p:extLst>
      <p:ext uri="{BB962C8B-B14F-4D97-AF65-F5344CB8AC3E}">
        <p14:creationId xmlns:p14="http://schemas.microsoft.com/office/powerpoint/2010/main" val="398816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8</a:t>
            </a:fld>
            <a:endParaRPr lang="en-US"/>
          </a:p>
        </p:txBody>
      </p:sp>
    </p:spTree>
    <p:extLst>
      <p:ext uri="{BB962C8B-B14F-4D97-AF65-F5344CB8AC3E}">
        <p14:creationId xmlns:p14="http://schemas.microsoft.com/office/powerpoint/2010/main" val="2121006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13</a:t>
            </a:fld>
            <a:endParaRPr lang="en-US"/>
          </a:p>
        </p:txBody>
      </p:sp>
    </p:spTree>
    <p:extLst>
      <p:ext uri="{BB962C8B-B14F-4D97-AF65-F5344CB8AC3E}">
        <p14:creationId xmlns:p14="http://schemas.microsoft.com/office/powerpoint/2010/main" val="172631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15</a:t>
            </a:fld>
            <a:endParaRPr lang="en-US"/>
          </a:p>
        </p:txBody>
      </p:sp>
    </p:spTree>
    <p:extLst>
      <p:ext uri="{BB962C8B-B14F-4D97-AF65-F5344CB8AC3E}">
        <p14:creationId xmlns:p14="http://schemas.microsoft.com/office/powerpoint/2010/main" val="92362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22</a:t>
            </a:fld>
            <a:endParaRPr lang="en-US"/>
          </a:p>
        </p:txBody>
      </p:sp>
    </p:spTree>
    <p:extLst>
      <p:ext uri="{BB962C8B-B14F-4D97-AF65-F5344CB8AC3E}">
        <p14:creationId xmlns:p14="http://schemas.microsoft.com/office/powerpoint/2010/main" val="324909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357018E-DE67-B747-B116-F9A6B84F7347}" type="slidenum">
              <a:rPr lang="en-GB" smtClean="0"/>
              <a:pPr>
                <a:defRPr/>
              </a:pPr>
              <a:t>44</a:t>
            </a:fld>
            <a:endParaRPr lang="en-GB"/>
          </a:p>
        </p:txBody>
      </p:sp>
    </p:spTree>
    <p:extLst>
      <p:ext uri="{BB962C8B-B14F-4D97-AF65-F5344CB8AC3E}">
        <p14:creationId xmlns:p14="http://schemas.microsoft.com/office/powerpoint/2010/main" val="370074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58</a:t>
            </a:fld>
            <a:endParaRPr lang="en-US"/>
          </a:p>
        </p:txBody>
      </p:sp>
    </p:spTree>
    <p:extLst>
      <p:ext uri="{BB962C8B-B14F-4D97-AF65-F5344CB8AC3E}">
        <p14:creationId xmlns:p14="http://schemas.microsoft.com/office/powerpoint/2010/main" val="274895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B4E4766-BCC9-4F85-B86B-C033A52E258D}" type="slidenum">
              <a:rPr lang="zh-CN" altLang="zh-CN"/>
              <a:pPr>
                <a:defRPr/>
              </a:pPr>
              <a:t>‹#›</a:t>
            </a:fld>
            <a:endParaRPr lang="zh-CN" altLang="zh-CN"/>
          </a:p>
        </p:txBody>
      </p:sp>
    </p:spTree>
    <p:extLst>
      <p:ext uri="{BB962C8B-B14F-4D97-AF65-F5344CB8AC3E}">
        <p14:creationId xmlns:p14="http://schemas.microsoft.com/office/powerpoint/2010/main" val="298511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89056C-326F-4987-B2F5-E08153BB974C}" type="slidenum">
              <a:rPr lang="zh-CN" altLang="zh-CN"/>
              <a:pPr>
                <a:defRPr/>
              </a:pPr>
              <a:t>‹#›</a:t>
            </a:fld>
            <a:endParaRPr lang="zh-CN" altLang="zh-CN"/>
          </a:p>
        </p:txBody>
      </p:sp>
    </p:spTree>
    <p:extLst>
      <p:ext uri="{BB962C8B-B14F-4D97-AF65-F5344CB8AC3E}">
        <p14:creationId xmlns:p14="http://schemas.microsoft.com/office/powerpoint/2010/main" val="408450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6DF504D-08CA-4D31-91FF-728ADB608828}" type="slidenum">
              <a:rPr lang="zh-CN" altLang="zh-CN"/>
              <a:pPr>
                <a:defRPr/>
              </a:pPr>
              <a:t>‹#›</a:t>
            </a:fld>
            <a:endParaRPr lang="zh-CN" altLang="zh-CN"/>
          </a:p>
        </p:txBody>
      </p:sp>
    </p:spTree>
    <p:extLst>
      <p:ext uri="{BB962C8B-B14F-4D97-AF65-F5344CB8AC3E}">
        <p14:creationId xmlns:p14="http://schemas.microsoft.com/office/powerpoint/2010/main" val="3001110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56" y="2130529"/>
            <a:ext cx="7772688" cy="146977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312" y="3886776"/>
            <a:ext cx="6401376" cy="1751929"/>
          </a:xfrm>
        </p:spPr>
        <p:txBody>
          <a:bodyPr/>
          <a:lstStyle>
            <a:lvl1pPr marL="0" indent="0" algn="ctr">
              <a:buNone/>
              <a:defRPr/>
            </a:lvl1pPr>
            <a:lvl2pPr marL="414589" indent="0" algn="ctr">
              <a:buNone/>
              <a:defRPr/>
            </a:lvl2pPr>
            <a:lvl3pPr marL="829178" indent="0" algn="ctr">
              <a:buNone/>
              <a:defRPr/>
            </a:lvl3pPr>
            <a:lvl4pPr marL="1243767" indent="0" algn="ctr">
              <a:buNone/>
              <a:defRPr/>
            </a:lvl4pPr>
            <a:lvl5pPr marL="1658356" indent="0" algn="ctr">
              <a:buNone/>
              <a:defRPr/>
            </a:lvl5pPr>
            <a:lvl6pPr marL="2072945" indent="0" algn="ctr">
              <a:buNone/>
              <a:defRPr/>
            </a:lvl6pPr>
            <a:lvl7pPr marL="2487534" indent="0" algn="ctr">
              <a:buNone/>
              <a:defRPr/>
            </a:lvl7pPr>
            <a:lvl8pPr marL="2902123" indent="0" algn="ctr">
              <a:buNone/>
              <a:defRPr/>
            </a:lvl8pPr>
            <a:lvl9pPr marL="3316712"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de-DE"/>
          </a:p>
        </p:txBody>
      </p:sp>
      <p:sp>
        <p:nvSpPr>
          <p:cNvPr id="5"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6" name="Rectangle 7"/>
          <p:cNvSpPr>
            <a:spLocks noGrp="1" noChangeArrowheads="1"/>
          </p:cNvSpPr>
          <p:nvPr>
            <p:ph type="sldNum" idx="12"/>
          </p:nvPr>
        </p:nvSpPr>
        <p:spPr>
          <a:ln/>
        </p:spPr>
        <p:txBody>
          <a:bodyPr/>
          <a:lstStyle>
            <a:lvl1pPr>
              <a:defRPr/>
            </a:lvl1pPr>
          </a:lstStyle>
          <a:p>
            <a:pPr>
              <a:defRPr/>
            </a:pPr>
            <a:fld id="{1432C601-E10C-5F44-864B-401B2CA76DA3}" type="slidenum">
              <a:rPr lang="en-US"/>
              <a:pPr>
                <a:defRPr/>
              </a:pPr>
              <a:t>‹#›</a:t>
            </a:fld>
            <a:endParaRPr lang="en-US"/>
          </a:p>
        </p:txBody>
      </p:sp>
    </p:spTree>
    <p:extLst>
      <p:ext uri="{BB962C8B-B14F-4D97-AF65-F5344CB8AC3E}">
        <p14:creationId xmlns:p14="http://schemas.microsoft.com/office/powerpoint/2010/main" val="47689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de-DE"/>
          </a:p>
        </p:txBody>
      </p:sp>
      <p:sp>
        <p:nvSpPr>
          <p:cNvPr id="5"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6" name="Rectangle 7"/>
          <p:cNvSpPr>
            <a:spLocks noGrp="1" noChangeArrowheads="1"/>
          </p:cNvSpPr>
          <p:nvPr>
            <p:ph type="sldNum" idx="12"/>
          </p:nvPr>
        </p:nvSpPr>
        <p:spPr>
          <a:ln/>
        </p:spPr>
        <p:txBody>
          <a:bodyPr/>
          <a:lstStyle>
            <a:lvl1pPr>
              <a:defRPr/>
            </a:lvl1pPr>
          </a:lstStyle>
          <a:p>
            <a:pPr>
              <a:defRPr/>
            </a:pPr>
            <a:fld id="{9B2734DF-6738-3545-8F30-537EF91C6F64}" type="slidenum">
              <a:rPr lang="en-US"/>
              <a:pPr>
                <a:defRPr/>
              </a:pPr>
              <a:t>‹#›</a:t>
            </a:fld>
            <a:endParaRPr lang="en-US"/>
          </a:p>
        </p:txBody>
      </p:sp>
    </p:spTree>
    <p:extLst>
      <p:ext uri="{BB962C8B-B14F-4D97-AF65-F5344CB8AC3E}">
        <p14:creationId xmlns:p14="http://schemas.microsoft.com/office/powerpoint/2010/main" val="218355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68" y="4406453"/>
            <a:ext cx="7772688" cy="1361811"/>
          </a:xfrm>
        </p:spPr>
        <p:txBody>
          <a:bodyPr anchor="t"/>
          <a:lstStyle>
            <a:lvl1pPr algn="l">
              <a:defRPr sz="3627" b="1" cap="all"/>
            </a:lvl1pPr>
          </a:lstStyle>
          <a:p>
            <a:r>
              <a:rPr lang="en-US" smtClean="0"/>
              <a:t>Click to edit Master title style</a:t>
            </a:r>
            <a:endParaRPr lang="en-US"/>
          </a:p>
        </p:txBody>
      </p:sp>
      <p:sp>
        <p:nvSpPr>
          <p:cNvPr id="3" name="Text Placeholder 2"/>
          <p:cNvSpPr>
            <a:spLocks noGrp="1"/>
          </p:cNvSpPr>
          <p:nvPr>
            <p:ph type="body" idx="1"/>
          </p:nvPr>
        </p:nvSpPr>
        <p:spPr>
          <a:xfrm>
            <a:off x="721668" y="2906445"/>
            <a:ext cx="7772688" cy="1500008"/>
          </a:xfrm>
        </p:spPr>
        <p:txBody>
          <a:bodyPr anchor="b"/>
          <a:lstStyle>
            <a:lvl1pPr marL="0" indent="0">
              <a:buNone/>
              <a:defRPr sz="1814"/>
            </a:lvl1pPr>
            <a:lvl2pPr marL="414589" indent="0">
              <a:buNone/>
              <a:defRPr sz="1632"/>
            </a:lvl2pPr>
            <a:lvl3pPr marL="829178" indent="0">
              <a:buNone/>
              <a:defRPr sz="1451"/>
            </a:lvl3pPr>
            <a:lvl4pPr marL="1243767" indent="0">
              <a:buNone/>
              <a:defRPr sz="1270"/>
            </a:lvl4pPr>
            <a:lvl5pPr marL="1658356" indent="0">
              <a:buNone/>
              <a:defRPr sz="1270"/>
            </a:lvl5pPr>
            <a:lvl6pPr marL="2072945" indent="0">
              <a:buNone/>
              <a:defRPr sz="1270"/>
            </a:lvl6pPr>
            <a:lvl7pPr marL="2487534" indent="0">
              <a:buNone/>
              <a:defRPr sz="1270"/>
            </a:lvl7pPr>
            <a:lvl8pPr marL="2902123" indent="0">
              <a:buNone/>
              <a:defRPr sz="1270"/>
            </a:lvl8pPr>
            <a:lvl9pPr marL="3316712" indent="0">
              <a:buNone/>
              <a:defRPr sz="127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de-DE"/>
          </a:p>
        </p:txBody>
      </p:sp>
      <p:sp>
        <p:nvSpPr>
          <p:cNvPr id="5"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6" name="Rectangle 7"/>
          <p:cNvSpPr>
            <a:spLocks noGrp="1" noChangeArrowheads="1"/>
          </p:cNvSpPr>
          <p:nvPr>
            <p:ph type="sldNum" idx="12"/>
          </p:nvPr>
        </p:nvSpPr>
        <p:spPr>
          <a:ln/>
        </p:spPr>
        <p:txBody>
          <a:bodyPr/>
          <a:lstStyle>
            <a:lvl1pPr>
              <a:defRPr/>
            </a:lvl1pPr>
          </a:lstStyle>
          <a:p>
            <a:pPr>
              <a:defRPr/>
            </a:pPr>
            <a:fld id="{9A054ECE-FCD8-1149-80DE-8C779D1DF25B}" type="slidenum">
              <a:rPr lang="en-US"/>
              <a:pPr>
                <a:defRPr/>
              </a:pPr>
              <a:t>‹#›</a:t>
            </a:fld>
            <a:endParaRPr lang="en-US"/>
          </a:p>
        </p:txBody>
      </p:sp>
    </p:spTree>
    <p:extLst>
      <p:ext uri="{BB962C8B-B14F-4D97-AF65-F5344CB8AC3E}">
        <p14:creationId xmlns:p14="http://schemas.microsoft.com/office/powerpoint/2010/main" val="115362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624" y="1605095"/>
            <a:ext cx="4044794" cy="4524495"/>
          </a:xfrm>
        </p:spPr>
        <p:txBody>
          <a:bodyPr/>
          <a:lstStyle>
            <a:lvl1pPr>
              <a:defRPr sz="2539"/>
            </a:lvl1pPr>
            <a:lvl2pPr>
              <a:defRPr sz="2176"/>
            </a:lvl2pPr>
            <a:lvl3pPr>
              <a:defRPr sz="1814"/>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02" y="1605095"/>
            <a:ext cx="4044794" cy="4524495"/>
          </a:xfrm>
        </p:spPr>
        <p:txBody>
          <a:bodyPr/>
          <a:lstStyle>
            <a:lvl1pPr>
              <a:defRPr sz="2539"/>
            </a:lvl1pPr>
            <a:lvl2pPr>
              <a:defRPr sz="2176"/>
            </a:lvl2pPr>
            <a:lvl3pPr>
              <a:defRPr sz="1814"/>
            </a:lvl3pPr>
            <a:lvl4pPr>
              <a:defRPr sz="1632"/>
            </a:lvl4pPr>
            <a:lvl5pPr>
              <a:defRPr sz="1632"/>
            </a:lvl5pPr>
            <a:lvl6pPr>
              <a:defRPr sz="1632"/>
            </a:lvl6pPr>
            <a:lvl7pPr>
              <a:defRPr sz="1632"/>
            </a:lvl7pPr>
            <a:lvl8pPr>
              <a:defRPr sz="1632"/>
            </a:lvl8pPr>
            <a:lvl9pPr>
              <a:defRPr sz="163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endParaRPr lang="de-DE"/>
          </a:p>
        </p:txBody>
      </p:sp>
      <p:sp>
        <p:nvSpPr>
          <p:cNvPr id="6"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7" name="Rectangle 7"/>
          <p:cNvSpPr>
            <a:spLocks noGrp="1" noChangeArrowheads="1"/>
          </p:cNvSpPr>
          <p:nvPr>
            <p:ph type="sldNum" idx="12"/>
          </p:nvPr>
        </p:nvSpPr>
        <p:spPr>
          <a:ln/>
        </p:spPr>
        <p:txBody>
          <a:bodyPr/>
          <a:lstStyle>
            <a:lvl1pPr>
              <a:defRPr/>
            </a:lvl1pPr>
          </a:lstStyle>
          <a:p>
            <a:pPr>
              <a:defRPr/>
            </a:pPr>
            <a:fld id="{7D828358-8FA7-664C-A566-DCE637E5CEF3}" type="slidenum">
              <a:rPr lang="en-US"/>
              <a:pPr>
                <a:defRPr/>
              </a:pPr>
              <a:t>‹#›</a:t>
            </a:fld>
            <a:endParaRPr lang="en-US"/>
          </a:p>
        </p:txBody>
      </p:sp>
    </p:spTree>
    <p:extLst>
      <p:ext uri="{BB962C8B-B14F-4D97-AF65-F5344CB8AC3E}">
        <p14:creationId xmlns:p14="http://schemas.microsoft.com/office/powerpoint/2010/main" val="2759294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625" y="274954"/>
            <a:ext cx="8230752"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625" y="1534557"/>
            <a:ext cx="4040472" cy="640599"/>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US" smtClean="0"/>
              <a:t>Click to edit Master text styles</a:t>
            </a:r>
          </a:p>
        </p:txBody>
      </p:sp>
      <p:sp>
        <p:nvSpPr>
          <p:cNvPr id="4" name="Content Placeholder 3"/>
          <p:cNvSpPr>
            <a:spLocks noGrp="1"/>
          </p:cNvSpPr>
          <p:nvPr>
            <p:ph sz="half" idx="2"/>
          </p:nvPr>
        </p:nvSpPr>
        <p:spPr>
          <a:xfrm>
            <a:off x="456625" y="2175156"/>
            <a:ext cx="4040472" cy="3951555"/>
          </a:xfrm>
        </p:spPr>
        <p:txBody>
          <a:bodyPr/>
          <a:lstStyle>
            <a:lvl1pPr>
              <a:defRPr sz="2176"/>
            </a:lvl1pPr>
            <a:lvl2pPr>
              <a:defRPr sz="1814"/>
            </a:lvl2pPr>
            <a:lvl3pPr>
              <a:defRPr sz="1632"/>
            </a:lvl3pPr>
            <a:lvl4pPr>
              <a:defRPr sz="1451"/>
            </a:lvl4pPr>
            <a:lvl5pPr>
              <a:defRPr sz="1451"/>
            </a:lvl5pPr>
            <a:lvl6pPr>
              <a:defRPr sz="1451"/>
            </a:lvl6pPr>
            <a:lvl7pPr>
              <a:defRPr sz="1451"/>
            </a:lvl7pPr>
            <a:lvl8pPr>
              <a:defRPr sz="1451"/>
            </a:lvl8pPr>
            <a:lvl9pPr>
              <a:defRPr sz="14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64" y="1534557"/>
            <a:ext cx="4041913" cy="640599"/>
          </a:xfrm>
        </p:spPr>
        <p:txBody>
          <a:bodyPr anchor="b"/>
          <a:lstStyle>
            <a:lvl1pPr marL="0" indent="0">
              <a:buNone/>
              <a:defRPr sz="2176" b="1"/>
            </a:lvl1pPr>
            <a:lvl2pPr marL="414589" indent="0">
              <a:buNone/>
              <a:defRPr sz="1814" b="1"/>
            </a:lvl2pPr>
            <a:lvl3pPr marL="829178" indent="0">
              <a:buNone/>
              <a:defRPr sz="1632" b="1"/>
            </a:lvl3pPr>
            <a:lvl4pPr marL="1243767" indent="0">
              <a:buNone/>
              <a:defRPr sz="1451" b="1"/>
            </a:lvl4pPr>
            <a:lvl5pPr marL="1658356" indent="0">
              <a:buNone/>
              <a:defRPr sz="1451" b="1"/>
            </a:lvl5pPr>
            <a:lvl6pPr marL="2072945" indent="0">
              <a:buNone/>
              <a:defRPr sz="1451" b="1"/>
            </a:lvl6pPr>
            <a:lvl7pPr marL="2487534" indent="0">
              <a:buNone/>
              <a:defRPr sz="1451" b="1"/>
            </a:lvl7pPr>
            <a:lvl8pPr marL="2902123" indent="0">
              <a:buNone/>
              <a:defRPr sz="1451" b="1"/>
            </a:lvl8pPr>
            <a:lvl9pPr marL="3316712" indent="0">
              <a:buNone/>
              <a:defRPr sz="1451" b="1"/>
            </a:lvl9pPr>
          </a:lstStyle>
          <a:p>
            <a:pPr lvl="0"/>
            <a:r>
              <a:rPr lang="en-US" smtClean="0"/>
              <a:t>Click to edit Master text styles</a:t>
            </a:r>
          </a:p>
        </p:txBody>
      </p:sp>
      <p:sp>
        <p:nvSpPr>
          <p:cNvPr id="6" name="Content Placeholder 5"/>
          <p:cNvSpPr>
            <a:spLocks noGrp="1"/>
          </p:cNvSpPr>
          <p:nvPr>
            <p:ph sz="quarter" idx="4"/>
          </p:nvPr>
        </p:nvSpPr>
        <p:spPr>
          <a:xfrm>
            <a:off x="4645464" y="2175156"/>
            <a:ext cx="4041913" cy="3951555"/>
          </a:xfrm>
        </p:spPr>
        <p:txBody>
          <a:bodyPr/>
          <a:lstStyle>
            <a:lvl1pPr>
              <a:defRPr sz="2176"/>
            </a:lvl1pPr>
            <a:lvl2pPr>
              <a:defRPr sz="1814"/>
            </a:lvl2pPr>
            <a:lvl3pPr>
              <a:defRPr sz="1632"/>
            </a:lvl3pPr>
            <a:lvl4pPr>
              <a:defRPr sz="1451"/>
            </a:lvl4pPr>
            <a:lvl5pPr>
              <a:defRPr sz="1451"/>
            </a:lvl5pPr>
            <a:lvl6pPr>
              <a:defRPr sz="1451"/>
            </a:lvl6pPr>
            <a:lvl7pPr>
              <a:defRPr sz="1451"/>
            </a:lvl7pPr>
            <a:lvl8pPr>
              <a:defRPr sz="1451"/>
            </a:lvl8pPr>
            <a:lvl9pPr>
              <a:defRPr sz="145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endParaRPr lang="de-DE"/>
          </a:p>
        </p:txBody>
      </p:sp>
      <p:sp>
        <p:nvSpPr>
          <p:cNvPr id="8"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9" name="Rectangle 7"/>
          <p:cNvSpPr>
            <a:spLocks noGrp="1" noChangeArrowheads="1"/>
          </p:cNvSpPr>
          <p:nvPr>
            <p:ph type="sldNum" idx="12"/>
          </p:nvPr>
        </p:nvSpPr>
        <p:spPr>
          <a:ln/>
        </p:spPr>
        <p:txBody>
          <a:bodyPr/>
          <a:lstStyle>
            <a:lvl1pPr>
              <a:defRPr/>
            </a:lvl1pPr>
          </a:lstStyle>
          <a:p>
            <a:pPr>
              <a:defRPr/>
            </a:pPr>
            <a:fld id="{71EC03F7-A56E-984C-A2E6-E561D84816EE}" type="slidenum">
              <a:rPr lang="en-US"/>
              <a:pPr>
                <a:defRPr/>
              </a:pPr>
              <a:t>‹#›</a:t>
            </a:fld>
            <a:endParaRPr lang="en-US"/>
          </a:p>
        </p:txBody>
      </p:sp>
    </p:spTree>
    <p:extLst>
      <p:ext uri="{BB962C8B-B14F-4D97-AF65-F5344CB8AC3E}">
        <p14:creationId xmlns:p14="http://schemas.microsoft.com/office/powerpoint/2010/main" val="255245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de-DE"/>
          </a:p>
        </p:txBody>
      </p:sp>
      <p:sp>
        <p:nvSpPr>
          <p:cNvPr id="4"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5" name="Rectangle 7"/>
          <p:cNvSpPr>
            <a:spLocks noGrp="1" noChangeArrowheads="1"/>
          </p:cNvSpPr>
          <p:nvPr>
            <p:ph type="sldNum" idx="12"/>
          </p:nvPr>
        </p:nvSpPr>
        <p:spPr>
          <a:ln/>
        </p:spPr>
        <p:txBody>
          <a:bodyPr/>
          <a:lstStyle>
            <a:lvl1pPr>
              <a:defRPr/>
            </a:lvl1pPr>
          </a:lstStyle>
          <a:p>
            <a:pPr>
              <a:defRPr/>
            </a:pPr>
            <a:fld id="{2FABAAA9-3F09-9A41-94CF-18974B49E031}" type="slidenum">
              <a:rPr lang="en-US"/>
              <a:pPr>
                <a:defRPr/>
              </a:pPr>
              <a:t>‹#›</a:t>
            </a:fld>
            <a:endParaRPr lang="en-US"/>
          </a:p>
        </p:txBody>
      </p:sp>
    </p:spTree>
    <p:extLst>
      <p:ext uri="{BB962C8B-B14F-4D97-AF65-F5344CB8AC3E}">
        <p14:creationId xmlns:p14="http://schemas.microsoft.com/office/powerpoint/2010/main" val="638270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de-DE"/>
          </a:p>
        </p:txBody>
      </p:sp>
      <p:sp>
        <p:nvSpPr>
          <p:cNvPr id="3"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4" name="Rectangle 7"/>
          <p:cNvSpPr>
            <a:spLocks noGrp="1" noChangeArrowheads="1"/>
          </p:cNvSpPr>
          <p:nvPr>
            <p:ph type="sldNum" idx="12"/>
          </p:nvPr>
        </p:nvSpPr>
        <p:spPr>
          <a:ln/>
        </p:spPr>
        <p:txBody>
          <a:bodyPr/>
          <a:lstStyle>
            <a:lvl1pPr>
              <a:defRPr/>
            </a:lvl1pPr>
          </a:lstStyle>
          <a:p>
            <a:pPr>
              <a:defRPr/>
            </a:pPr>
            <a:fld id="{9034DE6A-C4E6-FC4D-8B89-FD1CC4FE203F}" type="slidenum">
              <a:rPr lang="en-US"/>
              <a:pPr>
                <a:defRPr/>
              </a:pPr>
              <a:t>‹#›</a:t>
            </a:fld>
            <a:endParaRPr lang="en-US"/>
          </a:p>
        </p:txBody>
      </p:sp>
    </p:spTree>
    <p:extLst>
      <p:ext uri="{BB962C8B-B14F-4D97-AF65-F5344CB8AC3E}">
        <p14:creationId xmlns:p14="http://schemas.microsoft.com/office/powerpoint/2010/main" val="3436457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625" y="273514"/>
            <a:ext cx="3009107" cy="1161715"/>
          </a:xfrm>
        </p:spPr>
        <p:txBody>
          <a:bodyPr anchor="b"/>
          <a:lstStyle>
            <a:lvl1pPr algn="l">
              <a:defRPr sz="1814" b="1"/>
            </a:lvl1pPr>
          </a:lstStyle>
          <a:p>
            <a:r>
              <a:rPr lang="en-US" smtClean="0"/>
              <a:t>Click to edit Master title style</a:t>
            </a:r>
            <a:endParaRPr lang="en-US"/>
          </a:p>
        </p:txBody>
      </p:sp>
      <p:sp>
        <p:nvSpPr>
          <p:cNvPr id="3" name="Content Placeholder 2"/>
          <p:cNvSpPr>
            <a:spLocks noGrp="1"/>
          </p:cNvSpPr>
          <p:nvPr>
            <p:ph idx="1"/>
          </p:nvPr>
        </p:nvSpPr>
        <p:spPr>
          <a:xfrm>
            <a:off x="3575206" y="273515"/>
            <a:ext cx="5112171" cy="5853196"/>
          </a:xfrm>
        </p:spPr>
        <p:txBody>
          <a:bodyPr/>
          <a:lstStyle>
            <a:lvl1pPr>
              <a:defRPr sz="2902"/>
            </a:lvl1pPr>
            <a:lvl2pPr>
              <a:defRPr sz="2539"/>
            </a:lvl2pPr>
            <a:lvl3pPr>
              <a:defRPr sz="2176"/>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625" y="1435228"/>
            <a:ext cx="3009107" cy="4691482"/>
          </a:xfrm>
        </p:spPr>
        <p:txBody>
          <a:bodyPr/>
          <a:lstStyle>
            <a:lvl1pPr marL="0" indent="0">
              <a:buNone/>
              <a:defRPr sz="1270"/>
            </a:lvl1pPr>
            <a:lvl2pPr marL="414589" indent="0">
              <a:buNone/>
              <a:defRPr sz="1088"/>
            </a:lvl2pPr>
            <a:lvl3pPr marL="829178" indent="0">
              <a:buNone/>
              <a:defRPr sz="907"/>
            </a:lvl3pPr>
            <a:lvl4pPr marL="1243767" indent="0">
              <a:buNone/>
              <a:defRPr sz="816"/>
            </a:lvl4pPr>
            <a:lvl5pPr marL="1658356" indent="0">
              <a:buNone/>
              <a:defRPr sz="816"/>
            </a:lvl5pPr>
            <a:lvl6pPr marL="2072945" indent="0">
              <a:buNone/>
              <a:defRPr sz="816"/>
            </a:lvl6pPr>
            <a:lvl7pPr marL="2487534" indent="0">
              <a:buNone/>
              <a:defRPr sz="816"/>
            </a:lvl7pPr>
            <a:lvl8pPr marL="2902123" indent="0">
              <a:buNone/>
              <a:defRPr sz="816"/>
            </a:lvl8pPr>
            <a:lvl9pPr marL="3316712" indent="0">
              <a:buNone/>
              <a:defRPr sz="816"/>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de-DE"/>
          </a:p>
        </p:txBody>
      </p:sp>
      <p:sp>
        <p:nvSpPr>
          <p:cNvPr id="6"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7" name="Rectangle 7"/>
          <p:cNvSpPr>
            <a:spLocks noGrp="1" noChangeArrowheads="1"/>
          </p:cNvSpPr>
          <p:nvPr>
            <p:ph type="sldNum" idx="12"/>
          </p:nvPr>
        </p:nvSpPr>
        <p:spPr>
          <a:ln/>
        </p:spPr>
        <p:txBody>
          <a:bodyPr/>
          <a:lstStyle>
            <a:lvl1pPr>
              <a:defRPr/>
            </a:lvl1pPr>
          </a:lstStyle>
          <a:p>
            <a:pPr>
              <a:defRPr/>
            </a:pPr>
            <a:fld id="{80AE8E37-A813-3D4B-A134-AE5EA4FBBE96}" type="slidenum">
              <a:rPr lang="en-US"/>
              <a:pPr>
                <a:defRPr/>
              </a:pPr>
              <a:t>‹#›</a:t>
            </a:fld>
            <a:endParaRPr lang="en-US"/>
          </a:p>
        </p:txBody>
      </p:sp>
    </p:spTree>
    <p:extLst>
      <p:ext uri="{BB962C8B-B14F-4D97-AF65-F5344CB8AC3E}">
        <p14:creationId xmlns:p14="http://schemas.microsoft.com/office/powerpoint/2010/main" val="211007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FF396D4-316B-4A4F-9B13-F9AF06E47416}" type="slidenum">
              <a:rPr lang="zh-CN" altLang="zh-CN"/>
              <a:pPr>
                <a:defRPr/>
              </a:pPr>
              <a:t>‹#›</a:t>
            </a:fld>
            <a:endParaRPr lang="zh-CN" altLang="zh-CN"/>
          </a:p>
        </p:txBody>
      </p:sp>
    </p:spTree>
    <p:extLst>
      <p:ext uri="{BB962C8B-B14F-4D97-AF65-F5344CB8AC3E}">
        <p14:creationId xmlns:p14="http://schemas.microsoft.com/office/powerpoint/2010/main" val="1365095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24" y="4800889"/>
            <a:ext cx="5486689" cy="565741"/>
          </a:xfrm>
        </p:spPr>
        <p:txBody>
          <a:bodyPr anchor="b"/>
          <a:lstStyle>
            <a:lvl1pPr algn="l">
              <a:defRPr sz="1814" b="1"/>
            </a:lvl1pPr>
          </a:lstStyle>
          <a:p>
            <a:r>
              <a:rPr lang="en-US" smtClean="0"/>
              <a:t>Click to edit Master title style</a:t>
            </a:r>
            <a:endParaRPr lang="en-US"/>
          </a:p>
        </p:txBody>
      </p:sp>
      <p:sp>
        <p:nvSpPr>
          <p:cNvPr id="3" name="Picture Placeholder 2"/>
          <p:cNvSpPr>
            <a:spLocks noGrp="1"/>
          </p:cNvSpPr>
          <p:nvPr>
            <p:ph type="pic" idx="1"/>
          </p:nvPr>
        </p:nvSpPr>
        <p:spPr>
          <a:xfrm>
            <a:off x="1791924" y="613247"/>
            <a:ext cx="5486689" cy="4114224"/>
          </a:xfrm>
        </p:spPr>
        <p:txBody>
          <a:bodyPr/>
          <a:lstStyle>
            <a:lvl1pPr marL="0" indent="0">
              <a:buNone/>
              <a:defRPr sz="2902"/>
            </a:lvl1pPr>
            <a:lvl2pPr marL="414589" indent="0">
              <a:buNone/>
              <a:defRPr sz="2539"/>
            </a:lvl2pPr>
            <a:lvl3pPr marL="829178" indent="0">
              <a:buNone/>
              <a:defRPr sz="2176"/>
            </a:lvl3pPr>
            <a:lvl4pPr marL="1243767" indent="0">
              <a:buNone/>
              <a:defRPr sz="1814"/>
            </a:lvl4pPr>
            <a:lvl5pPr marL="1658356" indent="0">
              <a:buNone/>
              <a:defRPr sz="1814"/>
            </a:lvl5pPr>
            <a:lvl6pPr marL="2072945" indent="0">
              <a:buNone/>
              <a:defRPr sz="1814"/>
            </a:lvl6pPr>
            <a:lvl7pPr marL="2487534" indent="0">
              <a:buNone/>
              <a:defRPr sz="1814"/>
            </a:lvl7pPr>
            <a:lvl8pPr marL="2902123" indent="0">
              <a:buNone/>
              <a:defRPr sz="1814"/>
            </a:lvl8pPr>
            <a:lvl9pPr marL="3316712" indent="0">
              <a:buNone/>
              <a:defRPr sz="1814"/>
            </a:lvl9pPr>
          </a:lstStyle>
          <a:p>
            <a:pPr lvl="0"/>
            <a:endParaRPr lang="en-US" noProof="0" smtClean="0"/>
          </a:p>
        </p:txBody>
      </p:sp>
      <p:sp>
        <p:nvSpPr>
          <p:cNvPr id="4" name="Text Placeholder 3"/>
          <p:cNvSpPr>
            <a:spLocks noGrp="1"/>
          </p:cNvSpPr>
          <p:nvPr>
            <p:ph type="body" sz="half" idx="2"/>
          </p:nvPr>
        </p:nvSpPr>
        <p:spPr>
          <a:xfrm>
            <a:off x="1791924" y="5366630"/>
            <a:ext cx="5486689" cy="806146"/>
          </a:xfrm>
        </p:spPr>
        <p:txBody>
          <a:bodyPr/>
          <a:lstStyle>
            <a:lvl1pPr marL="0" indent="0">
              <a:buNone/>
              <a:defRPr sz="1270"/>
            </a:lvl1pPr>
            <a:lvl2pPr marL="414589" indent="0">
              <a:buNone/>
              <a:defRPr sz="1088"/>
            </a:lvl2pPr>
            <a:lvl3pPr marL="829178" indent="0">
              <a:buNone/>
              <a:defRPr sz="907"/>
            </a:lvl3pPr>
            <a:lvl4pPr marL="1243767" indent="0">
              <a:buNone/>
              <a:defRPr sz="816"/>
            </a:lvl4pPr>
            <a:lvl5pPr marL="1658356" indent="0">
              <a:buNone/>
              <a:defRPr sz="816"/>
            </a:lvl5pPr>
            <a:lvl6pPr marL="2072945" indent="0">
              <a:buNone/>
              <a:defRPr sz="816"/>
            </a:lvl6pPr>
            <a:lvl7pPr marL="2487534" indent="0">
              <a:buNone/>
              <a:defRPr sz="816"/>
            </a:lvl7pPr>
            <a:lvl8pPr marL="2902123" indent="0">
              <a:buNone/>
              <a:defRPr sz="816"/>
            </a:lvl8pPr>
            <a:lvl9pPr marL="3316712" indent="0">
              <a:buNone/>
              <a:defRPr sz="816"/>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de-DE"/>
          </a:p>
        </p:txBody>
      </p:sp>
      <p:sp>
        <p:nvSpPr>
          <p:cNvPr id="6"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7" name="Rectangle 7"/>
          <p:cNvSpPr>
            <a:spLocks noGrp="1" noChangeArrowheads="1"/>
          </p:cNvSpPr>
          <p:nvPr>
            <p:ph type="sldNum" idx="12"/>
          </p:nvPr>
        </p:nvSpPr>
        <p:spPr>
          <a:ln/>
        </p:spPr>
        <p:txBody>
          <a:bodyPr/>
          <a:lstStyle>
            <a:lvl1pPr>
              <a:defRPr/>
            </a:lvl1pPr>
          </a:lstStyle>
          <a:p>
            <a:pPr>
              <a:defRPr/>
            </a:pPr>
            <a:fld id="{5E6F5AE3-610A-5041-8551-A44F1FBDFD33}" type="slidenum">
              <a:rPr lang="en-US"/>
              <a:pPr>
                <a:defRPr/>
              </a:pPr>
              <a:t>‹#›</a:t>
            </a:fld>
            <a:endParaRPr lang="en-US"/>
          </a:p>
        </p:txBody>
      </p:sp>
    </p:spTree>
    <p:extLst>
      <p:ext uri="{BB962C8B-B14F-4D97-AF65-F5344CB8AC3E}">
        <p14:creationId xmlns:p14="http://schemas.microsoft.com/office/powerpoint/2010/main" val="359928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de-DE"/>
          </a:p>
        </p:txBody>
      </p:sp>
      <p:sp>
        <p:nvSpPr>
          <p:cNvPr id="5"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6" name="Rectangle 7"/>
          <p:cNvSpPr>
            <a:spLocks noGrp="1" noChangeArrowheads="1"/>
          </p:cNvSpPr>
          <p:nvPr>
            <p:ph type="sldNum" idx="12"/>
          </p:nvPr>
        </p:nvSpPr>
        <p:spPr>
          <a:ln/>
        </p:spPr>
        <p:txBody>
          <a:bodyPr/>
          <a:lstStyle>
            <a:lvl1pPr>
              <a:defRPr/>
            </a:lvl1pPr>
          </a:lstStyle>
          <a:p>
            <a:pPr>
              <a:defRPr/>
            </a:pPr>
            <a:fld id="{1FE8D3E1-1E17-5347-88C3-56D5CD5365D8}" type="slidenum">
              <a:rPr lang="en-US"/>
              <a:pPr>
                <a:defRPr/>
              </a:pPr>
              <a:t>‹#›</a:t>
            </a:fld>
            <a:endParaRPr lang="en-US"/>
          </a:p>
        </p:txBody>
      </p:sp>
    </p:spTree>
    <p:extLst>
      <p:ext uri="{BB962C8B-B14F-4D97-AF65-F5344CB8AC3E}">
        <p14:creationId xmlns:p14="http://schemas.microsoft.com/office/powerpoint/2010/main" val="1361490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528" y="273514"/>
            <a:ext cx="2056968" cy="585607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624" y="273514"/>
            <a:ext cx="6032620" cy="585607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endParaRPr lang="de-DE"/>
          </a:p>
        </p:txBody>
      </p:sp>
      <p:sp>
        <p:nvSpPr>
          <p:cNvPr id="5"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6" name="Rectangle 7"/>
          <p:cNvSpPr>
            <a:spLocks noGrp="1" noChangeArrowheads="1"/>
          </p:cNvSpPr>
          <p:nvPr>
            <p:ph type="sldNum" idx="12"/>
          </p:nvPr>
        </p:nvSpPr>
        <p:spPr>
          <a:ln/>
        </p:spPr>
        <p:txBody>
          <a:bodyPr/>
          <a:lstStyle>
            <a:lvl1pPr>
              <a:defRPr/>
            </a:lvl1pPr>
          </a:lstStyle>
          <a:p>
            <a:pPr>
              <a:defRPr/>
            </a:pPr>
            <a:fld id="{4D8C0004-9B4C-C047-8707-FA0D40AACEF2}" type="slidenum">
              <a:rPr lang="en-US"/>
              <a:pPr>
                <a:defRPr/>
              </a:pPr>
              <a:t>‹#›</a:t>
            </a:fld>
            <a:endParaRPr lang="en-US"/>
          </a:p>
        </p:txBody>
      </p:sp>
    </p:spTree>
    <p:extLst>
      <p:ext uri="{BB962C8B-B14F-4D97-AF65-F5344CB8AC3E}">
        <p14:creationId xmlns:p14="http://schemas.microsoft.com/office/powerpoint/2010/main" val="2746255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625" y="273514"/>
            <a:ext cx="8227871" cy="1143000"/>
          </a:xfrm>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endParaRPr lang="de-DE"/>
          </a:p>
        </p:txBody>
      </p:sp>
      <p:sp>
        <p:nvSpPr>
          <p:cNvPr id="4" name="Rectangle 5"/>
          <p:cNvSpPr>
            <a:spLocks noGrp="1" noChangeArrowheads="1"/>
          </p:cNvSpPr>
          <p:nvPr>
            <p:ph type="ftr" idx="11"/>
          </p:nvPr>
        </p:nvSpPr>
        <p:spPr>
          <a:ln/>
        </p:spPr>
        <p:txBody>
          <a:bodyPr/>
          <a:lstStyle>
            <a:lvl1pPr>
              <a:defRPr/>
            </a:lvl1pPr>
          </a:lstStyle>
          <a:p>
            <a:pPr>
              <a:defRPr/>
            </a:pPr>
            <a:r>
              <a:rPr lang="en-US" smtClean="0"/>
              <a:t>Csernai, L.P.</a:t>
            </a:r>
            <a:endParaRPr lang="en-US"/>
          </a:p>
        </p:txBody>
      </p:sp>
      <p:sp>
        <p:nvSpPr>
          <p:cNvPr id="5" name="Rectangle 7"/>
          <p:cNvSpPr>
            <a:spLocks noGrp="1" noChangeArrowheads="1"/>
          </p:cNvSpPr>
          <p:nvPr>
            <p:ph type="sldNum" idx="12"/>
          </p:nvPr>
        </p:nvSpPr>
        <p:spPr>
          <a:ln/>
        </p:spPr>
        <p:txBody>
          <a:bodyPr/>
          <a:lstStyle>
            <a:lvl1pPr>
              <a:defRPr/>
            </a:lvl1pPr>
          </a:lstStyle>
          <a:p>
            <a:pPr>
              <a:defRPr/>
            </a:pPr>
            <a:fld id="{24154471-368D-A24D-9C8F-7AC2FA8B2B0E}" type="slidenum">
              <a:rPr lang="en-US"/>
              <a:pPr>
                <a:defRPr/>
              </a:pPr>
              <a:t>‹#›</a:t>
            </a:fld>
            <a:endParaRPr lang="en-US"/>
          </a:p>
        </p:txBody>
      </p:sp>
    </p:spTree>
    <p:extLst>
      <p:ext uri="{BB962C8B-B14F-4D97-AF65-F5344CB8AC3E}">
        <p14:creationId xmlns:p14="http://schemas.microsoft.com/office/powerpoint/2010/main" val="146383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05A96A4-A2BA-4DD7-AE38-3005A872F465}" type="slidenum">
              <a:rPr lang="zh-CN" altLang="zh-CN"/>
              <a:pPr>
                <a:defRPr/>
              </a:pPr>
              <a:t>‹#›</a:t>
            </a:fld>
            <a:endParaRPr lang="zh-CN" altLang="zh-CN"/>
          </a:p>
        </p:txBody>
      </p:sp>
    </p:spTree>
    <p:extLst>
      <p:ext uri="{BB962C8B-B14F-4D97-AF65-F5344CB8AC3E}">
        <p14:creationId xmlns:p14="http://schemas.microsoft.com/office/powerpoint/2010/main" val="401183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D5121E3-48D1-4EF2-816A-79E8A958EC8E}" type="slidenum">
              <a:rPr lang="zh-CN" altLang="zh-CN"/>
              <a:pPr>
                <a:defRPr/>
              </a:pPr>
              <a:t>‹#›</a:t>
            </a:fld>
            <a:endParaRPr lang="zh-CN" altLang="zh-CN"/>
          </a:p>
        </p:txBody>
      </p:sp>
    </p:spTree>
    <p:extLst>
      <p:ext uri="{BB962C8B-B14F-4D97-AF65-F5344CB8AC3E}">
        <p14:creationId xmlns:p14="http://schemas.microsoft.com/office/powerpoint/2010/main" val="354714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8F5B073-337C-4BC1-8D2A-656CA0BEDD05}" type="slidenum">
              <a:rPr lang="zh-CN" altLang="zh-CN"/>
              <a:pPr>
                <a:defRPr/>
              </a:pPr>
              <a:t>‹#›</a:t>
            </a:fld>
            <a:endParaRPr lang="zh-CN" altLang="zh-CN"/>
          </a:p>
        </p:txBody>
      </p:sp>
    </p:spTree>
    <p:extLst>
      <p:ext uri="{BB962C8B-B14F-4D97-AF65-F5344CB8AC3E}">
        <p14:creationId xmlns:p14="http://schemas.microsoft.com/office/powerpoint/2010/main" val="312473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3F6D942-E24F-4C28-8CD4-20E50CB606EB}" type="slidenum">
              <a:rPr lang="zh-CN" altLang="zh-CN"/>
              <a:pPr>
                <a:defRPr/>
              </a:pPr>
              <a:t>‹#›</a:t>
            </a:fld>
            <a:endParaRPr lang="zh-CN" altLang="zh-CN"/>
          </a:p>
        </p:txBody>
      </p:sp>
    </p:spTree>
    <p:extLst>
      <p:ext uri="{BB962C8B-B14F-4D97-AF65-F5344CB8AC3E}">
        <p14:creationId xmlns:p14="http://schemas.microsoft.com/office/powerpoint/2010/main" val="4039798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6D725BA-69FE-410A-96DF-D2257EF0264F}" type="slidenum">
              <a:rPr lang="zh-CN" altLang="zh-CN"/>
              <a:pPr>
                <a:defRPr/>
              </a:pPr>
              <a:t>‹#›</a:t>
            </a:fld>
            <a:endParaRPr lang="zh-CN" altLang="zh-CN"/>
          </a:p>
        </p:txBody>
      </p:sp>
    </p:spTree>
    <p:extLst>
      <p:ext uri="{BB962C8B-B14F-4D97-AF65-F5344CB8AC3E}">
        <p14:creationId xmlns:p14="http://schemas.microsoft.com/office/powerpoint/2010/main" val="86002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0B3F98-4967-44C6-AD00-AEDB7C190489}" type="slidenum">
              <a:rPr lang="zh-CN" altLang="zh-CN"/>
              <a:pPr>
                <a:defRPr/>
              </a:pPr>
              <a:t>‹#›</a:t>
            </a:fld>
            <a:endParaRPr lang="zh-CN" altLang="zh-CN"/>
          </a:p>
        </p:txBody>
      </p:sp>
    </p:spTree>
    <p:extLst>
      <p:ext uri="{BB962C8B-B14F-4D97-AF65-F5344CB8AC3E}">
        <p14:creationId xmlns:p14="http://schemas.microsoft.com/office/powerpoint/2010/main" val="10335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07480FF-6AAB-4E9E-B772-3E24B5714286}" type="slidenum">
              <a:rPr lang="zh-CN" altLang="zh-CN"/>
              <a:pPr>
                <a:defRPr/>
              </a:pPr>
              <a:t>‹#›</a:t>
            </a:fld>
            <a:endParaRPr lang="zh-CN" altLang="zh-CN"/>
          </a:p>
        </p:txBody>
      </p:sp>
    </p:spTree>
    <p:extLst>
      <p:ext uri="{BB962C8B-B14F-4D97-AF65-F5344CB8AC3E}">
        <p14:creationId xmlns:p14="http://schemas.microsoft.com/office/powerpoint/2010/main" val="44537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zh-CN"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zh-CN" smtClean="0"/>
              <a:t>Csernai, L.P.</a:t>
            </a:r>
            <a:endParaRPr lang="zh-CN"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E5AF999-A141-4DC0-B733-7C9BEF337A82}" type="slidenum">
              <a:rPr lang="zh-CN" altLang="zh-CN"/>
              <a:pPr>
                <a:defRPr/>
              </a:pPr>
              <a:t>‹#›</a:t>
            </a:fld>
            <a:endParaRPr lang="zh-CN" altLang="zh-CN"/>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AutoShape 1"/>
          <p:cNvSpPr>
            <a:spLocks noChangeArrowheads="1"/>
          </p:cNvSpPr>
          <p:nvPr/>
        </p:nvSpPr>
        <p:spPr bwMode="auto">
          <a:xfrm>
            <a:off x="0" y="6561453"/>
            <a:ext cx="9144000" cy="310942"/>
          </a:xfrm>
          <a:prstGeom prst="roundRect">
            <a:avLst>
              <a:gd name="adj" fmla="val 463"/>
            </a:avLst>
          </a:prstGeom>
          <a:solidFill>
            <a:srgbClr val="000000"/>
          </a:solidFill>
          <a:ln w="9525" cap="flat">
            <a:solidFill>
              <a:srgbClr val="000000"/>
            </a:solidFill>
            <a:round/>
            <a:headEnd/>
            <a:tailEnd/>
          </a:ln>
          <a:effectLst/>
        </p:spPr>
        <p:txBody>
          <a:bodyPr wrap="none" anchor="ctr">
            <a:prstTxWarp prst="textNoShape">
              <a:avLst/>
            </a:prstTxWarp>
          </a:bodyPr>
          <a:lstStyle/>
          <a:p>
            <a:pPr defTabSz="414589" eaLnBrk="1">
              <a:lnSpc>
                <a:spcPct val="93000"/>
              </a:lnSpc>
              <a:buClr>
                <a:srgbClr val="000000"/>
              </a:buClr>
              <a:buSzPct val="100000"/>
              <a:buFont typeface="Times New Roman" pitchFamily="-83" charset="0"/>
              <a:buNone/>
              <a:defRPr/>
            </a:pPr>
            <a:endParaRPr lang="en-US">
              <a:solidFill>
                <a:srgbClr val="000000"/>
              </a:solidFill>
              <a:latin typeface="Arial" pitchFamily="-83" charset="0"/>
            </a:endParaRPr>
          </a:p>
        </p:txBody>
      </p:sp>
      <p:sp>
        <p:nvSpPr>
          <p:cNvPr id="1027" name="Rectangle 2"/>
          <p:cNvSpPr>
            <a:spLocks noGrp="1" noChangeArrowheads="1"/>
          </p:cNvSpPr>
          <p:nvPr>
            <p:ph type="title"/>
          </p:nvPr>
        </p:nvSpPr>
        <p:spPr bwMode="auto">
          <a:xfrm>
            <a:off x="456625" y="273514"/>
            <a:ext cx="8227871" cy="11430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8" name="Rectangle 3"/>
          <p:cNvSpPr>
            <a:spLocks noGrp="1" noChangeArrowheads="1"/>
          </p:cNvSpPr>
          <p:nvPr>
            <p:ph type="body" idx="1"/>
          </p:nvPr>
        </p:nvSpPr>
        <p:spPr bwMode="auto">
          <a:xfrm>
            <a:off x="456625" y="1605095"/>
            <a:ext cx="8227871" cy="452449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dt"/>
          </p:nvPr>
        </p:nvSpPr>
        <p:spPr bwMode="auto">
          <a:xfrm>
            <a:off x="158518" y="6542199"/>
            <a:ext cx="2128991" cy="47073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nSpc>
                <a:spcPct val="112000"/>
              </a:lnSpc>
              <a:buFont typeface="Times New Roman" pitchFamily="-83" charset="0"/>
              <a:buNone/>
              <a:tabLst>
                <a:tab pos="656433" algn="l"/>
                <a:tab pos="1312865" algn="l"/>
                <a:tab pos="1969298" algn="l"/>
              </a:tabLst>
              <a:defRPr>
                <a:solidFill>
                  <a:srgbClr val="FFFFFF"/>
                </a:solidFill>
                <a:latin typeface="Book Antiqua"/>
                <a:ea typeface="Arial Unicode MS" pitchFamily="-83" charset="0"/>
                <a:cs typeface="Book Antiqua"/>
              </a:defRPr>
            </a:lvl1pPr>
          </a:lstStyle>
          <a:p>
            <a:pPr defTabSz="414589" eaLnBrk="1">
              <a:buClr>
                <a:srgbClr val="000000"/>
              </a:buClr>
              <a:buSzPct val="100000"/>
              <a:defRPr/>
            </a:pPr>
            <a:endParaRPr lang="de-DE" dirty="0"/>
          </a:p>
        </p:txBody>
      </p:sp>
      <p:sp>
        <p:nvSpPr>
          <p:cNvPr id="1029" name="Rectangle 5"/>
          <p:cNvSpPr>
            <a:spLocks noGrp="1" noChangeArrowheads="1"/>
          </p:cNvSpPr>
          <p:nvPr>
            <p:ph type="ftr"/>
          </p:nvPr>
        </p:nvSpPr>
        <p:spPr bwMode="auto">
          <a:xfrm>
            <a:off x="2344174" y="6547058"/>
            <a:ext cx="5323917" cy="470732"/>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ctr">
              <a:lnSpc>
                <a:spcPct val="92000"/>
              </a:lnSpc>
              <a:buFont typeface="Times New Roman" pitchFamily="32" charset="0"/>
              <a:buNone/>
              <a:defRPr sz="1814">
                <a:solidFill>
                  <a:srgbClr val="FFFFFF"/>
                </a:solidFill>
                <a:latin typeface="Book Antiqua" pitchFamily="32" charset="0"/>
                <a:ea typeface="Arial Unicode MS" pitchFamily="32" charset="0"/>
                <a:cs typeface="Arial Unicode MS" pitchFamily="32" charset="0"/>
              </a:defRPr>
            </a:lvl1pPr>
          </a:lstStyle>
          <a:p>
            <a:pPr defTabSz="414589" eaLnBrk="1">
              <a:buClr>
                <a:srgbClr val="000000"/>
              </a:buClr>
              <a:buSzPct val="100000"/>
              <a:defRPr/>
            </a:pPr>
            <a:r>
              <a:rPr lang="en-US" smtClean="0"/>
              <a:t>Csernai, L.P.</a:t>
            </a:r>
            <a:endParaRPr lang="en-US" dirty="0"/>
          </a:p>
        </p:txBody>
      </p:sp>
      <p:sp>
        <p:nvSpPr>
          <p:cNvPr id="1030" name="AutoShape 6"/>
          <p:cNvSpPr>
            <a:spLocks noChangeArrowheads="1"/>
          </p:cNvSpPr>
          <p:nvPr/>
        </p:nvSpPr>
        <p:spPr bwMode="auto">
          <a:xfrm>
            <a:off x="-101299" y="0"/>
            <a:ext cx="9245299" cy="885322"/>
          </a:xfrm>
          <a:prstGeom prst="roundRect">
            <a:avLst>
              <a:gd name="adj" fmla="val 162"/>
            </a:avLst>
          </a:prstGeom>
          <a:gradFill flip="none" rotWithShape="1">
            <a:gsLst>
              <a:gs pos="34000">
                <a:srgbClr val="000000"/>
              </a:gs>
              <a:gs pos="0">
                <a:srgbClr val="FFFFFF"/>
              </a:gs>
              <a:gs pos="1000">
                <a:schemeClr val="bg2">
                  <a:lumMod val="75000"/>
                </a:schemeClr>
              </a:gs>
            </a:gsLst>
            <a:lin ang="0" scaled="1"/>
            <a:tileRect/>
          </a:gradFill>
          <a:ln w="9525" cap="flat">
            <a:solidFill>
              <a:srgbClr val="000000"/>
            </a:solidFill>
            <a:round/>
            <a:headEnd/>
            <a:tailEnd/>
          </a:ln>
          <a:effectLst/>
        </p:spPr>
        <p:txBody>
          <a:bodyPr wrap="none" anchor="ctr">
            <a:prstTxWarp prst="textNoShape">
              <a:avLst/>
            </a:prstTxWarp>
          </a:bodyPr>
          <a:lstStyle/>
          <a:p>
            <a:pPr defTabSz="414589" eaLnBrk="1">
              <a:lnSpc>
                <a:spcPct val="93000"/>
              </a:lnSpc>
              <a:buClr>
                <a:srgbClr val="000000"/>
              </a:buClr>
              <a:buSzPct val="100000"/>
              <a:buFont typeface="Times New Roman" pitchFamily="-83" charset="0"/>
              <a:buNone/>
              <a:defRPr/>
            </a:pPr>
            <a:endParaRPr lang="en-US">
              <a:solidFill>
                <a:srgbClr val="000000"/>
              </a:solidFill>
              <a:latin typeface="Arial" pitchFamily="-83" charset="0"/>
            </a:endParaRPr>
          </a:p>
        </p:txBody>
      </p:sp>
      <p:sp>
        <p:nvSpPr>
          <p:cNvPr id="1031" name="Rectangle 7"/>
          <p:cNvSpPr>
            <a:spLocks noGrp="1" noChangeArrowheads="1"/>
          </p:cNvSpPr>
          <p:nvPr>
            <p:ph type="sldNum"/>
          </p:nvPr>
        </p:nvSpPr>
        <p:spPr bwMode="auto">
          <a:xfrm>
            <a:off x="6922821" y="6594564"/>
            <a:ext cx="2128991" cy="470731"/>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lvl1pPr algn="r">
              <a:lnSpc>
                <a:spcPct val="92000"/>
              </a:lnSpc>
              <a:buFont typeface="Times New Roman" pitchFamily="-83" charset="0"/>
              <a:buNone/>
              <a:tabLst>
                <a:tab pos="656433" algn="l"/>
                <a:tab pos="1312865" algn="l"/>
                <a:tab pos="1969298" algn="l"/>
              </a:tabLst>
              <a:defRPr>
                <a:solidFill>
                  <a:srgbClr val="FFFFFF"/>
                </a:solidFill>
                <a:latin typeface="Book Antiqua" pitchFamily="-83" charset="0"/>
                <a:ea typeface="Arial Unicode MS" pitchFamily="-83" charset="0"/>
                <a:cs typeface="Arial Unicode MS" pitchFamily="-83" charset="0"/>
              </a:defRPr>
            </a:lvl1pPr>
          </a:lstStyle>
          <a:p>
            <a:pPr defTabSz="414589" eaLnBrk="1">
              <a:buClr>
                <a:srgbClr val="000000"/>
              </a:buClr>
              <a:buSzPct val="100000"/>
              <a:defRPr/>
            </a:pPr>
            <a:fld id="{74A0190C-B068-6C45-A3C0-08E193E3AF41}" type="slidenum">
              <a:rPr lang="en-US" smtClean="0"/>
              <a:pPr defTabSz="414589" eaLnBrk="1">
                <a:buClr>
                  <a:srgbClr val="000000"/>
                </a:buClr>
                <a:buSzPct val="100000"/>
                <a:defRPr/>
              </a:pPr>
              <a:t>‹#›</a:t>
            </a:fld>
            <a:endParaRPr lang="en-US"/>
          </a:p>
        </p:txBody>
      </p:sp>
      <p:pic>
        <p:nvPicPr>
          <p:cNvPr id="10" name="Picture 9" descr="STAR_transparent.gif"/>
          <p:cNvPicPr>
            <a:picLocks noChangeAspect="1"/>
          </p:cNvPicPr>
          <p:nvPr userDrawn="1"/>
        </p:nvPicPr>
        <p:blipFill>
          <a:blip r:embed="rId14"/>
          <a:stretch>
            <a:fillRect/>
          </a:stretch>
        </p:blipFill>
        <p:spPr>
          <a:xfrm>
            <a:off x="151949" y="37969"/>
            <a:ext cx="992455" cy="784676"/>
          </a:xfrm>
          <a:prstGeom prst="rect">
            <a:avLst/>
          </a:prstGeom>
        </p:spPr>
      </p:pic>
    </p:spTree>
    <p:extLst>
      <p:ext uri="{BB962C8B-B14F-4D97-AF65-F5344CB8AC3E}">
        <p14:creationId xmlns:p14="http://schemas.microsoft.com/office/powerpoint/2010/main" val="247251654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iming>
    <p:tnLst>
      <p:par>
        <p:cTn id="1" dur="indefinite" restart="never" nodeType="tmRoot"/>
      </p:par>
    </p:tnLst>
  </p:timing>
  <p:hf hdr="0" ftr="0" dt="0"/>
  <p:txStyles>
    <p:titleStyle>
      <a:lvl1pPr algn="ctr" defTabSz="414589" rtl="0" eaLnBrk="0" fontAlgn="base" hangingPunct="0">
        <a:lnSpc>
          <a:spcPct val="93000"/>
        </a:lnSpc>
        <a:spcBef>
          <a:spcPct val="0"/>
        </a:spcBef>
        <a:spcAft>
          <a:spcPct val="0"/>
        </a:spcAft>
        <a:buClr>
          <a:srgbClr val="000000"/>
        </a:buClr>
        <a:buSzPct val="100000"/>
        <a:buFont typeface="Times New Roman" pitchFamily="-96" charset="0"/>
        <a:defRPr sz="3990">
          <a:solidFill>
            <a:srgbClr val="000000"/>
          </a:solidFill>
          <a:latin typeface="+mj-lt"/>
          <a:ea typeface="+mj-ea"/>
          <a:cs typeface="+mj-cs"/>
        </a:defRPr>
      </a:lvl1pPr>
      <a:lvl2pPr algn="ctr" defTabSz="414589" rtl="0" eaLnBrk="0" fontAlgn="base" hangingPunct="0">
        <a:lnSpc>
          <a:spcPct val="93000"/>
        </a:lnSpc>
        <a:spcBef>
          <a:spcPct val="0"/>
        </a:spcBef>
        <a:spcAft>
          <a:spcPct val="0"/>
        </a:spcAft>
        <a:buClr>
          <a:srgbClr val="000000"/>
        </a:buClr>
        <a:buSzPct val="100000"/>
        <a:buFont typeface="Times New Roman" pitchFamily="-96" charset="0"/>
        <a:defRPr sz="3990">
          <a:solidFill>
            <a:srgbClr val="000000"/>
          </a:solidFill>
          <a:latin typeface="Arial" pitchFamily="-83" charset="0"/>
          <a:ea typeface="SimSun" charset="-122"/>
          <a:cs typeface="SimSun" charset="-122"/>
        </a:defRPr>
      </a:lvl2pPr>
      <a:lvl3pPr algn="ctr" defTabSz="414589" rtl="0" eaLnBrk="0" fontAlgn="base" hangingPunct="0">
        <a:lnSpc>
          <a:spcPct val="93000"/>
        </a:lnSpc>
        <a:spcBef>
          <a:spcPct val="0"/>
        </a:spcBef>
        <a:spcAft>
          <a:spcPct val="0"/>
        </a:spcAft>
        <a:buClr>
          <a:srgbClr val="000000"/>
        </a:buClr>
        <a:buSzPct val="100000"/>
        <a:buFont typeface="Times New Roman" pitchFamily="-96" charset="0"/>
        <a:defRPr sz="3990">
          <a:solidFill>
            <a:srgbClr val="000000"/>
          </a:solidFill>
          <a:latin typeface="Arial" pitchFamily="-83" charset="0"/>
          <a:ea typeface="SimSun" charset="-122"/>
          <a:cs typeface="SimSun" charset="-122"/>
        </a:defRPr>
      </a:lvl3pPr>
      <a:lvl4pPr algn="ctr" defTabSz="414589" rtl="0" eaLnBrk="0" fontAlgn="base" hangingPunct="0">
        <a:lnSpc>
          <a:spcPct val="93000"/>
        </a:lnSpc>
        <a:spcBef>
          <a:spcPct val="0"/>
        </a:spcBef>
        <a:spcAft>
          <a:spcPct val="0"/>
        </a:spcAft>
        <a:buClr>
          <a:srgbClr val="000000"/>
        </a:buClr>
        <a:buSzPct val="100000"/>
        <a:buFont typeface="Times New Roman" pitchFamily="-96" charset="0"/>
        <a:defRPr sz="3990">
          <a:solidFill>
            <a:srgbClr val="000000"/>
          </a:solidFill>
          <a:latin typeface="Arial" pitchFamily="-83" charset="0"/>
          <a:ea typeface="SimSun" charset="-122"/>
          <a:cs typeface="SimSun" charset="-122"/>
        </a:defRPr>
      </a:lvl4pPr>
      <a:lvl5pPr algn="ctr" defTabSz="414589" rtl="0" eaLnBrk="0" fontAlgn="base" hangingPunct="0">
        <a:lnSpc>
          <a:spcPct val="93000"/>
        </a:lnSpc>
        <a:spcBef>
          <a:spcPct val="0"/>
        </a:spcBef>
        <a:spcAft>
          <a:spcPct val="0"/>
        </a:spcAft>
        <a:buClr>
          <a:srgbClr val="000000"/>
        </a:buClr>
        <a:buSzPct val="100000"/>
        <a:buFont typeface="Times New Roman" pitchFamily="-96" charset="0"/>
        <a:defRPr sz="3990">
          <a:solidFill>
            <a:srgbClr val="000000"/>
          </a:solidFill>
          <a:latin typeface="Arial" pitchFamily="-83" charset="0"/>
          <a:ea typeface="SimSun" charset="-122"/>
          <a:cs typeface="SimSun" charset="-122"/>
        </a:defRPr>
      </a:lvl5pPr>
      <a:lvl6pPr marL="2280239" indent="-207294" algn="ctr" defTabSz="414589" rtl="0" fontAlgn="base" hangingPunct="0">
        <a:lnSpc>
          <a:spcPct val="93000"/>
        </a:lnSpc>
        <a:spcBef>
          <a:spcPct val="0"/>
        </a:spcBef>
        <a:spcAft>
          <a:spcPct val="0"/>
        </a:spcAft>
        <a:buClr>
          <a:srgbClr val="000000"/>
        </a:buClr>
        <a:buSzPct val="100000"/>
        <a:buFont typeface="Times New Roman" pitchFamily="-83" charset="0"/>
        <a:defRPr sz="3990">
          <a:solidFill>
            <a:srgbClr val="000000"/>
          </a:solidFill>
          <a:latin typeface="Arial" pitchFamily="-83" charset="0"/>
          <a:ea typeface="SimSun" charset="-122"/>
          <a:cs typeface="SimSun" charset="-122"/>
        </a:defRPr>
      </a:lvl6pPr>
      <a:lvl7pPr marL="2694828" indent="-207294" algn="ctr" defTabSz="414589" rtl="0" fontAlgn="base" hangingPunct="0">
        <a:lnSpc>
          <a:spcPct val="93000"/>
        </a:lnSpc>
        <a:spcBef>
          <a:spcPct val="0"/>
        </a:spcBef>
        <a:spcAft>
          <a:spcPct val="0"/>
        </a:spcAft>
        <a:buClr>
          <a:srgbClr val="000000"/>
        </a:buClr>
        <a:buSzPct val="100000"/>
        <a:buFont typeface="Times New Roman" pitchFamily="-83" charset="0"/>
        <a:defRPr sz="3990">
          <a:solidFill>
            <a:srgbClr val="000000"/>
          </a:solidFill>
          <a:latin typeface="Arial" pitchFamily="-83" charset="0"/>
          <a:ea typeface="SimSun" charset="-122"/>
          <a:cs typeface="SimSun" charset="-122"/>
        </a:defRPr>
      </a:lvl7pPr>
      <a:lvl8pPr marL="3109417" indent="-207294" algn="ctr" defTabSz="414589" rtl="0" fontAlgn="base" hangingPunct="0">
        <a:lnSpc>
          <a:spcPct val="93000"/>
        </a:lnSpc>
        <a:spcBef>
          <a:spcPct val="0"/>
        </a:spcBef>
        <a:spcAft>
          <a:spcPct val="0"/>
        </a:spcAft>
        <a:buClr>
          <a:srgbClr val="000000"/>
        </a:buClr>
        <a:buSzPct val="100000"/>
        <a:buFont typeface="Times New Roman" pitchFamily="-83" charset="0"/>
        <a:defRPr sz="3990">
          <a:solidFill>
            <a:srgbClr val="000000"/>
          </a:solidFill>
          <a:latin typeface="Arial" pitchFamily="-83" charset="0"/>
          <a:ea typeface="SimSun" charset="-122"/>
          <a:cs typeface="SimSun" charset="-122"/>
        </a:defRPr>
      </a:lvl8pPr>
      <a:lvl9pPr marL="3524006" indent="-207294" algn="ctr" defTabSz="414589" rtl="0" fontAlgn="base" hangingPunct="0">
        <a:lnSpc>
          <a:spcPct val="93000"/>
        </a:lnSpc>
        <a:spcBef>
          <a:spcPct val="0"/>
        </a:spcBef>
        <a:spcAft>
          <a:spcPct val="0"/>
        </a:spcAft>
        <a:buClr>
          <a:srgbClr val="000000"/>
        </a:buClr>
        <a:buSzPct val="100000"/>
        <a:buFont typeface="Times New Roman" pitchFamily="-83" charset="0"/>
        <a:defRPr sz="3990">
          <a:solidFill>
            <a:srgbClr val="000000"/>
          </a:solidFill>
          <a:latin typeface="Arial" pitchFamily="-83" charset="0"/>
          <a:ea typeface="SimSun" charset="-122"/>
          <a:cs typeface="SimSun" charset="-122"/>
        </a:defRPr>
      </a:lvl9pPr>
    </p:titleStyle>
    <p:bodyStyle>
      <a:lvl1pPr marL="310942" indent="-310942" algn="l" defTabSz="414589" rtl="0" eaLnBrk="0" fontAlgn="base" hangingPunct="0">
        <a:lnSpc>
          <a:spcPct val="93000"/>
        </a:lnSpc>
        <a:spcBef>
          <a:spcPct val="0"/>
        </a:spcBef>
        <a:spcAft>
          <a:spcPts val="1292"/>
        </a:spcAft>
        <a:buClr>
          <a:srgbClr val="000000"/>
        </a:buClr>
        <a:buSzPct val="100000"/>
        <a:buFont typeface="Times New Roman" pitchFamily="-96" charset="0"/>
        <a:buChar char="•"/>
        <a:defRPr sz="2902">
          <a:solidFill>
            <a:srgbClr val="000000"/>
          </a:solidFill>
          <a:latin typeface="+mn-lt"/>
          <a:ea typeface="+mn-ea"/>
          <a:cs typeface="+mn-cs"/>
        </a:defRPr>
      </a:lvl1pPr>
      <a:lvl2pPr marL="673707" indent="-259118" algn="l" defTabSz="414589" rtl="0" eaLnBrk="0" fontAlgn="base" hangingPunct="0">
        <a:lnSpc>
          <a:spcPct val="93000"/>
        </a:lnSpc>
        <a:spcBef>
          <a:spcPct val="0"/>
        </a:spcBef>
        <a:spcAft>
          <a:spcPts val="1032"/>
        </a:spcAft>
        <a:buClr>
          <a:srgbClr val="000000"/>
        </a:buClr>
        <a:buSzPct val="100000"/>
        <a:buFont typeface="Times New Roman" pitchFamily="-96" charset="0"/>
        <a:buChar char="–"/>
        <a:defRPr sz="2539">
          <a:solidFill>
            <a:srgbClr val="000000"/>
          </a:solidFill>
          <a:latin typeface="+mn-lt"/>
          <a:ea typeface="+mn-ea"/>
          <a:cs typeface="+mn-cs"/>
        </a:defRPr>
      </a:lvl2pPr>
      <a:lvl3pPr marL="1036472" indent="-207294" algn="l" defTabSz="414589" rtl="0" eaLnBrk="0" fontAlgn="base" hangingPunct="0">
        <a:lnSpc>
          <a:spcPct val="93000"/>
        </a:lnSpc>
        <a:spcBef>
          <a:spcPct val="0"/>
        </a:spcBef>
        <a:spcAft>
          <a:spcPts val="771"/>
        </a:spcAft>
        <a:buClr>
          <a:srgbClr val="000000"/>
        </a:buClr>
        <a:buSzPct val="100000"/>
        <a:buFont typeface="Times New Roman" pitchFamily="-96" charset="0"/>
        <a:buChar char="•"/>
        <a:defRPr sz="2176">
          <a:solidFill>
            <a:srgbClr val="000000"/>
          </a:solidFill>
          <a:latin typeface="+mn-lt"/>
          <a:ea typeface="+mn-ea"/>
          <a:cs typeface="+mn-cs"/>
        </a:defRPr>
      </a:lvl3pPr>
      <a:lvl4pPr marL="1451061" indent="-207294" algn="l" defTabSz="414589" rtl="0" eaLnBrk="0" fontAlgn="base" hangingPunct="0">
        <a:lnSpc>
          <a:spcPct val="93000"/>
        </a:lnSpc>
        <a:spcBef>
          <a:spcPct val="0"/>
        </a:spcBef>
        <a:spcAft>
          <a:spcPts val="521"/>
        </a:spcAft>
        <a:buClr>
          <a:srgbClr val="000000"/>
        </a:buClr>
        <a:buSzPct val="100000"/>
        <a:buFont typeface="Times New Roman" pitchFamily="-96" charset="0"/>
        <a:buChar char="–"/>
        <a:defRPr sz="1814">
          <a:solidFill>
            <a:srgbClr val="000000"/>
          </a:solidFill>
          <a:latin typeface="+mn-lt"/>
          <a:ea typeface="+mn-ea"/>
          <a:cs typeface="+mn-cs"/>
        </a:defRPr>
      </a:lvl4pPr>
      <a:lvl5pPr marL="1865650" indent="-207294" algn="l" defTabSz="414589" rtl="0" eaLnBrk="0" fontAlgn="base" hangingPunct="0">
        <a:lnSpc>
          <a:spcPct val="93000"/>
        </a:lnSpc>
        <a:spcBef>
          <a:spcPct val="0"/>
        </a:spcBef>
        <a:spcAft>
          <a:spcPts val="261"/>
        </a:spcAft>
        <a:buClr>
          <a:srgbClr val="000000"/>
        </a:buClr>
        <a:buSzPct val="100000"/>
        <a:buFont typeface="Times New Roman" pitchFamily="-96" charset="0"/>
        <a:buChar char="»"/>
        <a:defRPr sz="1814">
          <a:solidFill>
            <a:srgbClr val="000000"/>
          </a:solidFill>
          <a:latin typeface="+mn-lt"/>
          <a:ea typeface="+mn-ea"/>
          <a:cs typeface="+mn-cs"/>
        </a:defRPr>
      </a:lvl5pPr>
      <a:lvl6pPr marL="2280239" indent="-207294" algn="l" defTabSz="414589" rtl="0" fontAlgn="base" hangingPunct="0">
        <a:lnSpc>
          <a:spcPct val="93000"/>
        </a:lnSpc>
        <a:spcBef>
          <a:spcPct val="0"/>
        </a:spcBef>
        <a:spcAft>
          <a:spcPts val="261"/>
        </a:spcAft>
        <a:buClr>
          <a:srgbClr val="000000"/>
        </a:buClr>
        <a:buSzPct val="100000"/>
        <a:buFont typeface="Times New Roman" pitchFamily="-83" charset="0"/>
        <a:defRPr sz="1814">
          <a:solidFill>
            <a:srgbClr val="000000"/>
          </a:solidFill>
          <a:latin typeface="+mn-lt"/>
          <a:ea typeface="+mn-ea"/>
          <a:cs typeface="+mn-cs"/>
        </a:defRPr>
      </a:lvl6pPr>
      <a:lvl7pPr marL="2694828" indent="-207294" algn="l" defTabSz="414589" rtl="0" fontAlgn="base" hangingPunct="0">
        <a:lnSpc>
          <a:spcPct val="93000"/>
        </a:lnSpc>
        <a:spcBef>
          <a:spcPct val="0"/>
        </a:spcBef>
        <a:spcAft>
          <a:spcPts val="261"/>
        </a:spcAft>
        <a:buClr>
          <a:srgbClr val="000000"/>
        </a:buClr>
        <a:buSzPct val="100000"/>
        <a:buFont typeface="Times New Roman" pitchFamily="-83" charset="0"/>
        <a:defRPr sz="1814">
          <a:solidFill>
            <a:srgbClr val="000000"/>
          </a:solidFill>
          <a:latin typeface="+mn-lt"/>
          <a:ea typeface="+mn-ea"/>
          <a:cs typeface="+mn-cs"/>
        </a:defRPr>
      </a:lvl7pPr>
      <a:lvl8pPr marL="3109417" indent="-207294" algn="l" defTabSz="414589" rtl="0" fontAlgn="base" hangingPunct="0">
        <a:lnSpc>
          <a:spcPct val="93000"/>
        </a:lnSpc>
        <a:spcBef>
          <a:spcPct val="0"/>
        </a:spcBef>
        <a:spcAft>
          <a:spcPts val="261"/>
        </a:spcAft>
        <a:buClr>
          <a:srgbClr val="000000"/>
        </a:buClr>
        <a:buSzPct val="100000"/>
        <a:buFont typeface="Times New Roman" pitchFamily="-83" charset="0"/>
        <a:defRPr sz="1814">
          <a:solidFill>
            <a:srgbClr val="000000"/>
          </a:solidFill>
          <a:latin typeface="+mn-lt"/>
          <a:ea typeface="+mn-ea"/>
          <a:cs typeface="+mn-cs"/>
        </a:defRPr>
      </a:lvl8pPr>
      <a:lvl9pPr marL="3524006" indent="-207294" algn="l" defTabSz="414589" rtl="0" fontAlgn="base" hangingPunct="0">
        <a:lnSpc>
          <a:spcPct val="93000"/>
        </a:lnSpc>
        <a:spcBef>
          <a:spcPct val="0"/>
        </a:spcBef>
        <a:spcAft>
          <a:spcPts val="261"/>
        </a:spcAft>
        <a:buClr>
          <a:srgbClr val="000000"/>
        </a:buClr>
        <a:buSzPct val="100000"/>
        <a:buFont typeface="Times New Roman" pitchFamily="-83" charset="0"/>
        <a:defRPr sz="1814">
          <a:solidFill>
            <a:srgbClr val="000000"/>
          </a:solidFill>
          <a:latin typeface="+mn-lt"/>
          <a:ea typeface="+mn-ea"/>
          <a:cs typeface="+mn-cs"/>
        </a:defRPr>
      </a:lvl9pPr>
    </p:bodyStyle>
    <p:otherStyle>
      <a:defPPr>
        <a:defRPr lang="en-US"/>
      </a:defPPr>
      <a:lvl1pPr marL="0" algn="l" defTabSz="414589" rtl="0" eaLnBrk="1" latinLnBrk="0" hangingPunct="1">
        <a:defRPr sz="1632" kern="1200">
          <a:solidFill>
            <a:schemeClr val="tx1"/>
          </a:solidFill>
          <a:latin typeface="+mn-lt"/>
          <a:ea typeface="+mn-ea"/>
          <a:cs typeface="+mn-cs"/>
        </a:defRPr>
      </a:lvl1pPr>
      <a:lvl2pPr marL="414589" algn="l" defTabSz="414589" rtl="0" eaLnBrk="1" latinLnBrk="0" hangingPunct="1">
        <a:defRPr sz="1632" kern="1200">
          <a:solidFill>
            <a:schemeClr val="tx1"/>
          </a:solidFill>
          <a:latin typeface="+mn-lt"/>
          <a:ea typeface="+mn-ea"/>
          <a:cs typeface="+mn-cs"/>
        </a:defRPr>
      </a:lvl2pPr>
      <a:lvl3pPr marL="829178" algn="l" defTabSz="414589" rtl="0" eaLnBrk="1" latinLnBrk="0" hangingPunct="1">
        <a:defRPr sz="1632" kern="1200">
          <a:solidFill>
            <a:schemeClr val="tx1"/>
          </a:solidFill>
          <a:latin typeface="+mn-lt"/>
          <a:ea typeface="+mn-ea"/>
          <a:cs typeface="+mn-cs"/>
        </a:defRPr>
      </a:lvl3pPr>
      <a:lvl4pPr marL="1243767" algn="l" defTabSz="414589" rtl="0" eaLnBrk="1" latinLnBrk="0" hangingPunct="1">
        <a:defRPr sz="1632" kern="1200">
          <a:solidFill>
            <a:schemeClr val="tx1"/>
          </a:solidFill>
          <a:latin typeface="+mn-lt"/>
          <a:ea typeface="+mn-ea"/>
          <a:cs typeface="+mn-cs"/>
        </a:defRPr>
      </a:lvl4pPr>
      <a:lvl5pPr marL="1658356" algn="l" defTabSz="414589" rtl="0" eaLnBrk="1" latinLnBrk="0" hangingPunct="1">
        <a:defRPr sz="1632" kern="1200">
          <a:solidFill>
            <a:schemeClr val="tx1"/>
          </a:solidFill>
          <a:latin typeface="+mn-lt"/>
          <a:ea typeface="+mn-ea"/>
          <a:cs typeface="+mn-cs"/>
        </a:defRPr>
      </a:lvl5pPr>
      <a:lvl6pPr marL="2072945" algn="l" defTabSz="414589" rtl="0" eaLnBrk="1" latinLnBrk="0" hangingPunct="1">
        <a:defRPr sz="1632" kern="1200">
          <a:solidFill>
            <a:schemeClr val="tx1"/>
          </a:solidFill>
          <a:latin typeface="+mn-lt"/>
          <a:ea typeface="+mn-ea"/>
          <a:cs typeface="+mn-cs"/>
        </a:defRPr>
      </a:lvl6pPr>
      <a:lvl7pPr marL="2487534" algn="l" defTabSz="414589" rtl="0" eaLnBrk="1" latinLnBrk="0" hangingPunct="1">
        <a:defRPr sz="1632" kern="1200">
          <a:solidFill>
            <a:schemeClr val="tx1"/>
          </a:solidFill>
          <a:latin typeface="+mn-lt"/>
          <a:ea typeface="+mn-ea"/>
          <a:cs typeface="+mn-cs"/>
        </a:defRPr>
      </a:lvl7pPr>
      <a:lvl8pPr marL="2902123" algn="l" defTabSz="414589" rtl="0" eaLnBrk="1" latinLnBrk="0" hangingPunct="1">
        <a:defRPr sz="1632" kern="1200">
          <a:solidFill>
            <a:schemeClr val="tx1"/>
          </a:solidFill>
          <a:latin typeface="+mn-lt"/>
          <a:ea typeface="+mn-ea"/>
          <a:cs typeface="+mn-cs"/>
        </a:defRPr>
      </a:lvl8pPr>
      <a:lvl9pPr marL="3316712" algn="l" defTabSz="414589"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emf"/><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image" Target="../media/image1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5.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53.emf"/><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70.png"/><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74.emf"/><Relationship Id="rId4" Type="http://schemas.openxmlformats.org/officeDocument/2006/relationships/image" Target="../media/image38.png"/><Relationship Id="rId9" Type="http://schemas.openxmlformats.org/officeDocument/2006/relationships/image" Target="../media/image73.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7.e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3.jpeg"/><Relationship Id="rId5" Type="http://schemas.openxmlformats.org/officeDocument/2006/relationships/image" Target="../media/image98.pn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4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image" Target="../media/image115.emf"/><Relationship Id="rId2" Type="http://schemas.openxmlformats.org/officeDocument/2006/relationships/image" Target="../media/image110.emf"/><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4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49.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4.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48.png"/><Relationship Id="rId4" Type="http://schemas.openxmlformats.org/officeDocument/2006/relationships/image" Target="../media/image147.png"/></Relationships>
</file>

<file path=ppt/slides/_rels/slide5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830.png"/><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1</a:t>
            </a:fld>
            <a:endParaRPr lang="zh-CN" altLang="zh-C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2" y="0"/>
            <a:ext cx="9144000" cy="6858000"/>
          </a:xfrm>
          <a:prstGeom prst="rect">
            <a:avLst/>
          </a:prstGeom>
        </p:spPr>
      </p:pic>
      <p:sp>
        <p:nvSpPr>
          <p:cNvPr id="4" name="Rectangle 3"/>
          <p:cNvSpPr/>
          <p:nvPr/>
        </p:nvSpPr>
        <p:spPr>
          <a:xfrm>
            <a:off x="76200" y="0"/>
            <a:ext cx="8363187" cy="1323439"/>
          </a:xfrm>
          <a:prstGeom prst="rect">
            <a:avLst/>
          </a:prstGeom>
          <a:noFill/>
        </p:spPr>
        <p:txBody>
          <a:bodyPr wrap="none" lIns="91440" tIns="45720" rIns="91440" bIns="45720">
            <a:spAutoFit/>
          </a:bodyPr>
          <a:lstStyle/>
          <a:p>
            <a:r>
              <a:rPr lang="el-GR"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Λ</a:t>
            </a: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 polarization in peripheral heavy</a:t>
            </a:r>
            <a:r>
              <a:rPr lang="el-GR"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
            </a:r>
            <a:br>
              <a:rPr lang="el-GR"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b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ion collisions</a:t>
            </a:r>
            <a:endParaRPr lang="en-US" sz="4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8" name="Rectangle 7"/>
          <p:cNvSpPr/>
          <p:nvPr/>
        </p:nvSpPr>
        <p:spPr>
          <a:xfrm>
            <a:off x="228600" y="5715000"/>
            <a:ext cx="4800600" cy="677108"/>
          </a:xfrm>
          <a:prstGeom prst="rect">
            <a:avLst/>
          </a:prstGeom>
        </p:spPr>
        <p:txBody>
          <a:bodyPr wrap="square">
            <a:spAutoFit/>
          </a:bodyPr>
          <a:lstStyle/>
          <a:p>
            <a:r>
              <a:rPr lang="en-US" sz="2000" b="1" dirty="0" smtClean="0">
                <a:solidFill>
                  <a:srgbClr val="FFFF00"/>
                </a:solidFill>
                <a:effectLst>
                  <a:outerShdw blurRad="50800" dist="50800" dir="5400000" algn="ctr" rotWithShape="0">
                    <a:schemeClr val="tx1"/>
                  </a:outerShdw>
                </a:effectLst>
              </a:rPr>
              <a:t>New Trends in High-Energy Physics</a:t>
            </a:r>
            <a:r>
              <a:rPr lang="en-US" b="1" dirty="0" smtClean="0">
                <a:solidFill>
                  <a:srgbClr val="FFFF00"/>
                </a:solidFill>
                <a:effectLst>
                  <a:outerShdw blurRad="50800" dist="50800" dir="5400000" algn="ctr" rotWithShape="0">
                    <a:schemeClr val="tx1"/>
                  </a:outerShdw>
                </a:effectLst>
              </a:rPr>
              <a:t>, </a:t>
            </a:r>
          </a:p>
          <a:p>
            <a:r>
              <a:rPr lang="en-US" b="1" dirty="0" smtClean="0">
                <a:solidFill>
                  <a:srgbClr val="FFFF00"/>
                </a:solidFill>
                <a:effectLst>
                  <a:outerShdw blurRad="50800" dist="50800" dir="5400000" algn="ctr" rotWithShape="0">
                    <a:schemeClr val="tx1"/>
                  </a:outerShdw>
                </a:effectLst>
              </a:rPr>
              <a:t>May 12-18, Odessa, Ukraine </a:t>
            </a:r>
            <a:endParaRPr lang="en-US" b="1" dirty="0">
              <a:solidFill>
                <a:srgbClr val="FFFF00"/>
              </a:solidFill>
              <a:effectLst>
                <a:outerShdw blurRad="50800" dist="50800" dir="5400000" algn="ctr" rotWithShape="0">
                  <a:schemeClr val="tx1"/>
                </a:outerShdw>
              </a:effectLst>
            </a:endParaRPr>
          </a:p>
        </p:txBody>
      </p:sp>
      <p:sp>
        <p:nvSpPr>
          <p:cNvPr id="9" name="Rectangle 8"/>
          <p:cNvSpPr/>
          <p:nvPr/>
        </p:nvSpPr>
        <p:spPr>
          <a:xfrm>
            <a:off x="6553200" y="5837019"/>
            <a:ext cx="2362200" cy="646331"/>
          </a:xfrm>
          <a:prstGeom prst="rect">
            <a:avLst/>
          </a:prstGeom>
        </p:spPr>
        <p:txBody>
          <a:bodyPr wrap="square">
            <a:spAutoFit/>
          </a:bodyPr>
          <a:lstStyle/>
          <a:p>
            <a:pPr algn="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rPr>
              <a:t>Laszlo P. Csernai, </a:t>
            </a:r>
            <a:br>
              <a:rPr lang="en-US" b="1" dirty="0">
                <a:solidFill>
                  <a:srgbClr val="FFFF00"/>
                </a:solidFill>
                <a:effectLst>
                  <a:outerShdw blurRad="38100" dist="38100" dir="2700000" algn="tl">
                    <a:srgbClr val="000000">
                      <a:alpha val="43137"/>
                    </a:srgbClr>
                  </a:outerShdw>
                </a:effectLst>
                <a:latin typeface="Century Gothic" panose="020B0502020202020204" pitchFamily="34" charset="0"/>
              </a:rPr>
            </a:b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rPr>
              <a:t>University of </a:t>
            </a:r>
            <a:r>
              <a:rPr lang="en-US" b="1" dirty="0" smtClean="0">
                <a:solidFill>
                  <a:srgbClr val="FFFF00"/>
                </a:solidFill>
                <a:effectLst>
                  <a:outerShdw blurRad="38100" dist="38100" dir="2700000" algn="tl">
                    <a:srgbClr val="000000">
                      <a:alpha val="43137"/>
                    </a:srgbClr>
                  </a:outerShdw>
                </a:effectLst>
                <a:latin typeface="Century Gothic" panose="020B0502020202020204" pitchFamily="34" charset="0"/>
              </a:rPr>
              <a:t>Bergen</a:t>
            </a:r>
            <a:endParaRPr lang="en-US" b="1" dirty="0">
              <a:solidFill>
                <a:srgbClr val="FFFF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971858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57601" y="1699079"/>
            <a:ext cx="5486400" cy="4006612"/>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10</a:t>
            </a:fld>
            <a:endParaRPr lang="zh-CN" altLang="zh-CN"/>
          </a:p>
        </p:txBody>
      </p:sp>
      <p:sp>
        <p:nvSpPr>
          <p:cNvPr id="4" name="Rectangle 2"/>
          <p:cNvSpPr txBox="1">
            <a:spLocks noChangeArrowheads="1"/>
          </p:cNvSpPr>
          <p:nvPr/>
        </p:nvSpPr>
        <p:spPr bwMode="auto">
          <a:xfrm>
            <a:off x="-1" y="152399"/>
            <a:ext cx="7064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 vorticity (2018):</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5" name="Rectangle 4"/>
          <p:cNvSpPr/>
          <p:nvPr/>
        </p:nvSpPr>
        <p:spPr>
          <a:xfrm>
            <a:off x="76200" y="781877"/>
            <a:ext cx="6324600" cy="2185214"/>
          </a:xfrm>
          <a:prstGeom prst="rect">
            <a:avLst/>
          </a:prstGeom>
        </p:spPr>
        <p:txBody>
          <a:bodyPr wrap="square">
            <a:spAutoFit/>
          </a:bodyPr>
          <a:lstStyle/>
          <a:p>
            <a:pPr marL="285750" indent="-285750">
              <a:buFontTx/>
              <a:buChar char="-"/>
            </a:pPr>
            <a:r>
              <a:rPr lang="en-US" sz="2000" dirty="0" smtClean="0">
                <a:latin typeface="Times New Roman" panose="02020603050405020304" pitchFamily="18" charset="0"/>
                <a:cs typeface="Times New Roman" panose="02020603050405020304" pitchFamily="18" charset="0"/>
              </a:rPr>
              <a:t>Vorticity is max. at the edges, at high  +/-  X</a:t>
            </a:r>
          </a:p>
          <a:p>
            <a:pPr marL="285750" indent="-285750">
              <a:buFontTx/>
              <a:buChar char="-"/>
            </a:pPr>
            <a:r>
              <a:rPr lang="en-US" sz="2000" dirty="0" smtClean="0">
                <a:latin typeface="Times New Roman" panose="02020603050405020304" pitchFamily="18" charset="0"/>
                <a:cs typeface="Times New Roman" panose="02020603050405020304" pitchFamily="18" charset="0"/>
              </a:rPr>
              <a:t>Consequence of the </a:t>
            </a:r>
            <a:r>
              <a:rPr lang="en-US" sz="2000" dirty="0" err="1" smtClean="0">
                <a:latin typeface="Times New Roman" panose="02020603050405020304" pitchFamily="18" charset="0"/>
                <a:cs typeface="Times New Roman" panose="02020603050405020304" pitchFamily="18" charset="0"/>
              </a:rPr>
              <a:t>Bjorken</a:t>
            </a:r>
            <a:r>
              <a:rPr lang="en-US" sz="2000" dirty="0" smtClean="0">
                <a:latin typeface="Times New Roman" panose="02020603050405020304" pitchFamily="18" charset="0"/>
                <a:cs typeface="Times New Roman" panose="02020603050405020304" pitchFamily="18" charset="0"/>
              </a:rPr>
              <a:t> type model</a:t>
            </a:r>
            <a:endParaRPr lang="en-US" sz="2000" dirty="0" smtClean="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Tx/>
              <a:buChar char="-"/>
            </a:pP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Contradicts to AMPT and </a:t>
            </a:r>
            <a:r>
              <a:rPr lang="en-US" sz="2000" dirty="0" err="1" smtClean="0">
                <a:latin typeface="Times New Roman" panose="02020603050405020304" pitchFamily="18" charset="0"/>
                <a:cs typeface="Times New Roman" panose="02020603050405020304" pitchFamily="18" charset="0"/>
                <a:sym typeface="Wingdings" panose="05000000000000000000" pitchFamily="2" charset="2"/>
              </a:rPr>
              <a:t>parton</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a:t>
            </a:r>
            <a:br>
              <a:rPr lang="en-US" sz="2000" dirty="0" smtClean="0">
                <a:latin typeface="Times New Roman" panose="02020603050405020304" pitchFamily="18" charset="0"/>
                <a:cs typeface="Times New Roman" panose="02020603050405020304" pitchFamily="18" charset="0"/>
                <a:sym typeface="Wingdings" panose="05000000000000000000" pitchFamily="2" charset="2"/>
              </a:rPr>
            </a:b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cascade results of </a:t>
            </a:r>
            <a:r>
              <a:rPr lang="en-US" sz="1600" dirty="0" smtClean="0">
                <a:solidFill>
                  <a:srgbClr val="0000FF"/>
                </a:solidFill>
              </a:rPr>
              <a:t>[</a:t>
            </a:r>
            <a:r>
              <a:rPr lang="en-US" sz="1600" dirty="0">
                <a:solidFill>
                  <a:srgbClr val="0000FF"/>
                </a:solidFill>
              </a:rPr>
              <a:t>Wei-Tian Deng, and </a:t>
            </a:r>
            <a:r>
              <a:rPr lang="en-US" sz="1600" dirty="0" smtClean="0">
                <a:solidFill>
                  <a:srgbClr val="0000FF"/>
                </a:solidFill>
              </a:rPr>
              <a:t/>
            </a:r>
            <a:br>
              <a:rPr lang="en-US" sz="1600" dirty="0" smtClean="0">
                <a:solidFill>
                  <a:srgbClr val="0000FF"/>
                </a:solidFill>
              </a:rPr>
            </a:br>
            <a:r>
              <a:rPr lang="en-US" sz="1600" dirty="0" smtClean="0">
                <a:solidFill>
                  <a:srgbClr val="0000FF"/>
                </a:solidFill>
              </a:rPr>
              <a:t>Xu-</a:t>
            </a:r>
            <a:r>
              <a:rPr lang="en-US" sz="1600" dirty="0" err="1" smtClean="0">
                <a:solidFill>
                  <a:srgbClr val="0000FF"/>
                </a:solidFill>
              </a:rPr>
              <a:t>Guang</a:t>
            </a:r>
            <a:r>
              <a:rPr lang="en-US" sz="1600" dirty="0" smtClean="0">
                <a:solidFill>
                  <a:srgbClr val="0000FF"/>
                </a:solidFill>
              </a:rPr>
              <a:t> Huang</a:t>
            </a:r>
            <a:r>
              <a:rPr lang="en-US" sz="1600" dirty="0">
                <a:solidFill>
                  <a:srgbClr val="0000FF"/>
                </a:solidFill>
              </a:rPr>
              <a:t>, arXiv: 1609.01801</a:t>
            </a:r>
            <a:r>
              <a:rPr lang="en-US" sz="1600" dirty="0" smtClean="0">
                <a:solidFill>
                  <a:srgbClr val="0000FF"/>
                </a:solidFill>
              </a:rPr>
              <a:t>], </a:t>
            </a:r>
            <a:br>
              <a:rPr lang="en-US" sz="1600" dirty="0" smtClean="0">
                <a:solidFill>
                  <a:srgbClr val="0000FF"/>
                </a:solidFill>
              </a:rPr>
            </a:br>
            <a:r>
              <a:rPr lang="en-US" sz="2000" dirty="0" smtClean="0">
                <a:latin typeface="Times New Roman" panose="02020603050405020304" pitchFamily="18" charset="0"/>
                <a:cs typeface="Times New Roman" panose="02020603050405020304" pitchFamily="18" charset="0"/>
              </a:rPr>
              <a:t>where max. is at   x=0.</a:t>
            </a:r>
            <a:r>
              <a:rPr lang="en-US" sz="2000" dirty="0" smtClean="0">
                <a:solidFill>
                  <a:srgbClr val="0000FF"/>
                </a:solidFill>
              </a:rPr>
              <a:t> </a:t>
            </a:r>
            <a:endParaRPr lang="en-US" sz="2000" dirty="0">
              <a:solidFill>
                <a:srgbClr val="0000FF"/>
              </a:solidFill>
            </a:endParaRPr>
          </a:p>
          <a:p>
            <a:pPr marL="285750" indent="-285750">
              <a:buFontTx/>
              <a:buChar char="-"/>
            </a:pPr>
            <a:endParaRPr lang="en-US" sz="2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81000" y="6324599"/>
            <a:ext cx="6248400" cy="359709"/>
          </a:xfrm>
          <a:prstGeom prst="rect">
            <a:avLst/>
          </a:prstGeom>
        </p:spPr>
      </p:pic>
      <p:pic>
        <p:nvPicPr>
          <p:cNvPr id="7" name="Picture 6"/>
          <p:cNvPicPr>
            <a:picLocks noChangeAspect="1"/>
          </p:cNvPicPr>
          <p:nvPr/>
        </p:nvPicPr>
        <p:blipFill>
          <a:blip r:embed="rId4"/>
          <a:stretch>
            <a:fillRect/>
          </a:stretch>
        </p:blipFill>
        <p:spPr>
          <a:xfrm>
            <a:off x="394252" y="5867399"/>
            <a:ext cx="8546429" cy="377825"/>
          </a:xfrm>
          <a:prstGeom prst="rect">
            <a:avLst/>
          </a:prstGeom>
        </p:spPr>
      </p:pic>
    </p:spTree>
    <p:extLst>
      <p:ext uri="{BB962C8B-B14F-4D97-AF65-F5344CB8AC3E}">
        <p14:creationId xmlns:p14="http://schemas.microsoft.com/office/powerpoint/2010/main" val="16174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6F2BBAC-EF23-4238-A9D8-371D1DFB15B8}" type="slidenum">
              <a:rPr lang="en-US" altLang="en-US">
                <a:solidFill>
                  <a:srgbClr val="0D0D0D"/>
                </a:solidFill>
              </a:rPr>
              <a:pPr eaLnBrk="1" hangingPunct="1"/>
              <a:t>11</a:t>
            </a:fld>
            <a:endParaRPr lang="en-US" altLang="en-US">
              <a:solidFill>
                <a:srgbClr val="0D0D0D"/>
              </a:solidFill>
            </a:endParaRP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943" y="2776538"/>
            <a:ext cx="31877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09" y="1570995"/>
            <a:ext cx="48387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19400"/>
            <a:ext cx="27527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7" name="TextBox 1"/>
          <p:cNvSpPr txBox="1">
            <a:spLocks noChangeArrowheads="1"/>
          </p:cNvSpPr>
          <p:nvPr/>
        </p:nvSpPr>
        <p:spPr bwMode="auto">
          <a:xfrm>
            <a:off x="6324600" y="2186838"/>
            <a:ext cx="1600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1800" b="1" dirty="0">
                <a:solidFill>
                  <a:srgbClr val="0000FF"/>
                </a:solidFill>
                <a:latin typeface="+mj-lt"/>
              </a:rPr>
              <a:t>KHI– low </a:t>
            </a:r>
            <a:r>
              <a:rPr lang="el-GR" altLang="en-US" sz="2400" b="1" i="1" dirty="0">
                <a:solidFill>
                  <a:srgbClr val="0000FF"/>
                </a:solidFill>
                <a:latin typeface="Times New Roman" panose="02020603050405020304" pitchFamily="18" charset="0"/>
                <a:cs typeface="Times New Roman" panose="02020603050405020304" pitchFamily="18" charset="0"/>
              </a:rPr>
              <a:t>η</a:t>
            </a:r>
            <a:endParaRPr lang="en-US" altLang="en-US" sz="24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1800" b="1" dirty="0">
              <a:solidFill>
                <a:srgbClr val="0000FF"/>
              </a:solidFill>
            </a:endParaRPr>
          </a:p>
        </p:txBody>
      </p:sp>
      <p:sp>
        <p:nvSpPr>
          <p:cNvPr id="22538" name="TextBox 2"/>
          <p:cNvSpPr txBox="1">
            <a:spLocks noChangeArrowheads="1"/>
          </p:cNvSpPr>
          <p:nvPr/>
        </p:nvSpPr>
        <p:spPr bwMode="auto">
          <a:xfrm>
            <a:off x="381001" y="2288032"/>
            <a:ext cx="2519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smtClean="0">
                <a:solidFill>
                  <a:srgbClr val="0000FF"/>
                </a:solidFill>
                <a:latin typeface="+mn-lt"/>
              </a:rPr>
              <a:t>ROTATION – high  </a:t>
            </a:r>
            <a:r>
              <a:rPr lang="el-GR" altLang="en-US" sz="2400" b="1" i="1" dirty="0" smtClean="0">
                <a:solidFill>
                  <a:srgbClr val="0000FF"/>
                </a:solidFill>
                <a:latin typeface="Times New Roman" panose="02020603050405020304" pitchFamily="18" charset="0"/>
                <a:cs typeface="Times New Roman" panose="02020603050405020304" pitchFamily="18" charset="0"/>
              </a:rPr>
              <a:t>η</a:t>
            </a:r>
            <a:endParaRPr lang="en-US" altLang="en-US" sz="2400" b="1" i="1" dirty="0">
              <a:solidFill>
                <a:srgbClr val="0000FF"/>
              </a:solidFill>
              <a:latin typeface="Times New Roman" panose="02020603050405020304" pitchFamily="18" charset="0"/>
              <a:cs typeface="Times New Roman" panose="02020603050405020304" pitchFamily="18" charset="0"/>
            </a:endParaRPr>
          </a:p>
        </p:txBody>
      </p:sp>
      <p:sp>
        <p:nvSpPr>
          <p:cNvPr id="22539" name="TextBox 1"/>
          <p:cNvSpPr txBox="1">
            <a:spLocks noChangeArrowheads="1"/>
          </p:cNvSpPr>
          <p:nvPr/>
        </p:nvSpPr>
        <p:spPr bwMode="auto">
          <a:xfrm>
            <a:off x="3673475" y="3122613"/>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mn-lt"/>
              </a:rPr>
              <a:t>KHI</a:t>
            </a:r>
          </a:p>
        </p:txBody>
      </p:sp>
      <p:sp>
        <p:nvSpPr>
          <p:cNvPr id="3" name="Oval 2"/>
          <p:cNvSpPr/>
          <p:nvPr/>
        </p:nvSpPr>
        <p:spPr>
          <a:xfrm>
            <a:off x="3208338" y="2776538"/>
            <a:ext cx="14478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7696200" y="29718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96200" y="3581400"/>
            <a:ext cx="144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2544" name="TextBox 6"/>
          <p:cNvSpPr txBox="1">
            <a:spLocks noChangeArrowheads="1"/>
          </p:cNvSpPr>
          <p:nvPr/>
        </p:nvSpPr>
        <p:spPr bwMode="auto">
          <a:xfrm>
            <a:off x="8580438" y="3302000"/>
            <a:ext cx="612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latin typeface="+mj-lt"/>
              </a:rPr>
              <a:t>2.4 </a:t>
            </a:r>
            <a:r>
              <a:rPr lang="en-US" altLang="en-US" sz="1200" dirty="0" err="1">
                <a:latin typeface="+mj-lt"/>
              </a:rPr>
              <a:t>fm</a:t>
            </a:r>
            <a:endParaRPr lang="en-US" altLang="en-US" sz="1200" dirty="0">
              <a:latin typeface="+mj-lt"/>
            </a:endParaRPr>
          </a:p>
        </p:txBody>
      </p:sp>
      <p:pic>
        <p:nvPicPr>
          <p:cNvPr id="2254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 y="1882145"/>
            <a:ext cx="427513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2"/>
          <p:cNvSpPr>
            <a:spLocks noGrp="1" noChangeArrowheads="1"/>
          </p:cNvSpPr>
          <p:nvPr>
            <p:ph type="title" sz="quarter" idx="4294967295"/>
          </p:nvPr>
        </p:nvSpPr>
        <p:spPr>
          <a:xfrm>
            <a:off x="1490116" y="534988"/>
            <a:ext cx="6629400" cy="533400"/>
          </a:xfrm>
        </p:spPr>
        <p:txBody>
          <a:bodyPr/>
          <a:lstStyle/>
          <a:p>
            <a:pPr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Shear &amp; Turbulence  </a:t>
            </a: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sym typeface="Wingdings" panose="05000000000000000000" pitchFamily="2" charset="2"/>
              </a:rPr>
              <a:t>  KHI</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Tree>
    <p:extLst>
      <p:ext uri="{BB962C8B-B14F-4D97-AF65-F5344CB8AC3E}">
        <p14:creationId xmlns:p14="http://schemas.microsoft.com/office/powerpoint/2010/main" val="181504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F396D4-316B-4A4F-9B13-F9AF06E47416}" type="slidenum">
              <a:rPr lang="zh-CN" altLang="zh-CN" smtClean="0"/>
              <a:pPr>
                <a:defRPr/>
              </a:pPr>
              <a:t>12</a:t>
            </a:fld>
            <a:endParaRPr lang="zh-CN" altLang="zh-CN"/>
          </a:p>
        </p:txBody>
      </p:sp>
      <p:pic>
        <p:nvPicPr>
          <p:cNvPr id="5" name="LHCxye8^3-32-2-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6945086" cy="6629400"/>
          </a:xfrm>
          <a:prstGeom prst="rect">
            <a:avLst/>
          </a:prstGeom>
        </p:spPr>
      </p:pic>
      <p:sp>
        <p:nvSpPr>
          <p:cNvPr id="2" name="Rectangle 1"/>
          <p:cNvSpPr/>
          <p:nvPr/>
        </p:nvSpPr>
        <p:spPr>
          <a:xfrm>
            <a:off x="7315200" y="1295400"/>
            <a:ext cx="1676400" cy="3046988"/>
          </a:xfrm>
          <a:prstGeom prst="rect">
            <a:avLst/>
          </a:prstGeom>
        </p:spPr>
        <p:txBody>
          <a:bodyPr wrap="square">
            <a:spAutoFit/>
          </a:bodyPr>
          <a:lstStyle/>
          <a:p>
            <a:r>
              <a:rPr lang="en-US" altLang="zh-CN" sz="24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sym typeface="Wingdings" panose="05000000000000000000" pitchFamily="2" charset="2"/>
              </a:rPr>
              <a:t>Kelvin –Helmholtz</a:t>
            </a:r>
          </a:p>
          <a:p>
            <a:r>
              <a:rPr lang="en-US" altLang="zh-CN" sz="24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sym typeface="Wingdings" panose="05000000000000000000" pitchFamily="2" charset="2"/>
              </a:rPr>
              <a:t>Instability</a:t>
            </a:r>
          </a:p>
          <a:p>
            <a:endParaRPr lang="en-US" sz="2400" b="1" dirty="0">
              <a:solidFill>
                <a:srgbClr val="FF0000"/>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endParaRPr>
          </a:p>
          <a:p>
            <a:r>
              <a:rPr lang="en-US" sz="3200" b="1" dirty="0" smtClean="0">
                <a:solidFill>
                  <a:srgbClr val="0000FF"/>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PICR</a:t>
            </a:r>
            <a:br>
              <a:rPr lang="en-US" sz="3200" b="1" dirty="0" smtClean="0">
                <a:solidFill>
                  <a:srgbClr val="0000FF"/>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br>
            <a:r>
              <a:rPr lang="en-US" sz="3200" b="1" dirty="0" smtClean="0">
                <a:solidFill>
                  <a:srgbClr val="0000FF"/>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Hydro</a:t>
            </a:r>
          </a:p>
          <a:p>
            <a:r>
              <a:rPr lang="en-US" sz="3200" b="1" dirty="0" smtClean="0">
                <a:solidFill>
                  <a:srgbClr val="0000FF"/>
                </a:solidFill>
                <a:effectLst>
                  <a:outerShdw blurRad="38100" dist="38100" dir="2700000" algn="tl">
                    <a:srgbClr val="000000">
                      <a:alpha val="43137"/>
                    </a:srgbClr>
                  </a:outerShdw>
                </a:effectLst>
                <a:cs typeface="Arial" panose="020B0604020202020204" pitchFamily="34" charset="0"/>
                <a:sym typeface="Wingdings" panose="05000000000000000000" pitchFamily="2" charset="2"/>
              </a:rPr>
              <a:t>(2012)</a:t>
            </a:r>
            <a:endParaRPr lang="en-US" sz="3200" dirty="0">
              <a:solidFill>
                <a:srgbClr val="0000FF"/>
              </a:solidFill>
            </a:endParaRPr>
          </a:p>
        </p:txBody>
      </p:sp>
    </p:spTree>
    <p:extLst>
      <p:ext uri="{BB962C8B-B14F-4D97-AF65-F5344CB8AC3E}">
        <p14:creationId xmlns:p14="http://schemas.microsoft.com/office/powerpoint/2010/main" val="37339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1" y="152399"/>
            <a:ext cx="7064375" cy="6096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 vorticity </a:t>
            </a:r>
            <a:r>
              <a:rPr lang="en-US" altLang="zh-CN" sz="36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(2013):</a:t>
            </a:r>
            <a:endParaRPr lang="zh-CN" altLang="en-US" sz="36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13</a:t>
            </a:fld>
            <a:endParaRPr lang="zh-CN" altLang="zh-CN" dirty="0"/>
          </a:p>
        </p:txBody>
      </p:sp>
      <p:sp>
        <p:nvSpPr>
          <p:cNvPr id="4" name="Rectangle 3"/>
          <p:cNvSpPr/>
          <p:nvPr/>
        </p:nvSpPr>
        <p:spPr>
          <a:xfrm>
            <a:off x="2897149" y="1071562"/>
            <a:ext cx="6324600" cy="1015663"/>
          </a:xfrm>
          <a:prstGeom prst="rect">
            <a:avLst/>
          </a:prstGeom>
        </p:spPr>
        <p:txBody>
          <a:bodyPr wrap="square">
            <a:spAutoFit/>
          </a:bodyPr>
          <a:lstStyle/>
          <a:p>
            <a:pPr marL="285750" indent="-285750">
              <a:buFontTx/>
              <a:buChar char="-"/>
            </a:pPr>
            <a:r>
              <a:rPr lang="en-US" sz="2000" dirty="0" smtClean="0">
                <a:latin typeface="Times New Roman" panose="02020603050405020304" pitchFamily="18" charset="0"/>
                <a:cs typeface="Times New Roman" panose="02020603050405020304" pitchFamily="18" charset="0"/>
              </a:rPr>
              <a:t>Will be similar to the </a:t>
            </a:r>
            <a:r>
              <a:rPr lang="en-US" sz="2000" b="1" dirty="0" smtClean="0">
                <a:solidFill>
                  <a:srgbClr val="FF0000"/>
                </a:solidFill>
                <a:latin typeface="Times New Roman" panose="02020603050405020304" pitchFamily="18" charset="0"/>
                <a:cs typeface="Times New Roman" panose="02020603050405020304" pitchFamily="18" charset="0"/>
              </a:rPr>
              <a:t>2001-2</a:t>
            </a:r>
            <a:r>
              <a:rPr lang="en-US" sz="2000"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I.S. in (</a:t>
            </a:r>
            <a:r>
              <a:rPr lang="en-US" sz="2000" dirty="0" err="1" smtClean="0">
                <a:latin typeface="Times New Roman" panose="02020603050405020304" pitchFamily="18" charset="0"/>
                <a:cs typeface="Times New Roman" panose="02020603050405020304" pitchFamily="18" charset="0"/>
              </a:rPr>
              <a:t>t,z</a:t>
            </a:r>
            <a:r>
              <a:rPr lang="en-US" sz="2000" dirty="0" smtClean="0">
                <a:latin typeface="Times New Roman" panose="02020603050405020304" pitchFamily="18" charset="0"/>
                <a:cs typeface="Times New Roman" panose="02020603050405020304" pitchFamily="18" charset="0"/>
              </a:rPr>
              <a:t>) coordinates</a:t>
            </a:r>
          </a:p>
          <a:p>
            <a:pPr marL="285750" indent="-285750">
              <a:buFontTx/>
              <a:buChar char="-"/>
            </a:pPr>
            <a:r>
              <a:rPr lang="en-US" sz="2000" dirty="0" smtClean="0">
                <a:latin typeface="Times New Roman" panose="02020603050405020304" pitchFamily="18" charset="0"/>
                <a:cs typeface="Times New Roman" panose="02020603050405020304" pitchFamily="18" charset="0"/>
              </a:rPr>
              <a:t>More compact </a:t>
            </a: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 vorticity may survive better</a:t>
            </a:r>
          </a:p>
          <a:p>
            <a:pPr marL="285750" indent="-285750">
              <a:buFontTx/>
              <a:buChar char="-"/>
            </a:pPr>
            <a:r>
              <a:rPr lang="en-US" sz="2000" dirty="0" smtClean="0">
                <a:latin typeface="Times New Roman" panose="02020603050405020304" pitchFamily="18" charset="0"/>
                <a:cs typeface="Times New Roman" panose="02020603050405020304" pitchFamily="18" charset="0"/>
                <a:sym typeface="Wingdings" panose="05000000000000000000" pitchFamily="2" charset="2"/>
              </a:rPr>
              <a:t>The earlier results will remain qualitatively similar:</a:t>
            </a:r>
            <a:endParaRPr lang="en-US" sz="2000" dirty="0">
              <a:latin typeface="Times New Roman" panose="02020603050405020304" pitchFamily="18" charset="0"/>
              <a:cs typeface="Times New Roman" panose="02020603050405020304" pitchFamily="18" charset="0"/>
            </a:endParaRPr>
          </a:p>
        </p:txBody>
      </p:sp>
      <p:pic>
        <p:nvPicPr>
          <p:cNvPr id="5"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3833" y="2137221"/>
            <a:ext cx="284956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144538"/>
            <a:ext cx="2674937" cy="188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15"/>
          <p:cNvSpPr>
            <a:spLocks noChangeArrowheads="1"/>
          </p:cNvSpPr>
          <p:nvPr/>
        </p:nvSpPr>
        <p:spPr bwMode="auto">
          <a:xfrm>
            <a:off x="2208108" y="4058100"/>
            <a:ext cx="35575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GB" sz="1600" dirty="0">
                <a:latin typeface="Times New Roman" panose="02020603050405020304" pitchFamily="18" charset="0"/>
                <a:cs typeface="Times New Roman" panose="02020603050405020304" pitchFamily="18" charset="0"/>
              </a:rPr>
              <a:t>Fig. 3   The vorticity calculated in the reaction (</a:t>
            </a:r>
            <a:r>
              <a:rPr lang="en-GB" sz="1600" dirty="0" err="1">
                <a:latin typeface="Times New Roman" panose="02020603050405020304" pitchFamily="18" charset="0"/>
                <a:cs typeface="Times New Roman" panose="02020603050405020304" pitchFamily="18" charset="0"/>
              </a:rPr>
              <a:t>xz</a:t>
            </a:r>
            <a:r>
              <a:rPr lang="en-GB" sz="1600" dirty="0">
                <a:latin typeface="Times New Roman" panose="02020603050405020304" pitchFamily="18" charset="0"/>
                <a:cs typeface="Times New Roman" panose="02020603050405020304" pitchFamily="18" charset="0"/>
              </a:rPr>
              <a:t>) plane at t = 0.17 </a:t>
            </a:r>
            <a:r>
              <a:rPr lang="en-GB" sz="1600" dirty="0" err="1">
                <a:latin typeface="Times New Roman" panose="02020603050405020304" pitchFamily="18" charset="0"/>
                <a:cs typeface="Times New Roman" panose="02020603050405020304" pitchFamily="18" charset="0"/>
              </a:rPr>
              <a:t>fm</a:t>
            </a:r>
            <a:r>
              <a:rPr lang="en-GB" sz="1600" dirty="0">
                <a:latin typeface="Times New Roman" panose="02020603050405020304" pitchFamily="18" charset="0"/>
                <a:cs typeface="Times New Roman" panose="02020603050405020304" pitchFamily="18" charset="0"/>
              </a:rPr>
              <a:t>/c after the start of fluid dynamical evolution.</a:t>
            </a:r>
          </a:p>
        </p:txBody>
      </p:sp>
      <p:sp>
        <p:nvSpPr>
          <p:cNvPr id="9" name="矩形 3"/>
          <p:cNvSpPr>
            <a:spLocks noChangeArrowheads="1"/>
          </p:cNvSpPr>
          <p:nvPr/>
        </p:nvSpPr>
        <p:spPr bwMode="auto">
          <a:xfrm>
            <a:off x="5695466" y="3981273"/>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dirty="0">
                <a:latin typeface="Times New Roman" panose="02020603050405020304" pitchFamily="18" charset="0"/>
                <a:cs typeface="Times New Roman" panose="02020603050405020304" pitchFamily="18" charset="0"/>
              </a:rPr>
              <a:t>Fig. 4. The dominant y component of the observable polarization, </a:t>
            </a:r>
            <a:r>
              <a:rPr lang="el-GR" altLang="zh-CN" sz="1600" b="1" i="1" dirty="0">
                <a:latin typeface="Times New Roman" panose="02020603050405020304" pitchFamily="18" charset="0"/>
                <a:cs typeface="Times New Roman" panose="02020603050405020304" pitchFamily="18" charset="0"/>
              </a:rPr>
              <a:t>Π</a:t>
            </a:r>
            <a:r>
              <a:rPr lang="en-US" altLang="zh-CN" sz="1600" i="1" baseline="-25000" dirty="0">
                <a:latin typeface="Times New Roman" panose="02020603050405020304" pitchFamily="18" charset="0"/>
                <a:cs typeface="Times New Roman" panose="02020603050405020304" pitchFamily="18" charset="0"/>
              </a:rPr>
              <a:t>0</a:t>
            </a:r>
            <a:r>
              <a:rPr lang="en-US" altLang="zh-CN" sz="1600" i="1" dirty="0">
                <a:latin typeface="Times New Roman" panose="02020603050405020304" pitchFamily="18" charset="0"/>
                <a:cs typeface="Times New Roman" panose="02020603050405020304" pitchFamily="18" charset="0"/>
              </a:rPr>
              <a:t>(</a:t>
            </a:r>
            <a:r>
              <a:rPr lang="en-US" altLang="zh-CN" sz="1600" b="1" i="1" dirty="0">
                <a:latin typeface="Times New Roman" panose="02020603050405020304" pitchFamily="18" charset="0"/>
                <a:cs typeface="Times New Roman" panose="02020603050405020304" pitchFamily="18" charset="0"/>
              </a:rPr>
              <a:t>p</a:t>
            </a:r>
            <a:r>
              <a:rPr lang="en-US" altLang="zh-CN"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 the </a:t>
            </a:r>
            <a:r>
              <a:rPr lang="el-GR" altLang="zh-CN" sz="1600" i="1" dirty="0">
                <a:latin typeface="Times New Roman" panose="02020603050405020304" pitchFamily="18" charset="0"/>
                <a:cs typeface="Times New Roman" panose="02020603050405020304" pitchFamily="18" charset="0"/>
              </a:rPr>
              <a:t>Λ</a:t>
            </a:r>
            <a:r>
              <a:rPr lang="en-US" altLang="zh-CN" sz="1600" i="1" dirty="0">
                <a:latin typeface="Times New Roman" panose="02020603050405020304" pitchFamily="18" charset="0"/>
                <a:cs typeface="Times New Roman" panose="02020603050405020304" pitchFamily="18" charset="0"/>
              </a:rPr>
              <a:t>’s</a:t>
            </a:r>
            <a:r>
              <a:rPr lang="el-GR" altLang="zh-CN" sz="1600" i="1"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rest frame.</a:t>
            </a:r>
            <a:endParaRPr lang="en-GB" sz="1600" dirty="0">
              <a:latin typeface="Times New Roman" panose="02020603050405020304" pitchFamily="18" charset="0"/>
              <a:cs typeface="Times New Roman" panose="02020603050405020304" pitchFamily="18" charset="0"/>
            </a:endParaRPr>
          </a:p>
        </p:txBody>
      </p:sp>
      <p:sp>
        <p:nvSpPr>
          <p:cNvPr id="10" name="文本框 13"/>
          <p:cNvSpPr txBox="1">
            <a:spLocks noChangeArrowheads="1"/>
          </p:cNvSpPr>
          <p:nvPr/>
        </p:nvSpPr>
        <p:spPr bwMode="auto">
          <a:xfrm>
            <a:off x="152399" y="4835345"/>
            <a:ext cx="69119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800" dirty="0"/>
              <a:t>The </a:t>
            </a:r>
            <a:r>
              <a:rPr lang="en-US" sz="1800" dirty="0" smtClean="0"/>
              <a:t>initial rotation </a:t>
            </a:r>
            <a:r>
              <a:rPr lang="en-US" sz="1800" dirty="0"/>
              <a:t>can lead to observable </a:t>
            </a:r>
            <a:r>
              <a:rPr lang="en-US" sz="1800" b="1" dirty="0"/>
              <a:t>vorticity</a:t>
            </a:r>
            <a:r>
              <a:rPr lang="en-US" sz="1800" dirty="0"/>
              <a:t> (Fig. 3),</a:t>
            </a:r>
          </a:p>
          <a:p>
            <a:pPr>
              <a:spcBef>
                <a:spcPct val="0"/>
              </a:spcBef>
              <a:buFontTx/>
              <a:buNone/>
            </a:pPr>
            <a:r>
              <a:rPr lang="en-US" sz="1800" dirty="0"/>
              <a:t> and polarization (Fig. 4</a:t>
            </a:r>
            <a:r>
              <a:rPr lang="en-US" sz="1800" dirty="0" smtClean="0"/>
              <a:t>): Leading vorticity term. </a:t>
            </a:r>
          </a:p>
          <a:p>
            <a:pPr>
              <a:spcBef>
                <a:spcPct val="0"/>
              </a:spcBef>
              <a:buFontTx/>
              <a:buNone/>
            </a:pPr>
            <a:r>
              <a:rPr lang="en-US" sz="1800" dirty="0" smtClean="0"/>
              <a:t>The initial angular momentum can be transferred to the </a:t>
            </a:r>
            <a:r>
              <a:rPr lang="en-US" sz="1800" b="1" dirty="0" smtClean="0"/>
              <a:t>polarization</a:t>
            </a:r>
            <a:r>
              <a:rPr lang="en-US" sz="1800" dirty="0" smtClean="0"/>
              <a:t> at final state, via </a:t>
            </a:r>
            <a:r>
              <a:rPr lang="en-US" sz="1800" u="heavy" dirty="0" smtClean="0">
                <a:uFill>
                  <a:solidFill>
                    <a:srgbClr val="FF0000"/>
                  </a:solidFill>
                </a:uFill>
              </a:rPr>
              <a:t>spin-orbit coupling or equipartition</a:t>
            </a:r>
            <a:r>
              <a:rPr lang="en-US" sz="1800" dirty="0" smtClean="0"/>
              <a:t>.</a:t>
            </a:r>
            <a:endParaRPr lang="en-US" sz="1800" dirty="0"/>
          </a:p>
        </p:txBody>
      </p:sp>
      <p:sp>
        <p:nvSpPr>
          <p:cNvPr id="11" name="矩形 17"/>
          <p:cNvSpPr/>
          <p:nvPr/>
        </p:nvSpPr>
        <p:spPr>
          <a:xfrm>
            <a:off x="1622425" y="6035675"/>
            <a:ext cx="5332485" cy="400110"/>
          </a:xfrm>
          <a:prstGeom prst="rect">
            <a:avLst/>
          </a:prstGeom>
        </p:spPr>
        <p:txBody>
          <a:bodyPr wrap="none">
            <a:spAutoFit/>
          </a:bodyPr>
          <a:lstStyle/>
          <a:p>
            <a:pPr>
              <a:defRPr/>
            </a:pPr>
            <a:r>
              <a:rPr lang="en-GB" sz="2000" dirty="0" smtClean="0">
                <a:solidFill>
                  <a:srgbClr val="0000FF"/>
                </a:solidFill>
                <a:latin typeface="+mj-lt"/>
              </a:rPr>
              <a:t>[L</a:t>
            </a:r>
            <a:r>
              <a:rPr lang="en-GB" sz="2000" dirty="0">
                <a:solidFill>
                  <a:srgbClr val="0000FF"/>
                </a:solidFill>
                <a:latin typeface="+mj-lt"/>
              </a:rPr>
              <a:t>. P. Csernai, et al, PRC </a:t>
            </a:r>
            <a:r>
              <a:rPr lang="en-GB" sz="2000" b="1" dirty="0">
                <a:solidFill>
                  <a:srgbClr val="0000FF"/>
                </a:solidFill>
                <a:latin typeface="+mj-lt"/>
              </a:rPr>
              <a:t>87</a:t>
            </a:r>
            <a:r>
              <a:rPr lang="en-GB" sz="2000" dirty="0">
                <a:solidFill>
                  <a:srgbClr val="0000FF"/>
                </a:solidFill>
                <a:latin typeface="+mj-lt"/>
              </a:rPr>
              <a:t>, 034906 </a:t>
            </a:r>
            <a:r>
              <a:rPr lang="en-GB" sz="2000" b="1" dirty="0">
                <a:solidFill>
                  <a:srgbClr val="0000FF"/>
                </a:solidFill>
                <a:latin typeface="+mj-lt"/>
              </a:rPr>
              <a:t>(2013</a:t>
            </a:r>
            <a:r>
              <a:rPr lang="en-GB" sz="2000" b="1" dirty="0" smtClean="0">
                <a:solidFill>
                  <a:srgbClr val="0000FF"/>
                </a:solidFill>
                <a:latin typeface="+mj-lt"/>
              </a:rPr>
              <a:t>) </a:t>
            </a:r>
            <a:r>
              <a:rPr lang="en-GB" sz="2000" dirty="0" smtClean="0">
                <a:solidFill>
                  <a:srgbClr val="0000FF"/>
                </a:solidFill>
                <a:latin typeface="+mj-lt"/>
              </a:rPr>
              <a:t>]</a:t>
            </a:r>
            <a:endParaRPr lang="en-GB" sz="2000" dirty="0">
              <a:solidFill>
                <a:srgbClr val="0000FF"/>
              </a:solidFill>
              <a:latin typeface="+mj-lt"/>
            </a:endParaRPr>
          </a:p>
        </p:txBody>
      </p:sp>
      <p:sp>
        <p:nvSpPr>
          <p:cNvPr id="12" name="矩形 5"/>
          <p:cNvSpPr/>
          <p:nvPr/>
        </p:nvSpPr>
        <p:spPr>
          <a:xfrm>
            <a:off x="1622425" y="6345238"/>
            <a:ext cx="5123967" cy="400110"/>
          </a:xfrm>
          <a:prstGeom prst="rect">
            <a:avLst/>
          </a:prstGeom>
        </p:spPr>
        <p:txBody>
          <a:bodyPr wrap="none">
            <a:spAutoFit/>
          </a:bodyPr>
          <a:lstStyle/>
          <a:p>
            <a:pPr>
              <a:defRPr/>
            </a:pPr>
            <a:r>
              <a:rPr lang="en-GB" sz="2000" dirty="0" smtClean="0">
                <a:solidFill>
                  <a:srgbClr val="0000FF"/>
                </a:solidFill>
                <a:latin typeface="+mj-lt"/>
              </a:rPr>
              <a:t>[F</a:t>
            </a:r>
            <a:r>
              <a:rPr lang="en-GB" sz="2000" dirty="0">
                <a:solidFill>
                  <a:srgbClr val="0000FF"/>
                </a:solidFill>
                <a:latin typeface="+mj-lt"/>
              </a:rPr>
              <a:t>. </a:t>
            </a:r>
            <a:r>
              <a:rPr lang="en-GB" sz="2000" dirty="0" err="1">
                <a:solidFill>
                  <a:srgbClr val="0000FF"/>
                </a:solidFill>
                <a:latin typeface="+mj-lt"/>
              </a:rPr>
              <a:t>Becattini</a:t>
            </a:r>
            <a:r>
              <a:rPr lang="en-GB" sz="2000" dirty="0">
                <a:solidFill>
                  <a:srgbClr val="0000FF"/>
                </a:solidFill>
                <a:latin typeface="+mj-lt"/>
              </a:rPr>
              <a:t>, et al. PRC </a:t>
            </a:r>
            <a:r>
              <a:rPr lang="en-GB" sz="2000" b="1" dirty="0">
                <a:solidFill>
                  <a:srgbClr val="0000FF"/>
                </a:solidFill>
                <a:latin typeface="+mj-lt"/>
              </a:rPr>
              <a:t>88</a:t>
            </a:r>
            <a:r>
              <a:rPr lang="en-GB" sz="2000" dirty="0">
                <a:solidFill>
                  <a:srgbClr val="0000FF"/>
                </a:solidFill>
                <a:latin typeface="+mj-lt"/>
              </a:rPr>
              <a:t>, 034905 </a:t>
            </a:r>
            <a:r>
              <a:rPr lang="en-GB" sz="2000" b="1" dirty="0">
                <a:solidFill>
                  <a:srgbClr val="0000FF"/>
                </a:solidFill>
                <a:latin typeface="+mj-lt"/>
              </a:rPr>
              <a:t>(2013</a:t>
            </a:r>
            <a:r>
              <a:rPr lang="en-GB" sz="2000" b="1" dirty="0" smtClean="0">
                <a:solidFill>
                  <a:srgbClr val="0000FF"/>
                </a:solidFill>
                <a:latin typeface="+mj-lt"/>
              </a:rPr>
              <a:t>) </a:t>
            </a:r>
            <a:r>
              <a:rPr lang="en-GB" sz="2000" dirty="0" smtClean="0">
                <a:solidFill>
                  <a:srgbClr val="0000FF"/>
                </a:solidFill>
                <a:latin typeface="+mj-lt"/>
              </a:rPr>
              <a:t>]</a:t>
            </a:r>
            <a:endParaRPr lang="en-GB" sz="2000" dirty="0">
              <a:solidFill>
                <a:srgbClr val="0000FF"/>
              </a:solidFill>
              <a:latin typeface="+mj-lt"/>
            </a:endParaRPr>
          </a:p>
        </p:txBody>
      </p:sp>
      <p:pic>
        <p:nvPicPr>
          <p:cNvPr id="13" name="Picture 12"/>
          <p:cNvPicPr>
            <a:picLocks noChangeAspect="1"/>
          </p:cNvPicPr>
          <p:nvPr/>
        </p:nvPicPr>
        <p:blipFill>
          <a:blip r:embed="rId6"/>
          <a:stretch>
            <a:fillRect/>
          </a:stretch>
        </p:blipFill>
        <p:spPr>
          <a:xfrm>
            <a:off x="151433" y="1328300"/>
            <a:ext cx="2592351" cy="1716679"/>
          </a:xfrm>
          <a:prstGeom prst="rect">
            <a:avLst/>
          </a:prstGeom>
        </p:spPr>
      </p:pic>
    </p:spTree>
    <p:custDataLst>
      <p:tags r:id="rId1"/>
    </p:custDataLst>
    <p:extLst>
      <p:ext uri="{BB962C8B-B14F-4D97-AF65-F5344CB8AC3E}">
        <p14:creationId xmlns:p14="http://schemas.microsoft.com/office/powerpoint/2010/main" val="2581070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044700"/>
            <a:ext cx="38862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33400" y="5496829"/>
            <a:ext cx="8077199" cy="400110"/>
          </a:xfrm>
          <a:prstGeom prst="rect">
            <a:avLst/>
          </a:prstGeom>
        </p:spPr>
        <p:txBody>
          <a:bodyPr wrap="square">
            <a:spAutoFit/>
          </a:bodyPr>
          <a:lstStyle/>
          <a:p>
            <a:pPr>
              <a:defRPr/>
            </a:pPr>
            <a:r>
              <a:rPr lang="en-GB" dirty="0" smtClean="0">
                <a:solidFill>
                  <a:srgbClr val="0000FF"/>
                </a:solidFill>
                <a:latin typeface="+mj-lt"/>
              </a:rPr>
              <a:t>[F</a:t>
            </a:r>
            <a:r>
              <a:rPr lang="en-GB" dirty="0">
                <a:solidFill>
                  <a:srgbClr val="0000FF"/>
                </a:solidFill>
                <a:latin typeface="+mj-lt"/>
              </a:rPr>
              <a:t>. </a:t>
            </a:r>
            <a:r>
              <a:rPr lang="en-GB" dirty="0" err="1">
                <a:solidFill>
                  <a:srgbClr val="0000FF"/>
                </a:solidFill>
                <a:latin typeface="+mj-lt"/>
              </a:rPr>
              <a:t>Becattini</a:t>
            </a:r>
            <a:r>
              <a:rPr lang="en-GB" dirty="0">
                <a:solidFill>
                  <a:srgbClr val="0000FF"/>
                </a:solidFill>
                <a:latin typeface="+mj-lt"/>
              </a:rPr>
              <a:t>, L.P. </a:t>
            </a:r>
            <a:r>
              <a:rPr lang="en-GB" dirty="0" err="1">
                <a:solidFill>
                  <a:srgbClr val="0000FF"/>
                </a:solidFill>
                <a:latin typeface="+mj-lt"/>
              </a:rPr>
              <a:t>Csernai</a:t>
            </a:r>
            <a:r>
              <a:rPr lang="en-GB" dirty="0">
                <a:solidFill>
                  <a:srgbClr val="0000FF"/>
                </a:solidFill>
                <a:latin typeface="+mj-lt"/>
              </a:rPr>
              <a:t>, and D.J. Wang, Phys. Rev. C </a:t>
            </a:r>
            <a:r>
              <a:rPr lang="en-GB" b="1" dirty="0">
                <a:solidFill>
                  <a:srgbClr val="0000FF"/>
                </a:solidFill>
                <a:latin typeface="+mj-lt"/>
              </a:rPr>
              <a:t>88</a:t>
            </a:r>
            <a:r>
              <a:rPr lang="en-GB" dirty="0">
                <a:solidFill>
                  <a:srgbClr val="0000FF"/>
                </a:solidFill>
                <a:latin typeface="+mj-lt"/>
              </a:rPr>
              <a:t>, 034905 </a:t>
            </a:r>
            <a:r>
              <a:rPr lang="en-GB" sz="2000" b="1" dirty="0">
                <a:solidFill>
                  <a:srgbClr val="0000FF"/>
                </a:solidFill>
                <a:latin typeface="+mj-lt"/>
              </a:rPr>
              <a:t>(2013</a:t>
            </a:r>
            <a:r>
              <a:rPr lang="en-GB" sz="2000" b="1" dirty="0" smtClean="0">
                <a:solidFill>
                  <a:srgbClr val="0000FF"/>
                </a:solidFill>
                <a:latin typeface="+mj-lt"/>
              </a:rPr>
              <a:t>) </a:t>
            </a:r>
            <a:r>
              <a:rPr lang="en-GB" dirty="0" smtClean="0">
                <a:solidFill>
                  <a:srgbClr val="0000FF"/>
                </a:solidFill>
                <a:latin typeface="+mj-lt"/>
              </a:rPr>
              <a:t>]</a:t>
            </a:r>
            <a:endParaRPr lang="en-GB" dirty="0">
              <a:solidFill>
                <a:srgbClr val="0000FF"/>
              </a:solidFill>
              <a:latin typeface="+mj-lt"/>
            </a:endParaRPr>
          </a:p>
        </p:txBody>
      </p:sp>
      <p:sp>
        <p:nvSpPr>
          <p:cNvPr id="20488" name="文本框 11"/>
          <p:cNvSpPr txBox="1">
            <a:spLocks noChangeArrowheads="1"/>
          </p:cNvSpPr>
          <p:nvPr/>
        </p:nvSpPr>
        <p:spPr bwMode="auto">
          <a:xfrm>
            <a:off x="1225688" y="1427644"/>
            <a:ext cx="657383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800" dirty="0" smtClean="0"/>
              <a:t>Based on Ref. </a:t>
            </a:r>
            <a:r>
              <a:rPr lang="en-US" sz="1800" dirty="0" smtClean="0">
                <a:solidFill>
                  <a:srgbClr val="0000FF"/>
                </a:solidFill>
              </a:rPr>
              <a:t>[</a:t>
            </a:r>
            <a:r>
              <a:rPr lang="en-US" sz="1800" dirty="0" err="1" smtClean="0">
                <a:solidFill>
                  <a:srgbClr val="0000FF"/>
                </a:solidFill>
              </a:rPr>
              <a:t>Becattini</a:t>
            </a:r>
            <a:r>
              <a:rPr lang="en-US" sz="1800" dirty="0" smtClean="0">
                <a:solidFill>
                  <a:srgbClr val="0000FF"/>
                </a:solidFill>
              </a:rPr>
              <a:t>, </a:t>
            </a:r>
            <a:r>
              <a:rPr lang="en-US" sz="2000" b="1" dirty="0" smtClean="0">
                <a:solidFill>
                  <a:srgbClr val="0000FF"/>
                </a:solidFill>
              </a:rPr>
              <a:t>2013</a:t>
            </a:r>
            <a:r>
              <a:rPr lang="en-US" sz="1800" dirty="0" smtClean="0"/>
              <a:t>], </a:t>
            </a:r>
            <a:r>
              <a:rPr lang="el-GR" sz="1800" dirty="0">
                <a:latin typeface="Times New Roman" panose="02020603050405020304" pitchFamily="18" charset="0"/>
                <a:cs typeface="Times New Roman" panose="02020603050405020304" pitchFamily="18" charset="0"/>
              </a:rPr>
              <a:t>Λ</a:t>
            </a:r>
            <a:r>
              <a:rPr lang="el-GR" sz="1800" b="1" dirty="0">
                <a:latin typeface="Times New Roman" panose="02020603050405020304" pitchFamily="18" charset="0"/>
                <a:cs typeface="Times New Roman" panose="02020603050405020304" pitchFamily="18" charset="0"/>
              </a:rPr>
              <a:t> </a:t>
            </a:r>
            <a:r>
              <a:rPr lang="en-US" sz="1800" dirty="0" smtClean="0"/>
              <a:t>polarization can be  calculated as: </a:t>
            </a:r>
            <a:endParaRPr lang="en-GB" sz="1800" dirty="0"/>
          </a:p>
        </p:txBody>
      </p:sp>
      <p:sp>
        <p:nvSpPr>
          <p:cNvPr id="20490" name="文本框 2"/>
          <p:cNvSpPr txBox="1">
            <a:spLocks noChangeArrowheads="1"/>
          </p:cNvSpPr>
          <p:nvPr/>
        </p:nvSpPr>
        <p:spPr bwMode="auto">
          <a:xfrm>
            <a:off x="4572000" y="2044700"/>
            <a:ext cx="762000" cy="2206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p>
        </p:txBody>
      </p:sp>
      <p:sp>
        <p:nvSpPr>
          <p:cNvPr id="20491" name="文本框 12"/>
          <p:cNvSpPr txBox="1">
            <a:spLocks noChangeArrowheads="1"/>
          </p:cNvSpPr>
          <p:nvPr/>
        </p:nvSpPr>
        <p:spPr bwMode="auto">
          <a:xfrm>
            <a:off x="4953000" y="2590800"/>
            <a:ext cx="1219200" cy="2508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p>
        </p:txBody>
      </p:sp>
      <mc:AlternateContent xmlns:mc="http://schemas.openxmlformats.org/markup-compatibility/2006" xmlns:a14="http://schemas.microsoft.com/office/drawing/2010/main">
        <mc:Choice Requires="a14">
          <p:sp>
            <p:nvSpPr>
              <p:cNvPr id="4" name="矩形 3"/>
              <p:cNvSpPr/>
              <p:nvPr/>
            </p:nvSpPr>
            <p:spPr>
              <a:xfrm>
                <a:off x="1185863" y="3189288"/>
                <a:ext cx="6169025" cy="646112"/>
              </a:xfrm>
              <a:prstGeom prst="rect">
                <a:avLst/>
              </a:prstGeom>
            </p:spPr>
            <p:txBody>
              <a:bodyPr>
                <a:spAutoFit/>
              </a:bodyPr>
              <a:lstStyle/>
              <a:p>
                <a:pPr>
                  <a:defRPr/>
                </a:pPr>
                <a:r>
                  <a:rPr lang="en-US" altLang="zh-CN" dirty="0">
                    <a:latin typeface="+mn-lt"/>
                    <a:cs typeface="Times New Roman" panose="02020603050405020304" pitchFamily="18" charset="0"/>
                  </a:rPr>
                  <a:t>where                                        is the inverse temperature four-vector field. Then thermal </a:t>
                </a:r>
                <a:r>
                  <a:rPr lang="en-US" altLang="zh-CN" dirty="0" err="1">
                    <a:latin typeface="+mn-lt"/>
                    <a:cs typeface="Times New Roman" panose="02020603050405020304" pitchFamily="18" charset="0"/>
                  </a:rPr>
                  <a:t>vorticity</a:t>
                </a:r>
                <a:r>
                  <a:rPr lang="en-US" altLang="zh-CN" dirty="0">
                    <a:latin typeface="+mn-lt"/>
                    <a:cs typeface="Times New Roman" panose="02020603050405020304" pitchFamily="18" charset="0"/>
                  </a:rPr>
                  <a:t> is </a:t>
                </a:r>
                <a:r>
                  <a:rPr lang="el-GR" altLang="zh-CN" dirty="0" smtClean="0">
                    <a:latin typeface="+mn-lt"/>
                  </a:rPr>
                  <a:t>ω</a:t>
                </a:r>
                <a:r>
                  <a:rPr lang="en-US" altLang="zh-CN" dirty="0" smtClean="0">
                    <a:latin typeface="+mn-lt"/>
                  </a:rPr>
                  <a:t> </a:t>
                </a:r>
                <a:r>
                  <a:rPr lang="el-GR" altLang="zh-CN" dirty="0" smtClean="0">
                    <a:latin typeface="+mn-lt"/>
                  </a:rPr>
                  <a:t>= </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ea typeface="Cambria Math" panose="02040503050406030204" pitchFamily="18" charset="0"/>
                      </a:rPr>
                      <m:t>×</m:t>
                    </m:r>
                    <m:r>
                      <a:rPr lang="zh-CN" altLang="en-US" i="1" dirty="0" smtClean="0">
                        <a:latin typeface="Cambria Math" panose="02040503050406030204" pitchFamily="18" charset="0"/>
                        <a:ea typeface="Cambria Math" panose="02040503050406030204" pitchFamily="18" charset="0"/>
                      </a:rPr>
                      <m:t>𝛽</m:t>
                    </m:r>
                  </m:oMath>
                </a14:m>
                <a:r>
                  <a:rPr lang="en-US" altLang="zh-CN" dirty="0">
                    <a:latin typeface="+mn-lt"/>
                  </a:rPr>
                  <a:t>.</a:t>
                </a:r>
                <a:endParaRPr lang="en-GB" dirty="0">
                  <a:latin typeface="+mn-lt"/>
                </a:endParaRPr>
              </a:p>
            </p:txBody>
          </p:sp>
        </mc:Choice>
        <mc:Fallback xmlns="">
          <p:sp>
            <p:nvSpPr>
              <p:cNvPr id="4" name="矩形 3"/>
              <p:cNvSpPr>
                <a:spLocks noRot="1" noChangeAspect="1" noMove="1" noResize="1" noEditPoints="1" noAdjustHandles="1" noChangeArrowheads="1" noChangeShapeType="1" noTextEdit="1"/>
              </p:cNvSpPr>
              <p:nvPr/>
            </p:nvSpPr>
            <p:spPr>
              <a:xfrm>
                <a:off x="1185863" y="3189288"/>
                <a:ext cx="6169025" cy="646112"/>
              </a:xfrm>
              <a:prstGeom prst="rect">
                <a:avLst/>
              </a:prstGeom>
              <a:blipFill rotWithShape="0">
                <a:blip r:embed="rId5"/>
                <a:stretch>
                  <a:fillRect l="-889" t="-4717" b="-14151"/>
                </a:stretch>
              </a:blipFill>
            </p:spPr>
            <p:txBody>
              <a:bodyPr/>
              <a:lstStyle/>
              <a:p>
                <a:r>
                  <a:rPr lang="en-GB">
                    <a:noFill/>
                  </a:rPr>
                  <a:t> </a:t>
                </a:r>
              </a:p>
            </p:txBody>
          </p:sp>
        </mc:Fallback>
      </mc:AlternateContent>
      <p:pic>
        <p:nvPicPr>
          <p:cNvPr id="20493"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884" y="3240986"/>
            <a:ext cx="2432050" cy="2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左箭头 2"/>
          <p:cNvSpPr/>
          <p:nvPr/>
        </p:nvSpPr>
        <p:spPr>
          <a:xfrm>
            <a:off x="5486400" y="2044700"/>
            <a:ext cx="1371600" cy="2206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左箭头 5"/>
          <p:cNvSpPr/>
          <p:nvPr/>
        </p:nvSpPr>
        <p:spPr>
          <a:xfrm>
            <a:off x="6324600" y="2613027"/>
            <a:ext cx="533400" cy="1889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文本框 11"/>
          <p:cNvSpPr txBox="1">
            <a:spLocks noChangeArrowheads="1"/>
          </p:cNvSpPr>
          <p:nvPr/>
        </p:nvSpPr>
        <p:spPr bwMode="auto">
          <a:xfrm>
            <a:off x="6907212" y="1962499"/>
            <a:ext cx="1703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800" dirty="0" smtClean="0"/>
              <a:t>Vorticity,  1st</a:t>
            </a:r>
            <a:endParaRPr lang="en-GB" sz="1800" dirty="0"/>
          </a:p>
        </p:txBody>
      </p:sp>
      <p:sp>
        <p:nvSpPr>
          <p:cNvPr id="29" name="文本框 11"/>
          <p:cNvSpPr txBox="1">
            <a:spLocks noChangeArrowheads="1"/>
          </p:cNvSpPr>
          <p:nvPr/>
        </p:nvSpPr>
        <p:spPr bwMode="auto">
          <a:xfrm>
            <a:off x="6934199" y="2541588"/>
            <a:ext cx="18288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800" dirty="0" smtClean="0"/>
              <a:t>Expansion, 2nd</a:t>
            </a:r>
            <a:endParaRPr lang="en-GB" sz="1800" dirty="0"/>
          </a:p>
        </p:txBody>
      </p:sp>
      <p:sp>
        <p:nvSpPr>
          <p:cNvPr id="30" name="文本框 14"/>
          <p:cNvSpPr txBox="1">
            <a:spLocks noChangeArrowheads="1"/>
          </p:cNvSpPr>
          <p:nvPr/>
        </p:nvSpPr>
        <p:spPr bwMode="auto">
          <a:xfrm>
            <a:off x="1258818" y="4002157"/>
            <a:ext cx="6573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800" dirty="0"/>
              <a:t>The polarization 3-vector in the rest frame of particle can be found by Lorentz-boosting the above four-vector:</a:t>
            </a:r>
            <a:endParaRPr lang="en-GB" sz="1800" dirty="0"/>
          </a:p>
        </p:txBody>
      </p:sp>
      <p:pic>
        <p:nvPicPr>
          <p:cNvPr id="31" name="图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775130"/>
            <a:ext cx="3333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14</a:t>
            </a:fld>
            <a:endParaRPr lang="zh-CN" altLang="zh-CN"/>
          </a:p>
        </p:txBody>
      </p:sp>
      <p:sp>
        <p:nvSpPr>
          <p:cNvPr id="20" name="Rectangle 2"/>
          <p:cNvSpPr txBox="1">
            <a:spLocks noChangeArrowheads="1"/>
          </p:cNvSpPr>
          <p:nvPr/>
        </p:nvSpPr>
        <p:spPr bwMode="auto">
          <a:xfrm>
            <a:off x="533400" y="553006"/>
            <a:ext cx="297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5" name="Rectangle 4"/>
          <p:cNvSpPr/>
          <p:nvPr/>
        </p:nvSpPr>
        <p:spPr>
          <a:xfrm>
            <a:off x="1927884" y="3240986"/>
            <a:ext cx="2432050" cy="273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3514036"/>
            <a:ext cx="1143000" cy="29596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23537" y="608236"/>
            <a:ext cx="2971800" cy="6096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15</a:t>
            </a:fld>
            <a:endParaRPr lang="zh-CN" altLang="zh-CN"/>
          </a:p>
        </p:txBody>
      </p:sp>
      <p:pic>
        <p:nvPicPr>
          <p:cNvPr id="4" name="图片 1"/>
          <p:cNvPicPr>
            <a:picLocks noChangeAspect="1"/>
          </p:cNvPicPr>
          <p:nvPr/>
        </p:nvPicPr>
        <p:blipFill>
          <a:blip r:embed="rId4"/>
          <a:stretch>
            <a:fillRect/>
          </a:stretch>
        </p:blipFill>
        <p:spPr>
          <a:xfrm>
            <a:off x="1828800" y="1465550"/>
            <a:ext cx="2786373" cy="2496850"/>
          </a:xfrm>
          <a:prstGeom prst="rect">
            <a:avLst/>
          </a:prstGeom>
        </p:spPr>
      </p:pic>
      <p:pic>
        <p:nvPicPr>
          <p:cNvPr id="5" name="图片 2"/>
          <p:cNvPicPr>
            <a:picLocks noChangeAspect="1"/>
          </p:cNvPicPr>
          <p:nvPr/>
        </p:nvPicPr>
        <p:blipFill>
          <a:blip r:embed="rId5"/>
          <a:stretch>
            <a:fillRect/>
          </a:stretch>
        </p:blipFill>
        <p:spPr>
          <a:xfrm>
            <a:off x="4588669" y="1489650"/>
            <a:ext cx="2726531" cy="2486002"/>
          </a:xfrm>
          <a:prstGeom prst="rect">
            <a:avLst/>
          </a:prstGeom>
        </p:spPr>
      </p:pic>
      <p:sp>
        <p:nvSpPr>
          <p:cNvPr id="6" name="文本框 16387"/>
          <p:cNvSpPr txBox="1">
            <a:spLocks noChangeArrowheads="1"/>
          </p:cNvSpPr>
          <p:nvPr/>
        </p:nvSpPr>
        <p:spPr bwMode="auto">
          <a:xfrm>
            <a:off x="1600200" y="3966622"/>
            <a:ext cx="640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400" dirty="0" smtClean="0"/>
              <a:t>Fig. 6   </a:t>
            </a:r>
            <a:r>
              <a:rPr lang="en-GB" sz="1400" dirty="0"/>
              <a:t>The first (left) and second (</a:t>
            </a:r>
            <a:r>
              <a:rPr lang="en-GB" sz="1400" dirty="0" smtClean="0"/>
              <a:t>right) term </a:t>
            </a:r>
            <a:r>
              <a:rPr lang="en-GB" sz="1400" dirty="0"/>
              <a:t>of the dominant </a:t>
            </a:r>
            <a:r>
              <a:rPr lang="en-GB" sz="1400" i="1" dirty="0">
                <a:latin typeface="Times New Roman" panose="02020603050405020304" pitchFamily="18" charset="0"/>
                <a:cs typeface="Times New Roman" panose="02020603050405020304" pitchFamily="18" charset="0"/>
              </a:rPr>
              <a:t>y</a:t>
            </a:r>
            <a:r>
              <a:rPr lang="en-GB" sz="1400" dirty="0"/>
              <a:t> component of the </a:t>
            </a:r>
            <a:r>
              <a:rPr lang="el-GR" sz="1400" b="1" dirty="0">
                <a:latin typeface="Times New Roman" panose="02020603050405020304" pitchFamily="18" charset="0"/>
                <a:cs typeface="Times New Roman" panose="02020603050405020304" pitchFamily="18" charset="0"/>
              </a:rPr>
              <a:t>Λ </a:t>
            </a:r>
            <a:r>
              <a:rPr lang="en-GB" sz="1400" dirty="0" smtClean="0"/>
              <a:t>polarization for momentum </a:t>
            </a:r>
            <a:r>
              <a:rPr lang="en-GB" sz="1400" dirty="0"/>
              <a:t>vectors in the </a:t>
            </a:r>
            <a:r>
              <a:rPr lang="en-GB" sz="1400" dirty="0" smtClean="0"/>
              <a:t>transverse plane </a:t>
            </a:r>
            <a:r>
              <a:rPr lang="en-GB" sz="1400" dirty="0"/>
              <a:t>at p</a:t>
            </a:r>
            <a:r>
              <a:rPr lang="en-GB" sz="1400" baseline="-25000" dirty="0"/>
              <a:t>z</a:t>
            </a:r>
            <a:r>
              <a:rPr lang="en-GB" sz="1400" dirty="0"/>
              <a:t> = </a:t>
            </a:r>
            <a:r>
              <a:rPr lang="en-GB" sz="1400" dirty="0" smtClean="0"/>
              <a:t>0,for </a:t>
            </a:r>
            <a:r>
              <a:rPr lang="en-GB" sz="1400" dirty="0"/>
              <a:t>the FAIR U+U reaction at 8.0 GeV</a:t>
            </a:r>
          </a:p>
        </p:txBody>
      </p:sp>
      <p:sp>
        <p:nvSpPr>
          <p:cNvPr id="7" name="TextBox 95"/>
          <p:cNvSpPr txBox="1">
            <a:spLocks noChangeArrowheads="1"/>
          </p:cNvSpPr>
          <p:nvPr/>
        </p:nvSpPr>
        <p:spPr bwMode="auto">
          <a:xfrm>
            <a:off x="1202289" y="4953000"/>
            <a:ext cx="68786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The </a:t>
            </a:r>
            <a:r>
              <a:rPr lang="en-US" altLang="zh-CN" sz="1800" i="1" dirty="0" smtClean="0">
                <a:latin typeface="Times New Roman" panose="02020603050405020304" pitchFamily="18" charset="0"/>
                <a:cs typeface="Times New Roman" panose="02020603050405020304" pitchFamily="18" charset="0"/>
              </a:rPr>
              <a:t>y</a:t>
            </a:r>
            <a:r>
              <a:rPr lang="en-US" altLang="zh-CN" sz="1800" dirty="0" smtClean="0">
                <a:latin typeface="+mn-lt"/>
                <a:cs typeface="Times New Roman" panose="02020603050405020304" pitchFamily="18" charset="0"/>
              </a:rPr>
              <a:t> component is dominant, is up to ~20%, as we can compare it with x and z components later.</a:t>
            </a:r>
          </a:p>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1</a:t>
            </a:r>
            <a:r>
              <a:rPr lang="en-US" altLang="zh-CN" sz="1800" baseline="30000" dirty="0" smtClean="0">
                <a:latin typeface="+mn-lt"/>
                <a:cs typeface="Times New Roman" panose="02020603050405020304" pitchFamily="18" charset="0"/>
              </a:rPr>
              <a:t>st</a:t>
            </a:r>
            <a:r>
              <a:rPr lang="en-US" altLang="zh-CN" sz="1800" dirty="0" smtClean="0">
                <a:latin typeface="+mn-lt"/>
                <a:cs typeface="Times New Roman" panose="02020603050405020304" pitchFamily="18" charset="0"/>
              </a:rPr>
              <a:t> &amp; 2</a:t>
            </a:r>
            <a:r>
              <a:rPr lang="en-US" altLang="zh-CN" sz="1800" baseline="30000" dirty="0" smtClean="0">
                <a:latin typeface="+mn-lt"/>
                <a:cs typeface="Times New Roman" panose="02020603050405020304" pitchFamily="18" charset="0"/>
              </a:rPr>
              <a:t>nd</a:t>
            </a:r>
            <a:r>
              <a:rPr lang="en-US" altLang="zh-CN" sz="1800" dirty="0" smtClean="0">
                <a:latin typeface="+mn-lt"/>
                <a:cs typeface="Times New Roman" panose="02020603050405020304" pitchFamily="18" charset="0"/>
              </a:rPr>
              <a:t> terms are opposite direction. Result into a relatively smaller value of global polarization.</a:t>
            </a:r>
          </a:p>
          <a:p>
            <a:pPr eaLnBrk="1" hangingPunct="1">
              <a:spcBef>
                <a:spcPct val="0"/>
              </a:spcBef>
              <a:buClr>
                <a:srgbClr val="7030A0"/>
              </a:buClr>
              <a:buFont typeface="Wingdings" panose="05000000000000000000" pitchFamily="2" charset="2"/>
              <a:buChar char="Ø"/>
              <a:defRPr/>
            </a:pPr>
            <a:endParaRPr lang="en-US" altLang="zh-CN" sz="1800" dirty="0" smtClean="0">
              <a:latin typeface="+mn-lt"/>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2994134" y="105390"/>
            <a:ext cx="6149866" cy="304800"/>
          </a:xfrm>
          <a:prstGeom prst="rect">
            <a:avLst/>
          </a:prstGeom>
        </p:spPr>
      </p:pic>
      <p:pic>
        <p:nvPicPr>
          <p:cNvPr id="12" name="Picture 11"/>
          <p:cNvPicPr>
            <a:picLocks noChangeAspect="1"/>
          </p:cNvPicPr>
          <p:nvPr/>
        </p:nvPicPr>
        <p:blipFill>
          <a:blip r:embed="rId7"/>
          <a:stretch>
            <a:fillRect/>
          </a:stretch>
        </p:blipFill>
        <p:spPr>
          <a:xfrm>
            <a:off x="3257559" y="460434"/>
            <a:ext cx="5388749" cy="295603"/>
          </a:xfrm>
          <a:prstGeom prst="rect">
            <a:avLst/>
          </a:prstGeom>
        </p:spPr>
      </p:pic>
      <p:pic>
        <p:nvPicPr>
          <p:cNvPr id="13" name="Picture 12"/>
          <p:cNvPicPr>
            <a:picLocks noChangeAspect="1"/>
          </p:cNvPicPr>
          <p:nvPr/>
        </p:nvPicPr>
        <p:blipFill>
          <a:blip r:embed="rId8"/>
          <a:stretch>
            <a:fillRect/>
          </a:stretch>
        </p:blipFill>
        <p:spPr>
          <a:xfrm>
            <a:off x="4038600" y="794523"/>
            <a:ext cx="4472010" cy="393740"/>
          </a:xfrm>
          <a:prstGeom prst="rect">
            <a:avLst/>
          </a:prstGeom>
        </p:spPr>
      </p:pic>
    </p:spTree>
    <p:custDataLst>
      <p:tags r:id="rId1"/>
    </p:custDataLst>
    <p:extLst>
      <p:ext uri="{BB962C8B-B14F-4D97-AF65-F5344CB8AC3E}">
        <p14:creationId xmlns:p14="http://schemas.microsoft.com/office/powerpoint/2010/main" val="3310339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054102" y="832207"/>
            <a:ext cx="2752725" cy="2269882"/>
          </a:xfrm>
          <a:prstGeom prst="rect">
            <a:avLst/>
          </a:prstGeom>
        </p:spPr>
      </p:pic>
      <p:pic>
        <p:nvPicPr>
          <p:cNvPr id="4" name="图片 3"/>
          <p:cNvPicPr>
            <a:picLocks noChangeAspect="1"/>
          </p:cNvPicPr>
          <p:nvPr/>
        </p:nvPicPr>
        <p:blipFill>
          <a:blip r:embed="rId4"/>
          <a:stretch>
            <a:fillRect/>
          </a:stretch>
        </p:blipFill>
        <p:spPr>
          <a:xfrm>
            <a:off x="447503" y="3174956"/>
            <a:ext cx="2733675" cy="2067029"/>
          </a:xfrm>
          <a:prstGeom prst="rect">
            <a:avLst/>
          </a:prstGeom>
        </p:spPr>
      </p:pic>
      <p:pic>
        <p:nvPicPr>
          <p:cNvPr id="5" name="图片 4"/>
          <p:cNvPicPr>
            <a:picLocks noChangeAspect="1"/>
          </p:cNvPicPr>
          <p:nvPr/>
        </p:nvPicPr>
        <p:blipFill>
          <a:blip r:embed="rId5"/>
          <a:stretch>
            <a:fillRect/>
          </a:stretch>
        </p:blipFill>
        <p:spPr>
          <a:xfrm>
            <a:off x="3083919" y="3125608"/>
            <a:ext cx="2722908" cy="2067029"/>
          </a:xfrm>
          <a:prstGeom prst="rect">
            <a:avLst/>
          </a:prstGeom>
        </p:spPr>
      </p:pic>
      <p:pic>
        <p:nvPicPr>
          <p:cNvPr id="6" name="图片 5"/>
          <p:cNvPicPr>
            <a:picLocks noChangeAspect="1"/>
          </p:cNvPicPr>
          <p:nvPr/>
        </p:nvPicPr>
        <p:blipFill>
          <a:blip r:embed="rId6"/>
          <a:stretch>
            <a:fillRect/>
          </a:stretch>
        </p:blipFill>
        <p:spPr>
          <a:xfrm>
            <a:off x="381000" y="857010"/>
            <a:ext cx="2704947" cy="2312262"/>
          </a:xfrm>
          <a:prstGeom prst="rect">
            <a:avLst/>
          </a:prstGeom>
        </p:spPr>
      </p:pic>
      <p:sp>
        <p:nvSpPr>
          <p:cNvPr id="11" name="文本框 16387"/>
          <p:cNvSpPr txBox="1">
            <a:spLocks noChangeArrowheads="1"/>
          </p:cNvSpPr>
          <p:nvPr/>
        </p:nvSpPr>
        <p:spPr bwMode="auto">
          <a:xfrm>
            <a:off x="152400" y="5302058"/>
            <a:ext cx="5791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400" dirty="0" smtClean="0"/>
              <a:t>Fig. 7   </a:t>
            </a:r>
            <a:r>
              <a:rPr lang="en-GB" sz="1400" dirty="0"/>
              <a:t>The first (left) and second (</a:t>
            </a:r>
            <a:r>
              <a:rPr lang="en-GB" sz="1400" dirty="0" smtClean="0"/>
              <a:t>right) terms </a:t>
            </a:r>
            <a:r>
              <a:rPr lang="en-GB" sz="1400" dirty="0"/>
              <a:t>of the </a:t>
            </a:r>
            <a:r>
              <a:rPr lang="en-GB" sz="1400" dirty="0" smtClean="0"/>
              <a:t>x(up) and y(down) components </a:t>
            </a:r>
            <a:r>
              <a:rPr lang="en-GB" sz="1400" dirty="0"/>
              <a:t>of the </a:t>
            </a:r>
            <a:r>
              <a:rPr lang="el-GR" sz="1400" b="1" dirty="0">
                <a:latin typeface="Times New Roman" panose="02020603050405020304" pitchFamily="18" charset="0"/>
                <a:cs typeface="Times New Roman" panose="02020603050405020304" pitchFamily="18" charset="0"/>
              </a:rPr>
              <a:t>Λ </a:t>
            </a:r>
            <a:r>
              <a:rPr lang="en-GB" sz="1400" dirty="0" smtClean="0"/>
              <a:t>polarization for momentum </a:t>
            </a:r>
            <a:r>
              <a:rPr lang="en-GB" sz="1400" dirty="0"/>
              <a:t>vectors in the </a:t>
            </a:r>
            <a:r>
              <a:rPr lang="en-GB" sz="1400" dirty="0" smtClean="0"/>
              <a:t/>
            </a:r>
            <a:br>
              <a:rPr lang="en-GB" sz="1400" dirty="0" smtClean="0"/>
            </a:br>
            <a:r>
              <a:rPr lang="en-GB" sz="1400" dirty="0" smtClean="0"/>
              <a:t>transverse plane </a:t>
            </a:r>
            <a:r>
              <a:rPr lang="en-GB" sz="1400" dirty="0"/>
              <a:t>at pz = </a:t>
            </a:r>
            <a:r>
              <a:rPr lang="en-GB" sz="1400" dirty="0" smtClean="0"/>
              <a:t>0,for </a:t>
            </a:r>
            <a:r>
              <a:rPr lang="en-GB" sz="1400" dirty="0"/>
              <a:t>the FAIR U+U reaction at 8.0 GeV</a:t>
            </a:r>
          </a:p>
        </p:txBody>
      </p:sp>
      <p:sp>
        <p:nvSpPr>
          <p:cNvPr id="12" name="TextBox 95"/>
          <p:cNvSpPr txBox="1">
            <a:spLocks noChangeArrowheads="1"/>
          </p:cNvSpPr>
          <p:nvPr/>
        </p:nvSpPr>
        <p:spPr bwMode="auto">
          <a:xfrm>
            <a:off x="6454138" y="3842451"/>
            <a:ext cx="2273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342900" indent="-342900" eaLnBrk="1" hangingPunct="1">
              <a:spcBef>
                <a:spcPct val="0"/>
              </a:spcBef>
              <a:buClr>
                <a:srgbClr val="7030A0"/>
              </a:buClr>
              <a:buAutoNum type="arabicPeriod"/>
              <a:defRPr/>
            </a:pPr>
            <a:r>
              <a:rPr lang="en-US" altLang="zh-CN" sz="1800" dirty="0" smtClean="0">
                <a:latin typeface="+mn-lt"/>
                <a:cs typeface="Times New Roman" panose="02020603050405020304" pitchFamily="18" charset="0"/>
              </a:rPr>
              <a:t>Anti-symmetry</a:t>
            </a:r>
          </a:p>
        </p:txBody>
      </p:sp>
      <p:pic>
        <p:nvPicPr>
          <p:cNvPr id="13" name="图片 12"/>
          <p:cNvPicPr>
            <a:picLocks noChangeAspect="1"/>
          </p:cNvPicPr>
          <p:nvPr/>
        </p:nvPicPr>
        <p:blipFill>
          <a:blip r:embed="rId7"/>
          <a:stretch>
            <a:fillRect/>
          </a:stretch>
        </p:blipFill>
        <p:spPr>
          <a:xfrm>
            <a:off x="6454138" y="608857"/>
            <a:ext cx="2273453" cy="2195007"/>
          </a:xfrm>
          <a:prstGeom prst="rect">
            <a:avLst/>
          </a:prstGeom>
        </p:spPr>
      </p:pic>
      <p:sp>
        <p:nvSpPr>
          <p:cNvPr id="14" name="矩形 13"/>
          <p:cNvSpPr/>
          <p:nvPr/>
        </p:nvSpPr>
        <p:spPr>
          <a:xfrm>
            <a:off x="7415040" y="2710109"/>
            <a:ext cx="1725647" cy="830997"/>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[Becattini, et al., </a:t>
            </a:r>
            <a:br>
              <a:rPr lang="de-DE" altLang="zh-CN" sz="1600" dirty="0" smtClean="0">
                <a:solidFill>
                  <a:srgbClr val="0000FF"/>
                </a:solidFill>
                <a:latin typeface="+mn-lt"/>
                <a:cs typeface="Times New Roman" panose="02020603050405020304" pitchFamily="18" charset="0"/>
              </a:rPr>
            </a:br>
            <a:r>
              <a:rPr lang="fr-FR" sz="1600" dirty="0" err="1" smtClean="0">
                <a:solidFill>
                  <a:srgbClr val="0000FF"/>
                </a:solidFill>
              </a:rPr>
              <a:t>Eur</a:t>
            </a:r>
            <a:r>
              <a:rPr lang="fr-FR" sz="1600" dirty="0">
                <a:solidFill>
                  <a:srgbClr val="0000FF"/>
                </a:solidFill>
              </a:rPr>
              <a:t>. Phys. J. C </a:t>
            </a:r>
            <a:endParaRPr lang="fr-FR" sz="1600" dirty="0" smtClean="0">
              <a:solidFill>
                <a:srgbClr val="0000FF"/>
              </a:solidFill>
            </a:endParaRPr>
          </a:p>
          <a:p>
            <a:pPr eaLnBrk="1" hangingPunct="1">
              <a:buClr>
                <a:srgbClr val="7030A0"/>
              </a:buClr>
              <a:defRPr/>
            </a:pPr>
            <a:r>
              <a:rPr lang="fr-FR" sz="1600" dirty="0" smtClean="0">
                <a:solidFill>
                  <a:srgbClr val="0000FF"/>
                </a:solidFill>
              </a:rPr>
              <a:t>75</a:t>
            </a:r>
            <a:r>
              <a:rPr lang="fr-FR" sz="1600" dirty="0">
                <a:solidFill>
                  <a:srgbClr val="0000FF"/>
                </a:solidFill>
              </a:rPr>
              <a:t>, </a:t>
            </a:r>
            <a:r>
              <a:rPr lang="fr-FR" sz="1600" dirty="0" smtClean="0">
                <a:solidFill>
                  <a:srgbClr val="0000FF"/>
                </a:solidFill>
              </a:rPr>
              <a:t>406 </a:t>
            </a:r>
            <a:r>
              <a:rPr lang="fr-FR" sz="1600" dirty="0">
                <a:solidFill>
                  <a:srgbClr val="0000FF"/>
                </a:solidFill>
              </a:rPr>
              <a:t>(</a:t>
            </a:r>
            <a:r>
              <a:rPr lang="fr-FR" sz="1600" b="1" dirty="0">
                <a:solidFill>
                  <a:srgbClr val="0000FF"/>
                </a:solidFill>
              </a:rPr>
              <a:t>2015</a:t>
            </a:r>
            <a:r>
              <a:rPr lang="fr-FR" sz="1600" b="1" dirty="0" smtClean="0">
                <a:solidFill>
                  <a:srgbClr val="0000FF"/>
                </a:solidFill>
              </a:rPr>
              <a:t>)</a:t>
            </a:r>
            <a:r>
              <a:rPr lang="fr-FR" sz="1600" dirty="0" smtClean="0">
                <a:solidFill>
                  <a:srgbClr val="0000FF"/>
                </a:solidFill>
              </a:rPr>
              <a:t>.]</a:t>
            </a:r>
            <a:endParaRPr lang="de-DE" altLang="zh-CN" sz="1600" dirty="0">
              <a:latin typeface="+mn-lt"/>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16</a:t>
            </a:fld>
            <a:endParaRPr lang="zh-CN" altLang="zh-CN" dirty="0"/>
          </a:p>
        </p:txBody>
      </p:sp>
      <p:sp>
        <p:nvSpPr>
          <p:cNvPr id="15" name="Rectangle 2"/>
          <p:cNvSpPr txBox="1">
            <a:spLocks noChangeArrowheads="1"/>
          </p:cNvSpPr>
          <p:nvPr/>
        </p:nvSpPr>
        <p:spPr bwMode="auto">
          <a:xfrm>
            <a:off x="762000" y="68277"/>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(2016)                               / </a:t>
            </a:r>
            <a:r>
              <a:rPr lang="en-US" altLang="zh-CN" sz="2800" b="1" kern="0"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c.m</a:t>
            </a: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5780323" y="4199629"/>
            <a:ext cx="3289720" cy="2557968"/>
          </a:xfrm>
          <a:prstGeom prst="rect">
            <a:avLst/>
          </a:prstGeom>
        </p:spPr>
      </p:pic>
      <p:sp>
        <p:nvSpPr>
          <p:cNvPr id="7" name="5-Point Star 6"/>
          <p:cNvSpPr/>
          <p:nvPr/>
        </p:nvSpPr>
        <p:spPr>
          <a:xfrm>
            <a:off x="5817594" y="3125607"/>
            <a:ext cx="304800" cy="274319"/>
          </a:xfrm>
          <a:prstGeom prst="star5">
            <a:avLst/>
          </a:prstGeom>
          <a:solidFill>
            <a:srgbClr val="FF00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3"/>
          <p:cNvSpPr/>
          <p:nvPr/>
        </p:nvSpPr>
        <p:spPr>
          <a:xfrm>
            <a:off x="228600" y="5953104"/>
            <a:ext cx="2952578" cy="830997"/>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 Xie</a:t>
            </a:r>
            <a:r>
              <a:rPr lang="de-DE" altLang="zh-CN" sz="1600" dirty="0">
                <a:solidFill>
                  <a:srgbClr val="0000FF"/>
                </a:solidFill>
                <a:latin typeface="+mn-lt"/>
                <a:cs typeface="Times New Roman" panose="02020603050405020304" pitchFamily="18" charset="0"/>
              </a:rPr>
              <a:t>, Bleicher, </a:t>
            </a:r>
          </a:p>
          <a:p>
            <a:pPr eaLnBrk="1" hangingPunct="1">
              <a:buClr>
                <a:srgbClr val="7030A0"/>
              </a:buClr>
              <a:defRPr/>
            </a:pPr>
            <a:r>
              <a:rPr lang="de-DE" altLang="zh-CN" sz="1600" dirty="0">
                <a:solidFill>
                  <a:srgbClr val="0000FF"/>
                </a:solidFill>
                <a:latin typeface="+mn-lt"/>
                <a:cs typeface="Times New Roman" panose="02020603050405020304" pitchFamily="18" charset="0"/>
              </a:rPr>
              <a:t>Stoecker, Wang, Csernai,</a:t>
            </a:r>
          </a:p>
          <a:p>
            <a:pPr eaLnBrk="1" hangingPunct="1">
              <a:buClr>
                <a:srgbClr val="7030A0"/>
              </a:buClr>
              <a:defRPr/>
            </a:pPr>
            <a:r>
              <a:rPr lang="de-DE" altLang="zh-CN" sz="1600" dirty="0">
                <a:solidFill>
                  <a:srgbClr val="0000FF"/>
                </a:solidFill>
                <a:latin typeface="+mn-lt"/>
                <a:cs typeface="Times New Roman" panose="02020603050405020304" pitchFamily="18" charset="0"/>
              </a:rPr>
              <a:t>PRC </a:t>
            </a:r>
            <a:r>
              <a:rPr lang="de-DE" altLang="zh-CN" sz="1600" b="1" dirty="0">
                <a:solidFill>
                  <a:srgbClr val="0000FF"/>
                </a:solidFill>
                <a:latin typeface="+mn-lt"/>
                <a:cs typeface="Times New Roman" panose="02020603050405020304" pitchFamily="18" charset="0"/>
              </a:rPr>
              <a:t>94</a:t>
            </a:r>
            <a:r>
              <a:rPr lang="de-DE" altLang="zh-CN" sz="1600" dirty="0">
                <a:solidFill>
                  <a:srgbClr val="0000FF"/>
                </a:solidFill>
                <a:latin typeface="+mn-lt"/>
                <a:cs typeface="Times New Roman" panose="02020603050405020304" pitchFamily="18" charset="0"/>
              </a:rPr>
              <a:t>, 054907 (</a:t>
            </a:r>
            <a:r>
              <a:rPr lang="de-DE" altLang="zh-CN" sz="1600" b="1" dirty="0">
                <a:solidFill>
                  <a:srgbClr val="0000FF"/>
                </a:solidFill>
                <a:latin typeface="+mn-lt"/>
                <a:cs typeface="Times New Roman" panose="02020603050405020304" pitchFamily="18" charset="0"/>
              </a:rPr>
              <a:t>2016</a:t>
            </a:r>
            <a:r>
              <a:rPr lang="de-DE" altLang="zh-CN" sz="1600" dirty="0" smtClean="0">
                <a:solidFill>
                  <a:srgbClr val="0000FF"/>
                </a:solidFill>
                <a:latin typeface="+mn-lt"/>
                <a:cs typeface="Times New Roman" panose="02020603050405020304" pitchFamily="18" charset="0"/>
              </a:rPr>
              <a:t>).  ] </a:t>
            </a:r>
            <a:endParaRPr lang="de-DE" altLang="zh-CN" sz="1600" dirty="0">
              <a:latin typeface="+mn-lt"/>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17</a:t>
            </a:fld>
            <a:endParaRPr lang="zh-CN" altLang="zh-CN"/>
          </a:p>
        </p:txBody>
      </p:sp>
      <p:pic>
        <p:nvPicPr>
          <p:cNvPr id="3" name="Picture 2"/>
          <p:cNvPicPr>
            <a:picLocks noChangeAspect="1"/>
          </p:cNvPicPr>
          <p:nvPr/>
        </p:nvPicPr>
        <p:blipFill>
          <a:blip r:embed="rId2"/>
          <a:stretch>
            <a:fillRect/>
          </a:stretch>
        </p:blipFill>
        <p:spPr>
          <a:xfrm>
            <a:off x="609600" y="838199"/>
            <a:ext cx="8153400" cy="3418963"/>
          </a:xfrm>
          <a:prstGeom prst="rect">
            <a:avLst/>
          </a:prstGeom>
        </p:spPr>
      </p:pic>
      <p:pic>
        <p:nvPicPr>
          <p:cNvPr id="4" name="Picture 3"/>
          <p:cNvPicPr>
            <a:picLocks noChangeAspect="1"/>
          </p:cNvPicPr>
          <p:nvPr/>
        </p:nvPicPr>
        <p:blipFill>
          <a:blip r:embed="rId3"/>
          <a:stretch>
            <a:fillRect/>
          </a:stretch>
        </p:blipFill>
        <p:spPr>
          <a:xfrm>
            <a:off x="838200" y="4495800"/>
            <a:ext cx="3225625" cy="304800"/>
          </a:xfrm>
          <a:prstGeom prst="rect">
            <a:avLst/>
          </a:prstGeom>
        </p:spPr>
      </p:pic>
      <p:pic>
        <p:nvPicPr>
          <p:cNvPr id="5" name="Picture 4"/>
          <p:cNvPicPr>
            <a:picLocks noChangeAspect="1"/>
          </p:cNvPicPr>
          <p:nvPr/>
        </p:nvPicPr>
        <p:blipFill>
          <a:blip r:embed="rId4"/>
          <a:stretch>
            <a:fillRect/>
          </a:stretch>
        </p:blipFill>
        <p:spPr>
          <a:xfrm>
            <a:off x="533400" y="4800600"/>
            <a:ext cx="4240968" cy="238638"/>
          </a:xfrm>
          <a:prstGeom prst="rect">
            <a:avLst/>
          </a:prstGeom>
        </p:spPr>
      </p:pic>
      <p:pic>
        <p:nvPicPr>
          <p:cNvPr id="6" name="图片 4"/>
          <p:cNvPicPr>
            <a:picLocks noChangeAspect="1"/>
          </p:cNvPicPr>
          <p:nvPr/>
        </p:nvPicPr>
        <p:blipFill>
          <a:blip r:embed="rId5"/>
          <a:stretch>
            <a:fillRect/>
          </a:stretch>
        </p:blipFill>
        <p:spPr>
          <a:xfrm>
            <a:off x="4851312" y="4675727"/>
            <a:ext cx="2341908" cy="1777802"/>
          </a:xfrm>
          <a:prstGeom prst="rect">
            <a:avLst/>
          </a:prstGeom>
        </p:spPr>
      </p:pic>
      <p:sp>
        <p:nvSpPr>
          <p:cNvPr id="7" name="5-Point Star 6"/>
          <p:cNvSpPr/>
          <p:nvPr/>
        </p:nvSpPr>
        <p:spPr>
          <a:xfrm>
            <a:off x="7279689" y="4495800"/>
            <a:ext cx="304800" cy="274319"/>
          </a:xfrm>
          <a:prstGeom prst="star5">
            <a:avLst/>
          </a:prstGeom>
          <a:solidFill>
            <a:srgbClr val="FF00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197148"/>
            <a:ext cx="5070619" cy="369332"/>
          </a:xfrm>
          <a:prstGeom prst="rect">
            <a:avLst/>
          </a:prstGeom>
        </p:spPr>
        <p:txBody>
          <a:bodyPr wrap="none">
            <a:spAutoFit/>
          </a:bodyPr>
          <a:lstStyle/>
          <a:p>
            <a:r>
              <a:rPr lang="en-US" altLang="zh-CN"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At the highest energies /  Rel. Hydro.  (2018) </a:t>
            </a:r>
            <a:endParaRPr lang="en-US" dirty="0"/>
          </a:p>
        </p:txBody>
      </p:sp>
      <p:sp>
        <p:nvSpPr>
          <p:cNvPr id="9" name="矩形 13"/>
          <p:cNvSpPr/>
          <p:nvPr/>
        </p:nvSpPr>
        <p:spPr>
          <a:xfrm>
            <a:off x="7162800" y="5534272"/>
            <a:ext cx="1905000" cy="584775"/>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 Xie et al., PRC </a:t>
            </a:r>
          </a:p>
          <a:p>
            <a:pPr eaLnBrk="1" hangingPunct="1">
              <a:buClr>
                <a:srgbClr val="7030A0"/>
              </a:buClr>
              <a:defRPr/>
            </a:pPr>
            <a:r>
              <a:rPr lang="de-DE" altLang="zh-CN" sz="1600" b="1" dirty="0" smtClean="0">
                <a:solidFill>
                  <a:srgbClr val="0000FF"/>
                </a:solidFill>
                <a:latin typeface="+mn-lt"/>
                <a:cs typeface="Times New Roman" panose="02020603050405020304" pitchFamily="18" charset="0"/>
              </a:rPr>
              <a:t>94</a:t>
            </a:r>
            <a:r>
              <a:rPr lang="de-DE" altLang="zh-CN" sz="1600" dirty="0" smtClean="0">
                <a:solidFill>
                  <a:srgbClr val="0000FF"/>
                </a:solidFill>
                <a:latin typeface="+mn-lt"/>
                <a:cs typeface="Times New Roman" panose="02020603050405020304" pitchFamily="18" charset="0"/>
              </a:rPr>
              <a:t>, 054907 </a:t>
            </a:r>
            <a:r>
              <a:rPr lang="de-DE" altLang="zh-CN" sz="1600" dirty="0">
                <a:solidFill>
                  <a:srgbClr val="0000FF"/>
                </a:solidFill>
                <a:latin typeface="+mn-lt"/>
                <a:cs typeface="Times New Roman" panose="02020603050405020304" pitchFamily="18" charset="0"/>
              </a:rPr>
              <a:t>(</a:t>
            </a:r>
            <a:r>
              <a:rPr lang="de-DE" altLang="zh-CN" sz="1600" b="1" dirty="0">
                <a:solidFill>
                  <a:srgbClr val="0000FF"/>
                </a:solidFill>
                <a:latin typeface="+mn-lt"/>
                <a:cs typeface="Times New Roman" panose="02020603050405020304" pitchFamily="18" charset="0"/>
              </a:rPr>
              <a:t>2016</a:t>
            </a:r>
            <a:r>
              <a:rPr lang="de-DE" altLang="zh-CN" sz="1600" dirty="0" smtClean="0">
                <a:solidFill>
                  <a:srgbClr val="0000FF"/>
                </a:solidFill>
                <a:latin typeface="+mn-lt"/>
                <a:cs typeface="Times New Roman" panose="02020603050405020304" pitchFamily="18" charset="0"/>
              </a:rPr>
              <a:t>)] </a:t>
            </a:r>
            <a:endParaRPr lang="de-DE" altLang="zh-CN" sz="1600" dirty="0">
              <a:latin typeface="+mn-lt"/>
              <a:cs typeface="Times New Roman" panose="02020603050405020304" pitchFamily="18" charset="0"/>
            </a:endParaRPr>
          </a:p>
        </p:txBody>
      </p:sp>
    </p:spTree>
    <p:extLst>
      <p:ext uri="{BB962C8B-B14F-4D97-AF65-F5344CB8AC3E}">
        <p14:creationId xmlns:p14="http://schemas.microsoft.com/office/powerpoint/2010/main" val="3713163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8" name="文本框 16387"/>
          <p:cNvSpPr txBox="1">
            <a:spLocks noChangeArrowheads="1"/>
          </p:cNvSpPr>
          <p:nvPr/>
        </p:nvSpPr>
        <p:spPr bwMode="auto">
          <a:xfrm>
            <a:off x="1526139" y="5994184"/>
            <a:ext cx="55292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400" dirty="0"/>
              <a:t>Fig. 8</a:t>
            </a:r>
            <a:r>
              <a:rPr lang="en-US" sz="1400" dirty="0" smtClean="0"/>
              <a:t>   </a:t>
            </a:r>
            <a:r>
              <a:rPr lang="en-US" sz="1400" dirty="0">
                <a:latin typeface="Times New Roman" panose="02020603050405020304" pitchFamily="18" charset="0"/>
                <a:cs typeface="Times New Roman" panose="02020603050405020304" pitchFamily="18" charset="0"/>
              </a:rPr>
              <a:t>The </a:t>
            </a:r>
            <a:r>
              <a:rPr lang="en-US" sz="1400" dirty="0" smtClean="0">
                <a:latin typeface="Times New Roman" panose="02020603050405020304" pitchFamily="18" charset="0"/>
                <a:cs typeface="Times New Roman" panose="02020603050405020304" pitchFamily="18" charset="0"/>
              </a:rPr>
              <a:t>y component (left) of polarization vector in center of mass frame and </a:t>
            </a:r>
            <a:r>
              <a:rPr lang="el-GR" sz="1400" dirty="0" smtClean="0">
                <a:latin typeface="Times New Roman" panose="02020603050405020304" pitchFamily="18" charset="0"/>
                <a:cs typeface="Times New Roman" panose="02020603050405020304" pitchFamily="18" charset="0"/>
              </a:rPr>
              <a:t>Λ</a:t>
            </a:r>
            <a:r>
              <a:rPr lang="en-US" sz="1400" dirty="0" smtClean="0">
                <a:latin typeface="Times New Roman" panose="02020603050405020304" pitchFamily="18" charset="0"/>
                <a:cs typeface="Times New Roman" panose="02020603050405020304" pitchFamily="18" charset="0"/>
              </a:rPr>
              <a:t>’s rest frame. The right sub-figure are the modulus of the polarization in </a:t>
            </a:r>
            <a:r>
              <a:rPr lang="el-GR" sz="1400" dirty="0">
                <a:latin typeface="Times New Roman" panose="02020603050405020304" pitchFamily="18" charset="0"/>
                <a:cs typeface="Times New Roman" panose="02020603050405020304" pitchFamily="18" charset="0"/>
              </a:rPr>
              <a:t>Λ</a:t>
            </a:r>
            <a:r>
              <a:rPr lang="en-US" sz="1400" dirty="0">
                <a:latin typeface="Times New Roman" panose="02020603050405020304" pitchFamily="18" charset="0"/>
                <a:cs typeface="Times New Roman" panose="02020603050405020304" pitchFamily="18" charset="0"/>
              </a:rPr>
              <a:t>’s rest </a:t>
            </a:r>
            <a:r>
              <a:rPr lang="en-US" sz="1400" dirty="0" smtClean="0">
                <a:latin typeface="Times New Roman" panose="02020603050405020304" pitchFamily="18" charset="0"/>
                <a:cs typeface="Times New Roman" panose="02020603050405020304" pitchFamily="18" charset="0"/>
              </a:rPr>
              <a:t>frame. At FAIR, 8.0 GeV at time 2.5+4.75 </a:t>
            </a:r>
            <a:r>
              <a:rPr lang="en-US" sz="1400" dirty="0" err="1" smtClean="0">
                <a:latin typeface="Times New Roman" panose="02020603050405020304" pitchFamily="18" charset="0"/>
                <a:cs typeface="Times New Roman" panose="02020603050405020304" pitchFamily="18" charset="0"/>
              </a:rPr>
              <a:t>fm</a:t>
            </a:r>
            <a:r>
              <a:rPr lang="en-US" sz="1400" dirty="0" smtClean="0">
                <a:latin typeface="Times New Roman" panose="02020603050405020304" pitchFamily="18" charset="0"/>
                <a:cs typeface="Times New Roman" panose="02020603050405020304" pitchFamily="18" charset="0"/>
              </a:rPr>
              <a:t>/c.</a:t>
            </a:r>
            <a:endParaRPr lang="en-GB" sz="1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1329290" y="1148436"/>
            <a:ext cx="2961481" cy="2421490"/>
          </a:xfrm>
          <a:prstGeom prst="rect">
            <a:avLst/>
          </a:prstGeom>
        </p:spPr>
      </p:pic>
      <p:pic>
        <p:nvPicPr>
          <p:cNvPr id="3" name="图片 2"/>
          <p:cNvPicPr>
            <a:picLocks noChangeAspect="1"/>
          </p:cNvPicPr>
          <p:nvPr/>
        </p:nvPicPr>
        <p:blipFill>
          <a:blip r:embed="rId4"/>
          <a:stretch>
            <a:fillRect/>
          </a:stretch>
        </p:blipFill>
        <p:spPr>
          <a:xfrm>
            <a:off x="1292847" y="3594206"/>
            <a:ext cx="3035438" cy="2375698"/>
          </a:xfrm>
          <a:prstGeom prst="rect">
            <a:avLst/>
          </a:prstGeom>
        </p:spPr>
      </p:pic>
      <p:pic>
        <p:nvPicPr>
          <p:cNvPr id="4" name="图片 3"/>
          <p:cNvPicPr>
            <a:picLocks noChangeAspect="1"/>
          </p:cNvPicPr>
          <p:nvPr/>
        </p:nvPicPr>
        <p:blipFill>
          <a:blip r:embed="rId5"/>
          <a:stretch>
            <a:fillRect/>
          </a:stretch>
        </p:blipFill>
        <p:spPr>
          <a:xfrm>
            <a:off x="4334911" y="3633963"/>
            <a:ext cx="2720491" cy="2335942"/>
          </a:xfrm>
          <a:prstGeom prst="rect">
            <a:avLst/>
          </a:prstGeom>
        </p:spPr>
      </p:pic>
      <p:sp>
        <p:nvSpPr>
          <p:cNvPr id="10" name="TextBox 95"/>
          <p:cNvSpPr txBox="1">
            <a:spLocks noChangeArrowheads="1"/>
          </p:cNvSpPr>
          <p:nvPr/>
        </p:nvSpPr>
        <p:spPr bwMode="auto">
          <a:xfrm>
            <a:off x="4300709" y="1315700"/>
            <a:ext cx="47770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eaLnBrk="1" hangingPunct="1">
              <a:spcBef>
                <a:spcPct val="0"/>
              </a:spcBef>
              <a:buClr>
                <a:srgbClr val="7030A0"/>
              </a:buClr>
              <a:buFont typeface="Wingdings" panose="05000000000000000000" pitchFamily="2" charset="2"/>
              <a:buChar char="q"/>
              <a:defRPr/>
            </a:pPr>
            <a:r>
              <a:rPr lang="en-US" altLang="zh-CN" sz="1800" dirty="0" smtClean="0">
                <a:latin typeface="+mn-lt"/>
                <a:cs typeface="Times New Roman" panose="02020603050405020304" pitchFamily="18" charset="0"/>
              </a:rPr>
              <a:t>The modulus of polarization is very similar with the y component of polarization, both in magnitude and the structure. I. e. the other x and z components do not contribute to the polarization, which is in line with previous observations in this work and other papers.</a:t>
            </a:r>
          </a:p>
        </p:txBody>
      </p:sp>
      <p:sp>
        <p:nvSpPr>
          <p:cNvPr id="5" name="Slide Number Placeholder 4"/>
          <p:cNvSpPr>
            <a:spLocks noGrp="1"/>
          </p:cNvSpPr>
          <p:nvPr>
            <p:ph type="sldNum" sz="quarter" idx="12"/>
          </p:nvPr>
        </p:nvSpPr>
        <p:spPr/>
        <p:txBody>
          <a:bodyPr/>
          <a:lstStyle/>
          <a:p>
            <a:pPr>
              <a:defRPr/>
            </a:pPr>
            <a:fld id="{26D725BA-69FE-410A-96DF-D2257EF0264F}" type="slidenum">
              <a:rPr lang="zh-CN" altLang="zh-CN" smtClean="0"/>
              <a:pPr>
                <a:defRPr/>
              </a:pPr>
              <a:t>18</a:t>
            </a:fld>
            <a:endParaRPr lang="zh-CN" altLang="zh-CN" dirty="0"/>
          </a:p>
        </p:txBody>
      </p:sp>
      <p:sp>
        <p:nvSpPr>
          <p:cNvPr id="12" name="Rectangle 2"/>
          <p:cNvSpPr txBox="1">
            <a:spLocks noChangeArrowheads="1"/>
          </p:cNvSpPr>
          <p:nvPr/>
        </p:nvSpPr>
        <p:spPr bwMode="auto">
          <a:xfrm>
            <a:off x="685800" y="58452"/>
            <a:ext cx="4648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FAIR</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9" name="矩形 13"/>
          <p:cNvSpPr/>
          <p:nvPr/>
        </p:nvSpPr>
        <p:spPr>
          <a:xfrm>
            <a:off x="6934200" y="3875065"/>
            <a:ext cx="1905000" cy="584775"/>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 Xie et al., PRC </a:t>
            </a:r>
          </a:p>
          <a:p>
            <a:pPr eaLnBrk="1" hangingPunct="1">
              <a:buClr>
                <a:srgbClr val="7030A0"/>
              </a:buClr>
              <a:defRPr/>
            </a:pPr>
            <a:r>
              <a:rPr lang="de-DE" altLang="zh-CN" sz="1600" b="1" dirty="0" smtClean="0">
                <a:solidFill>
                  <a:srgbClr val="0000FF"/>
                </a:solidFill>
                <a:latin typeface="+mn-lt"/>
                <a:cs typeface="Times New Roman" panose="02020603050405020304" pitchFamily="18" charset="0"/>
              </a:rPr>
              <a:t>94</a:t>
            </a:r>
            <a:r>
              <a:rPr lang="de-DE" altLang="zh-CN" sz="1600" dirty="0" smtClean="0">
                <a:solidFill>
                  <a:srgbClr val="0000FF"/>
                </a:solidFill>
                <a:latin typeface="+mn-lt"/>
                <a:cs typeface="Times New Roman" panose="02020603050405020304" pitchFamily="18" charset="0"/>
              </a:rPr>
              <a:t>, 054907 </a:t>
            </a:r>
            <a:r>
              <a:rPr lang="de-DE" altLang="zh-CN" sz="1600" dirty="0">
                <a:solidFill>
                  <a:srgbClr val="0000FF"/>
                </a:solidFill>
                <a:latin typeface="+mn-lt"/>
                <a:cs typeface="Times New Roman" panose="02020603050405020304" pitchFamily="18" charset="0"/>
              </a:rPr>
              <a:t>(</a:t>
            </a:r>
            <a:r>
              <a:rPr lang="de-DE" altLang="zh-CN" sz="1600" b="1" dirty="0">
                <a:solidFill>
                  <a:srgbClr val="0000FF"/>
                </a:solidFill>
                <a:latin typeface="+mn-lt"/>
                <a:cs typeface="Times New Roman" panose="02020603050405020304" pitchFamily="18" charset="0"/>
              </a:rPr>
              <a:t>2016</a:t>
            </a:r>
            <a:r>
              <a:rPr lang="de-DE" altLang="zh-CN" sz="1600" dirty="0" smtClean="0">
                <a:solidFill>
                  <a:srgbClr val="0000FF"/>
                </a:solidFill>
                <a:latin typeface="+mn-lt"/>
                <a:cs typeface="Times New Roman" panose="02020603050405020304" pitchFamily="18" charset="0"/>
              </a:rPr>
              <a:t>)] </a:t>
            </a:r>
            <a:endParaRPr lang="de-DE" altLang="zh-CN" sz="1600" dirty="0">
              <a:latin typeface="+mn-lt"/>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95"/>
          <p:cNvSpPr txBox="1">
            <a:spLocks noChangeArrowheads="1"/>
          </p:cNvSpPr>
          <p:nvPr/>
        </p:nvSpPr>
        <p:spPr bwMode="auto">
          <a:xfrm>
            <a:off x="914400" y="4319599"/>
            <a:ext cx="461020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Similarity between y component and modulus of Polarization, in magnitude and structure.</a:t>
            </a:r>
          </a:p>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Similarity between NICA and FAIR’s polarization results.</a:t>
            </a:r>
          </a:p>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The net polarization is still negative, which means the first term is larger than the second term, at this time.</a:t>
            </a:r>
          </a:p>
        </p:txBody>
      </p:sp>
      <p:sp>
        <p:nvSpPr>
          <p:cNvPr id="10" name="文本框 16387"/>
          <p:cNvSpPr txBox="1">
            <a:spLocks noChangeArrowheads="1"/>
          </p:cNvSpPr>
          <p:nvPr/>
        </p:nvSpPr>
        <p:spPr bwMode="auto">
          <a:xfrm>
            <a:off x="1600200" y="3576271"/>
            <a:ext cx="68227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400" dirty="0"/>
              <a:t>Fig. 9</a:t>
            </a:r>
            <a:r>
              <a:rPr lang="en-US" sz="1400" dirty="0" smtClean="0"/>
              <a:t>   </a:t>
            </a:r>
            <a:r>
              <a:rPr lang="en-GB" sz="1400" dirty="0"/>
              <a:t>The y component </a:t>
            </a:r>
            <a:r>
              <a:rPr lang="en-GB" sz="1400" dirty="0" smtClean="0"/>
              <a:t>(left) </a:t>
            </a:r>
            <a:r>
              <a:rPr lang="en-GB" sz="1400" dirty="0"/>
              <a:t>and the </a:t>
            </a:r>
            <a:r>
              <a:rPr lang="en-GB" sz="1400" dirty="0" smtClean="0"/>
              <a:t>modulus (right) </a:t>
            </a:r>
            <a:r>
              <a:rPr lang="en-GB" sz="1400" dirty="0"/>
              <a:t>of the polarization for momentum vectors </a:t>
            </a:r>
            <a:r>
              <a:rPr lang="en-GB" sz="1400" dirty="0" smtClean="0"/>
              <a:t>in the </a:t>
            </a:r>
            <a:r>
              <a:rPr lang="en-GB" sz="1400" dirty="0"/>
              <a:t>transverse plane at pz = 0, for the NICA </a:t>
            </a:r>
            <a:r>
              <a:rPr lang="en-GB" sz="1400" dirty="0" err="1" smtClean="0"/>
              <a:t>Au+Au</a:t>
            </a:r>
            <a:r>
              <a:rPr lang="en-GB" sz="1400" dirty="0" smtClean="0"/>
              <a:t> reaction </a:t>
            </a:r>
            <a:r>
              <a:rPr lang="en-GB" sz="1400" dirty="0"/>
              <a:t>at 9.3 GeV. The figure is in the </a:t>
            </a:r>
            <a:r>
              <a:rPr lang="el-GR" sz="1400" dirty="0" smtClean="0">
                <a:latin typeface="Times New Roman" panose="02020603050405020304" pitchFamily="18" charset="0"/>
                <a:cs typeface="Times New Roman" panose="02020603050405020304" pitchFamily="18" charset="0"/>
              </a:rPr>
              <a:t>Λ</a:t>
            </a:r>
            <a:r>
              <a:rPr lang="en-US" sz="1400" dirty="0" smtClean="0">
                <a:latin typeface="Times New Roman" panose="02020603050405020304" pitchFamily="18" charset="0"/>
                <a:cs typeface="Times New Roman" panose="02020603050405020304" pitchFamily="18" charset="0"/>
              </a:rPr>
              <a:t>’s rest </a:t>
            </a:r>
            <a:r>
              <a:rPr lang="en-GB" sz="1400" dirty="0" smtClean="0"/>
              <a:t>frame.</a:t>
            </a:r>
            <a:endParaRPr lang="en-GB" sz="1400" dirty="0"/>
          </a:p>
        </p:txBody>
      </p:sp>
      <p:pic>
        <p:nvPicPr>
          <p:cNvPr id="3" name="图片 2"/>
          <p:cNvPicPr>
            <a:picLocks noChangeAspect="1"/>
          </p:cNvPicPr>
          <p:nvPr/>
        </p:nvPicPr>
        <p:blipFill>
          <a:blip r:embed="rId3"/>
          <a:stretch>
            <a:fillRect/>
          </a:stretch>
        </p:blipFill>
        <p:spPr>
          <a:xfrm>
            <a:off x="1421295" y="762000"/>
            <a:ext cx="3177209" cy="2744787"/>
          </a:xfrm>
          <a:prstGeom prst="rect">
            <a:avLst/>
          </a:prstGeom>
        </p:spPr>
      </p:pic>
      <p:pic>
        <p:nvPicPr>
          <p:cNvPr id="4" name="图片 3"/>
          <p:cNvPicPr>
            <a:picLocks noChangeAspect="1"/>
          </p:cNvPicPr>
          <p:nvPr/>
        </p:nvPicPr>
        <p:blipFill>
          <a:blip r:embed="rId4"/>
          <a:stretch>
            <a:fillRect/>
          </a:stretch>
        </p:blipFill>
        <p:spPr>
          <a:xfrm>
            <a:off x="4598504" y="813541"/>
            <a:ext cx="3200400" cy="2728249"/>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19</a:t>
            </a:fld>
            <a:endParaRPr lang="zh-CN" altLang="zh-CN"/>
          </a:p>
        </p:txBody>
      </p:sp>
      <p:sp>
        <p:nvSpPr>
          <p:cNvPr id="11" name="Rectangle 2"/>
          <p:cNvSpPr txBox="1">
            <a:spLocks noChangeArrowheads="1"/>
          </p:cNvSpPr>
          <p:nvPr/>
        </p:nvSpPr>
        <p:spPr bwMode="auto">
          <a:xfrm>
            <a:off x="685800" y="58452"/>
            <a:ext cx="4648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NICA</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8" name="矩形 13"/>
          <p:cNvSpPr/>
          <p:nvPr/>
        </p:nvSpPr>
        <p:spPr>
          <a:xfrm>
            <a:off x="7239000" y="4092031"/>
            <a:ext cx="1905000" cy="584775"/>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 Xie et al., PRC </a:t>
            </a:r>
          </a:p>
          <a:p>
            <a:pPr eaLnBrk="1" hangingPunct="1">
              <a:buClr>
                <a:srgbClr val="7030A0"/>
              </a:buClr>
              <a:defRPr/>
            </a:pPr>
            <a:r>
              <a:rPr lang="de-DE" altLang="zh-CN" sz="1600" b="1" dirty="0" smtClean="0">
                <a:solidFill>
                  <a:srgbClr val="0000FF"/>
                </a:solidFill>
                <a:latin typeface="+mn-lt"/>
                <a:cs typeface="Times New Roman" panose="02020603050405020304" pitchFamily="18" charset="0"/>
              </a:rPr>
              <a:t>94</a:t>
            </a:r>
            <a:r>
              <a:rPr lang="de-DE" altLang="zh-CN" sz="1600" dirty="0" smtClean="0">
                <a:solidFill>
                  <a:srgbClr val="0000FF"/>
                </a:solidFill>
                <a:latin typeface="+mn-lt"/>
                <a:cs typeface="Times New Roman" panose="02020603050405020304" pitchFamily="18" charset="0"/>
              </a:rPr>
              <a:t>, 054907 </a:t>
            </a:r>
            <a:r>
              <a:rPr lang="de-DE" altLang="zh-CN" sz="1600" dirty="0">
                <a:solidFill>
                  <a:srgbClr val="0000FF"/>
                </a:solidFill>
                <a:latin typeface="+mn-lt"/>
                <a:cs typeface="Times New Roman" panose="02020603050405020304" pitchFamily="18" charset="0"/>
              </a:rPr>
              <a:t>(</a:t>
            </a:r>
            <a:r>
              <a:rPr lang="de-DE" altLang="zh-CN" sz="1600" b="1" dirty="0">
                <a:solidFill>
                  <a:srgbClr val="0000FF"/>
                </a:solidFill>
                <a:latin typeface="+mn-lt"/>
                <a:cs typeface="Times New Roman" panose="02020603050405020304" pitchFamily="18" charset="0"/>
              </a:rPr>
              <a:t>2016</a:t>
            </a:r>
            <a:r>
              <a:rPr lang="de-DE" altLang="zh-CN" sz="1600" dirty="0" smtClean="0">
                <a:solidFill>
                  <a:srgbClr val="0000FF"/>
                </a:solidFill>
                <a:latin typeface="+mn-lt"/>
                <a:cs typeface="Times New Roman" panose="02020603050405020304" pitchFamily="18" charset="0"/>
              </a:rPr>
              <a:t>)] </a:t>
            </a:r>
            <a:endParaRPr lang="de-DE" altLang="zh-CN" sz="1600" dirty="0">
              <a:latin typeface="+mn-lt"/>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143000"/>
            <a:ext cx="7848600" cy="4247317"/>
          </a:xfrm>
          <a:prstGeom prst="rect">
            <a:avLst/>
          </a:prstGeom>
          <a:noFill/>
        </p:spPr>
        <p:txBody>
          <a:bodyPr wrap="square" rtlCol="0">
            <a:spAutoFit/>
          </a:bodyPr>
          <a:lstStyle/>
          <a:p>
            <a:r>
              <a:rPr lang="en-US" sz="2800" dirty="0" smtClean="0"/>
              <a:t>Dr. Yilong Xie,  U. Bergen,  &gt; CUG, Wuhan</a:t>
            </a:r>
          </a:p>
          <a:p>
            <a:endParaRPr lang="en-US" sz="2800" dirty="0"/>
          </a:p>
          <a:p>
            <a:r>
              <a:rPr lang="en-US" sz="2800" dirty="0" smtClean="0"/>
              <a:t>Prof. Dujuan Wang,  CCNU, Wuhan</a:t>
            </a:r>
          </a:p>
          <a:p>
            <a:endParaRPr lang="en-US" sz="2800" dirty="0" smtClean="0"/>
          </a:p>
          <a:p>
            <a:r>
              <a:rPr lang="en-US" sz="2800" dirty="0" smtClean="0"/>
              <a:t>Prof. V.K. Magas, U. Barcelona</a:t>
            </a:r>
          </a:p>
          <a:p>
            <a:endParaRPr lang="en-US" sz="2800" dirty="0" smtClean="0"/>
          </a:p>
          <a:p>
            <a:r>
              <a:rPr lang="en-US" sz="2800" dirty="0" smtClean="0"/>
              <a:t>Prof. D.D. Strottman,  Los Alamos NL</a:t>
            </a:r>
          </a:p>
          <a:p>
            <a:endParaRPr lang="en-US" sz="2800" dirty="0" smtClean="0"/>
          </a:p>
          <a:p>
            <a:r>
              <a:rPr lang="en-US" sz="2800" dirty="0" smtClean="0"/>
              <a:t>Prof. J.I. Kapusta, U. Minnesota, Minneapolis</a:t>
            </a:r>
          </a:p>
          <a:p>
            <a:endParaRPr lang="en-US" dirty="0"/>
          </a:p>
        </p:txBody>
      </p:sp>
      <p:sp>
        <p:nvSpPr>
          <p:cNvPr id="3" name="Slide Number Placeholder 2"/>
          <p:cNvSpPr>
            <a:spLocks noGrp="1"/>
          </p:cNvSpPr>
          <p:nvPr>
            <p:ph type="sldNum" sz="quarter" idx="12"/>
          </p:nvPr>
        </p:nvSpPr>
        <p:spPr/>
        <p:txBody>
          <a:bodyPr/>
          <a:lstStyle/>
          <a:p>
            <a:pPr>
              <a:defRPr/>
            </a:pPr>
            <a:fld id="{1FF396D4-316B-4A4F-9B13-F9AF06E47416}" type="slidenum">
              <a:rPr lang="zh-CN" altLang="zh-CN" smtClean="0"/>
              <a:pPr>
                <a:defRPr/>
              </a:pPr>
              <a:t>2</a:t>
            </a:fld>
            <a:endParaRPr lang="zh-CN" altLang="zh-CN"/>
          </a:p>
        </p:txBody>
      </p:sp>
    </p:spTree>
    <p:extLst>
      <p:ext uri="{BB962C8B-B14F-4D97-AF65-F5344CB8AC3E}">
        <p14:creationId xmlns:p14="http://schemas.microsoft.com/office/powerpoint/2010/main" val="3538808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13" name="文本框 16387"/>
          <p:cNvSpPr txBox="1">
            <a:spLocks noChangeArrowheads="1"/>
          </p:cNvSpPr>
          <p:nvPr/>
        </p:nvSpPr>
        <p:spPr bwMode="auto">
          <a:xfrm>
            <a:off x="2150269" y="3860792"/>
            <a:ext cx="5529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en-GB" sz="1400" dirty="0">
              <a:solidFill>
                <a:srgbClr val="000000"/>
              </a:solidFill>
            </a:endParaRPr>
          </a:p>
        </p:txBody>
      </p:sp>
      <p:pic>
        <p:nvPicPr>
          <p:cNvPr id="10" name="图片 9"/>
          <p:cNvPicPr>
            <a:picLocks noChangeAspect="1"/>
          </p:cNvPicPr>
          <p:nvPr/>
        </p:nvPicPr>
        <p:blipFill>
          <a:blip r:embed="rId3"/>
          <a:stretch>
            <a:fillRect/>
          </a:stretch>
        </p:blipFill>
        <p:spPr>
          <a:xfrm>
            <a:off x="1497117" y="1124295"/>
            <a:ext cx="3227284" cy="2553935"/>
          </a:xfrm>
          <a:prstGeom prst="rect">
            <a:avLst/>
          </a:prstGeom>
        </p:spPr>
      </p:pic>
      <p:pic>
        <p:nvPicPr>
          <p:cNvPr id="4" name="图片 3"/>
          <p:cNvPicPr>
            <a:picLocks noChangeAspect="1"/>
          </p:cNvPicPr>
          <p:nvPr/>
        </p:nvPicPr>
        <p:blipFill>
          <a:blip r:embed="rId4"/>
          <a:stretch>
            <a:fillRect/>
          </a:stretch>
        </p:blipFill>
        <p:spPr>
          <a:xfrm>
            <a:off x="4724401" y="1124295"/>
            <a:ext cx="3124199" cy="2553936"/>
          </a:xfrm>
          <a:prstGeom prst="rect">
            <a:avLst/>
          </a:prstGeom>
        </p:spPr>
      </p:pic>
      <p:sp>
        <p:nvSpPr>
          <p:cNvPr id="12" name="文本框 16387"/>
          <p:cNvSpPr txBox="1">
            <a:spLocks noChangeArrowheads="1"/>
          </p:cNvSpPr>
          <p:nvPr/>
        </p:nvSpPr>
        <p:spPr bwMode="auto">
          <a:xfrm>
            <a:off x="1635432" y="3877930"/>
            <a:ext cx="68227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400" dirty="0"/>
              <a:t>Fig. 9</a:t>
            </a:r>
            <a:r>
              <a:rPr lang="en-US" sz="1400" dirty="0" smtClean="0"/>
              <a:t>   </a:t>
            </a:r>
            <a:r>
              <a:rPr lang="en-GB" sz="1400" dirty="0"/>
              <a:t>The y component </a:t>
            </a:r>
            <a:r>
              <a:rPr lang="en-GB" sz="1400" dirty="0" smtClean="0"/>
              <a:t>(left) </a:t>
            </a:r>
            <a:r>
              <a:rPr lang="en-GB" sz="1400" dirty="0"/>
              <a:t>and the </a:t>
            </a:r>
            <a:r>
              <a:rPr lang="en-GB" sz="1400" dirty="0" smtClean="0"/>
              <a:t>modulus (right) </a:t>
            </a:r>
            <a:r>
              <a:rPr lang="en-GB" sz="1400" dirty="0"/>
              <a:t>of the polarization for momentum vectors </a:t>
            </a:r>
            <a:r>
              <a:rPr lang="en-GB" sz="1400" dirty="0" smtClean="0"/>
              <a:t>in the </a:t>
            </a:r>
            <a:r>
              <a:rPr lang="en-GB" sz="1400" dirty="0"/>
              <a:t>transverse plane at pz = 0, for the </a:t>
            </a:r>
            <a:r>
              <a:rPr lang="en-GB" sz="1400" dirty="0" smtClean="0"/>
              <a:t>FAIR U+U reaction </a:t>
            </a:r>
            <a:r>
              <a:rPr lang="en-GB" sz="1400" dirty="0"/>
              <a:t>at </a:t>
            </a:r>
            <a:r>
              <a:rPr lang="en-GB" sz="1400" dirty="0" smtClean="0"/>
              <a:t>8.0 GeV, but at an earlier time t= 2.5+1.7 </a:t>
            </a:r>
            <a:r>
              <a:rPr lang="en-GB" sz="1400" dirty="0" err="1" smtClean="0"/>
              <a:t>fm</a:t>
            </a:r>
            <a:r>
              <a:rPr lang="en-GB" sz="1400" dirty="0" smtClean="0"/>
              <a:t>/c. </a:t>
            </a:r>
            <a:r>
              <a:rPr lang="en-GB" sz="1400" dirty="0"/>
              <a:t>The figure is in the </a:t>
            </a:r>
            <a:r>
              <a:rPr lang="el-GR" sz="1400" dirty="0" smtClean="0">
                <a:latin typeface="Times New Roman" panose="02020603050405020304" pitchFamily="18" charset="0"/>
                <a:cs typeface="Times New Roman" panose="02020603050405020304" pitchFamily="18" charset="0"/>
              </a:rPr>
              <a:t>Λ</a:t>
            </a:r>
            <a:r>
              <a:rPr lang="en-US" sz="1400" dirty="0" smtClean="0">
                <a:latin typeface="Times New Roman" panose="02020603050405020304" pitchFamily="18" charset="0"/>
                <a:cs typeface="Times New Roman" panose="02020603050405020304" pitchFamily="18" charset="0"/>
              </a:rPr>
              <a:t>’s rest </a:t>
            </a:r>
            <a:r>
              <a:rPr lang="en-GB" sz="1400" dirty="0" smtClean="0"/>
              <a:t>frame.</a:t>
            </a:r>
            <a:endParaRPr lang="en-GB" sz="1400" dirty="0"/>
          </a:p>
        </p:txBody>
      </p:sp>
      <p:sp>
        <p:nvSpPr>
          <p:cNvPr id="11" name="TextBox 95"/>
          <p:cNvSpPr txBox="1">
            <a:spLocks noChangeArrowheads="1"/>
          </p:cNvSpPr>
          <p:nvPr/>
        </p:nvSpPr>
        <p:spPr bwMode="auto">
          <a:xfrm>
            <a:off x="1494182" y="4634537"/>
            <a:ext cx="4610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Initially, the first term is </a:t>
            </a:r>
            <a:r>
              <a:rPr lang="en-US" altLang="zh-CN" sz="1800" smtClean="0">
                <a:latin typeface="+mn-lt"/>
                <a:cs typeface="Times New Roman" panose="02020603050405020304" pitchFamily="18" charset="0"/>
              </a:rPr>
              <a:t>very dominant</a:t>
            </a:r>
            <a:endParaRPr lang="en-US" altLang="zh-CN" sz="1800" dirty="0" smtClean="0">
              <a:latin typeface="+mn-lt"/>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20</a:t>
            </a:fld>
            <a:endParaRPr lang="zh-CN" altLang="zh-CN"/>
          </a:p>
        </p:txBody>
      </p:sp>
      <p:sp>
        <p:nvSpPr>
          <p:cNvPr id="13" name="Rectangle 2"/>
          <p:cNvSpPr txBox="1">
            <a:spLocks noChangeArrowheads="1"/>
          </p:cNvSpPr>
          <p:nvPr/>
        </p:nvSpPr>
        <p:spPr bwMode="auto">
          <a:xfrm>
            <a:off x="990600" y="371470"/>
            <a:ext cx="4648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Consequences   FAIR</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9" name="矩形 13"/>
          <p:cNvSpPr/>
          <p:nvPr/>
        </p:nvSpPr>
        <p:spPr>
          <a:xfrm>
            <a:off x="7643088" y="2534898"/>
            <a:ext cx="1524000" cy="830997"/>
          </a:xfrm>
          <a:prstGeom prst="rect">
            <a:avLst/>
          </a:prstGeom>
        </p:spPr>
        <p:txBody>
          <a:bodyPr wrap="square">
            <a:spAutoFit/>
          </a:bodyPr>
          <a:lstStyle/>
          <a:p>
            <a:pPr eaLnBrk="1" hangingPunct="1">
              <a:buClr>
                <a:srgbClr val="7030A0"/>
              </a:buClr>
              <a:defRPr/>
            </a:pPr>
            <a:r>
              <a:rPr lang="de-DE" altLang="zh-CN" sz="1600" dirty="0" smtClean="0">
                <a:solidFill>
                  <a:srgbClr val="0000FF"/>
                </a:solidFill>
                <a:latin typeface="+mn-lt"/>
                <a:cs typeface="Times New Roman" panose="02020603050405020304" pitchFamily="18" charset="0"/>
              </a:rPr>
              <a:t>[ Xie et al., </a:t>
            </a:r>
          </a:p>
          <a:p>
            <a:pPr eaLnBrk="1" hangingPunct="1">
              <a:buClr>
                <a:srgbClr val="7030A0"/>
              </a:buClr>
              <a:defRPr/>
            </a:pPr>
            <a:r>
              <a:rPr lang="de-DE" altLang="zh-CN" sz="1600" dirty="0" smtClean="0">
                <a:solidFill>
                  <a:srgbClr val="0000FF"/>
                </a:solidFill>
                <a:latin typeface="+mn-lt"/>
                <a:cs typeface="Times New Roman" panose="02020603050405020304" pitchFamily="18" charset="0"/>
              </a:rPr>
              <a:t>PRC </a:t>
            </a:r>
            <a:r>
              <a:rPr lang="de-DE" altLang="zh-CN" sz="1600" b="1" dirty="0" smtClean="0">
                <a:solidFill>
                  <a:srgbClr val="0000FF"/>
                </a:solidFill>
                <a:latin typeface="+mn-lt"/>
                <a:cs typeface="Times New Roman" panose="02020603050405020304" pitchFamily="18" charset="0"/>
              </a:rPr>
              <a:t>94</a:t>
            </a:r>
            <a:r>
              <a:rPr lang="de-DE" altLang="zh-CN" sz="1600" dirty="0" smtClean="0">
                <a:solidFill>
                  <a:srgbClr val="0000FF"/>
                </a:solidFill>
                <a:latin typeface="+mn-lt"/>
                <a:cs typeface="Times New Roman" panose="02020603050405020304" pitchFamily="18" charset="0"/>
              </a:rPr>
              <a:t>, </a:t>
            </a:r>
          </a:p>
          <a:p>
            <a:pPr eaLnBrk="1" hangingPunct="1">
              <a:buClr>
                <a:srgbClr val="7030A0"/>
              </a:buClr>
              <a:defRPr/>
            </a:pPr>
            <a:r>
              <a:rPr lang="de-DE" altLang="zh-CN" sz="1600" dirty="0" smtClean="0">
                <a:solidFill>
                  <a:srgbClr val="0000FF"/>
                </a:solidFill>
                <a:latin typeface="+mn-lt"/>
                <a:cs typeface="Times New Roman" panose="02020603050405020304" pitchFamily="18" charset="0"/>
              </a:rPr>
              <a:t>054907 </a:t>
            </a:r>
            <a:r>
              <a:rPr lang="de-DE" altLang="zh-CN" sz="1600" dirty="0">
                <a:solidFill>
                  <a:srgbClr val="0000FF"/>
                </a:solidFill>
                <a:latin typeface="+mn-lt"/>
                <a:cs typeface="Times New Roman" panose="02020603050405020304" pitchFamily="18" charset="0"/>
              </a:rPr>
              <a:t>(</a:t>
            </a:r>
            <a:r>
              <a:rPr lang="de-DE" altLang="zh-CN" sz="1600" b="1" dirty="0">
                <a:solidFill>
                  <a:srgbClr val="0000FF"/>
                </a:solidFill>
                <a:latin typeface="+mn-lt"/>
                <a:cs typeface="Times New Roman" panose="02020603050405020304" pitchFamily="18" charset="0"/>
              </a:rPr>
              <a:t>2016</a:t>
            </a:r>
            <a:r>
              <a:rPr lang="de-DE" altLang="zh-CN" sz="1600" dirty="0" smtClean="0">
                <a:solidFill>
                  <a:srgbClr val="0000FF"/>
                </a:solidFill>
                <a:latin typeface="+mn-lt"/>
                <a:cs typeface="Times New Roman" panose="02020603050405020304" pitchFamily="18" charset="0"/>
              </a:rPr>
              <a:t>)] </a:t>
            </a:r>
            <a:endParaRPr lang="de-DE" altLang="zh-CN" sz="1600" dirty="0">
              <a:latin typeface="+mn-lt"/>
              <a:cs typeface="Times New Roman" panose="02020603050405020304" pitchFamily="18" charset="0"/>
            </a:endParaRPr>
          </a:p>
        </p:txBody>
      </p:sp>
    </p:spTree>
    <p:custDataLst>
      <p:tags r:id="rId1"/>
    </p:custDataLst>
    <p:extLst>
      <p:ext uri="{BB962C8B-B14F-4D97-AF65-F5344CB8AC3E}">
        <p14:creationId xmlns:p14="http://schemas.microsoft.com/office/powerpoint/2010/main" val="4119310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21</a:t>
            </a:fld>
            <a:endParaRPr lang="zh-CN" altLang="zh-CN"/>
          </a:p>
        </p:txBody>
      </p:sp>
      <p:sp>
        <p:nvSpPr>
          <p:cNvPr id="3" name="Rectangle 2"/>
          <p:cNvSpPr txBox="1">
            <a:spLocks noChangeArrowheads="1"/>
          </p:cNvSpPr>
          <p:nvPr/>
        </p:nvSpPr>
        <p:spPr bwMode="auto">
          <a:xfrm>
            <a:off x="990600" y="371470"/>
            <a:ext cx="7543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Polarization and </a:t>
            </a:r>
            <a:r>
              <a:rPr lang="en-US" altLang="zh-CN" sz="2800" b="1" kern="0"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EbE</a:t>
            </a: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a:t>
            </a:r>
            <a:r>
              <a:rPr lang="en-US" altLang="zh-CN" sz="2800" b="1" kern="0"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c.m</a:t>
            </a: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determination</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4" name="TextBox 3"/>
          <p:cNvSpPr txBox="1"/>
          <p:nvPr/>
        </p:nvSpPr>
        <p:spPr>
          <a:xfrm>
            <a:off x="304800" y="1600200"/>
            <a:ext cx="88392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Earlier </a:t>
            </a:r>
            <a:r>
              <a:rPr lang="en-US" sz="2400" dirty="0" err="1" smtClean="0"/>
              <a:t>EbE</a:t>
            </a:r>
            <a:r>
              <a:rPr lang="en-US" sz="2400" dirty="0" smtClean="0"/>
              <a:t> </a:t>
            </a:r>
            <a:r>
              <a:rPr lang="en-US" sz="2400" dirty="0" err="1" smtClean="0"/>
              <a:t>c.m</a:t>
            </a:r>
            <a:r>
              <a:rPr lang="en-US" sz="2400" dirty="0" smtClean="0"/>
              <a:t>. determination </a:t>
            </a:r>
            <a:r>
              <a:rPr lang="en-US" sz="2400" dirty="0" smtClean="0">
                <a:sym typeface="Wingdings" panose="05000000000000000000" pitchFamily="2" charset="2"/>
              </a:rPr>
              <a:t>  increased </a:t>
            </a:r>
            <a:r>
              <a:rPr lang="en-US" sz="2400" i="1" dirty="0" smtClean="0">
                <a:sym typeface="Wingdings" panose="05000000000000000000" pitchFamily="2" charset="2"/>
              </a:rPr>
              <a:t>V</a:t>
            </a:r>
            <a:r>
              <a:rPr lang="en-US" sz="2400" i="1" baseline="-25000" dirty="0" smtClean="0">
                <a:sym typeface="Wingdings" panose="05000000000000000000" pitchFamily="2" charset="2"/>
              </a:rPr>
              <a:t>1</a:t>
            </a:r>
            <a:r>
              <a:rPr lang="en-US" sz="2400" dirty="0" smtClean="0">
                <a:sym typeface="Wingdings" panose="05000000000000000000" pitchFamily="2" charset="2"/>
              </a:rPr>
              <a:t> by a factor of 2 </a:t>
            </a:r>
            <a:r>
              <a:rPr lang="en-US" sz="2000" dirty="0" smtClean="0">
                <a:solidFill>
                  <a:srgbClr val="336600"/>
                </a:solidFill>
                <a:sym typeface="Wingdings" panose="05000000000000000000" pitchFamily="2" charset="2"/>
              </a:rPr>
              <a:t>[</a:t>
            </a:r>
            <a:r>
              <a:rPr lang="en-US" sz="2000" dirty="0" err="1" smtClean="0">
                <a:solidFill>
                  <a:srgbClr val="336600"/>
                </a:solidFill>
                <a:sym typeface="Wingdings" panose="05000000000000000000" pitchFamily="2" charset="2"/>
              </a:rPr>
              <a:t>Cs.,E.,M</a:t>
            </a:r>
            <a:r>
              <a:rPr lang="en-US" sz="2000" dirty="0" smtClean="0">
                <a:solidFill>
                  <a:srgbClr val="336600"/>
                </a:solidFill>
                <a:sym typeface="Wingdings" panose="05000000000000000000" pitchFamily="2" charset="2"/>
              </a:rPr>
              <a:t>., (2012)].</a:t>
            </a:r>
          </a:p>
          <a:p>
            <a:pPr marL="285750" indent="-285750">
              <a:buFont typeface="Arial" panose="020B0604020202020204" pitchFamily="34" charset="0"/>
              <a:buChar char="•"/>
            </a:pPr>
            <a:r>
              <a:rPr lang="en-US" sz="2400" dirty="0" smtClean="0">
                <a:sym typeface="Wingdings" panose="05000000000000000000" pitchFamily="2" charset="2"/>
              </a:rPr>
              <a:t>Now polarization in x and z directions is symmetric in </a:t>
            </a:r>
            <a:r>
              <a:rPr lang="en-US" sz="2400" b="1" dirty="0" err="1" smtClean="0">
                <a:sym typeface="Wingdings" panose="05000000000000000000" pitchFamily="2" charset="2"/>
              </a:rPr>
              <a:t>EbE</a:t>
            </a:r>
            <a:r>
              <a:rPr lang="en-US" sz="2400" b="1" dirty="0" smtClean="0">
                <a:sym typeface="Wingdings" panose="05000000000000000000" pitchFamily="2" charset="2"/>
              </a:rPr>
              <a:t> </a:t>
            </a:r>
            <a:r>
              <a:rPr lang="en-US" sz="2400" b="1" dirty="0" err="1" smtClean="0">
                <a:sym typeface="Wingdings" panose="05000000000000000000" pitchFamily="2" charset="2"/>
              </a:rPr>
              <a:t>c.m</a:t>
            </a:r>
            <a:r>
              <a:rPr lang="en-US" sz="2400" b="1" dirty="0" smtClean="0">
                <a:sym typeface="Wingdings" panose="05000000000000000000" pitchFamily="2" charset="2"/>
              </a:rPr>
              <a:t>. frame</a:t>
            </a:r>
            <a:r>
              <a:rPr lang="en-US" sz="2400" dirty="0" smtClean="0">
                <a:sym typeface="Wingdings" panose="05000000000000000000" pitchFamily="2" charset="2"/>
              </a:rPr>
              <a:t>!!!</a:t>
            </a:r>
          </a:p>
          <a:p>
            <a:pPr marL="285750" indent="-285750">
              <a:buFont typeface="Arial" panose="020B0604020202020204" pitchFamily="34" charset="0"/>
              <a:buChar char="•"/>
            </a:pPr>
            <a:endParaRPr lang="en-US" sz="2400" dirty="0" smtClean="0">
              <a:sym typeface="Wingdings" panose="05000000000000000000" pitchFamily="2" charset="2"/>
            </a:endParaRPr>
          </a:p>
          <a:p>
            <a:pPr marL="285750" indent="-285750">
              <a:buFont typeface="Arial" panose="020B0604020202020204" pitchFamily="34" charset="0"/>
              <a:buChar char="•"/>
            </a:pPr>
            <a:r>
              <a:rPr lang="en-US" sz="2400" dirty="0" smtClean="0">
                <a:sym typeface="Wingdings" panose="05000000000000000000" pitchFamily="2" charset="2"/>
              </a:rPr>
              <a:t> integrated </a:t>
            </a:r>
            <a:r>
              <a:rPr lang="en-US" sz="2400" i="1" dirty="0" smtClean="0">
                <a:sym typeface="Wingdings" panose="05000000000000000000" pitchFamily="2" charset="2"/>
              </a:rPr>
              <a:t>x</a:t>
            </a:r>
            <a:r>
              <a:rPr lang="en-US" sz="2400" dirty="0" smtClean="0">
                <a:sym typeface="Wingdings" panose="05000000000000000000" pitchFamily="2" charset="2"/>
              </a:rPr>
              <a:t> &amp; </a:t>
            </a:r>
            <a:r>
              <a:rPr lang="en-US" sz="2400" i="1" dirty="0" smtClean="0">
                <a:sym typeface="Wingdings" panose="05000000000000000000" pitchFamily="2" charset="2"/>
              </a:rPr>
              <a:t>z</a:t>
            </a:r>
            <a:r>
              <a:rPr lang="en-US" sz="2400" dirty="0" smtClean="0">
                <a:sym typeface="Wingdings" panose="05000000000000000000" pitchFamily="2" charset="2"/>
              </a:rPr>
              <a:t> polarizations vanish (except random </a:t>
            </a:r>
            <a:r>
              <a:rPr lang="en-US" sz="2400" dirty="0" err="1" smtClean="0">
                <a:sym typeface="Wingdings" panose="05000000000000000000" pitchFamily="2" charset="2"/>
              </a:rPr>
              <a:t>fluct</a:t>
            </a:r>
            <a:r>
              <a:rPr lang="en-US" sz="2400" dirty="0" smtClean="0">
                <a:sym typeface="Wingdings" panose="05000000000000000000" pitchFamily="2" charset="2"/>
              </a:rPr>
              <a:t>.)</a:t>
            </a:r>
          </a:p>
          <a:p>
            <a:pPr marL="285750" indent="-285750">
              <a:buFont typeface="Arial" panose="020B0604020202020204" pitchFamily="34" charset="0"/>
              <a:buChar char="•"/>
            </a:pPr>
            <a:endParaRPr lang="en-US" sz="2400" dirty="0" smtClean="0">
              <a:sym typeface="Wingdings" panose="05000000000000000000" pitchFamily="2" charset="2"/>
            </a:endParaRPr>
          </a:p>
          <a:p>
            <a:pPr marL="285750" indent="-285750">
              <a:buFont typeface="Arial" panose="020B0604020202020204" pitchFamily="34" charset="0"/>
              <a:buChar char="•"/>
            </a:pPr>
            <a:r>
              <a:rPr lang="en-US" sz="2400" dirty="0" smtClean="0">
                <a:sym typeface="Wingdings" panose="05000000000000000000" pitchFamily="2" charset="2"/>
              </a:rPr>
              <a:t> finding </a:t>
            </a:r>
            <a:r>
              <a:rPr lang="en-US" sz="2400" dirty="0" err="1" smtClean="0">
                <a:sym typeface="Wingdings" panose="05000000000000000000" pitchFamily="2" charset="2"/>
              </a:rPr>
              <a:t>EbE</a:t>
            </a:r>
            <a:r>
              <a:rPr lang="en-US" sz="2400" dirty="0" smtClean="0">
                <a:sym typeface="Wingdings" panose="05000000000000000000" pitchFamily="2" charset="2"/>
              </a:rPr>
              <a:t> </a:t>
            </a:r>
            <a:r>
              <a:rPr lang="en-US" sz="2400" dirty="0" err="1" smtClean="0">
                <a:sym typeface="Wingdings" panose="05000000000000000000" pitchFamily="2" charset="2"/>
              </a:rPr>
              <a:t>c.m</a:t>
            </a:r>
            <a:r>
              <a:rPr lang="en-US" sz="2400" dirty="0" smtClean="0">
                <a:sym typeface="Wingdings" panose="05000000000000000000" pitchFamily="2" charset="2"/>
              </a:rPr>
              <a:t>. is possible by</a:t>
            </a:r>
          </a:p>
          <a:p>
            <a:pPr marL="742950" lvl="1" indent="-285750">
              <a:buFont typeface="Arial" panose="020B0604020202020204" pitchFamily="34" charset="0"/>
              <a:buChar char="•"/>
            </a:pPr>
            <a:r>
              <a:rPr lang="en-US" sz="2400" dirty="0" smtClean="0">
                <a:sym typeface="Wingdings" panose="05000000000000000000" pitchFamily="2" charset="2"/>
              </a:rPr>
              <a:t>Minimizing integrated </a:t>
            </a:r>
            <a:r>
              <a:rPr lang="el-GR" sz="2400" i="1" dirty="0" smtClean="0">
                <a:sym typeface="Wingdings" panose="05000000000000000000" pitchFamily="2" charset="2"/>
              </a:rPr>
              <a:t>Π</a:t>
            </a:r>
            <a:r>
              <a:rPr lang="en-US" sz="2400" i="1" baseline="-25000" dirty="0" smtClean="0">
                <a:sym typeface="Wingdings" panose="05000000000000000000" pitchFamily="2" charset="2"/>
              </a:rPr>
              <a:t>x</a:t>
            </a:r>
            <a:r>
              <a:rPr lang="en-US" sz="2400" dirty="0" smtClean="0">
                <a:sym typeface="Wingdings" panose="05000000000000000000" pitchFamily="2" charset="2"/>
              </a:rPr>
              <a:t> &amp; </a:t>
            </a:r>
            <a:r>
              <a:rPr lang="el-GR" sz="2400" i="1" dirty="0" smtClean="0">
                <a:sym typeface="Wingdings" panose="05000000000000000000" pitchFamily="2" charset="2"/>
              </a:rPr>
              <a:t>Π</a:t>
            </a:r>
            <a:r>
              <a:rPr lang="en-US" sz="2400" i="1" baseline="-25000" dirty="0" smtClean="0">
                <a:sym typeface="Wingdings" panose="05000000000000000000" pitchFamily="2" charset="2"/>
              </a:rPr>
              <a:t>z</a:t>
            </a:r>
          </a:p>
          <a:p>
            <a:pPr marL="742950" lvl="1" indent="-285750">
              <a:buFont typeface="Arial" panose="020B0604020202020204" pitchFamily="34" charset="0"/>
              <a:buChar char="•"/>
            </a:pPr>
            <a:r>
              <a:rPr lang="en-US" sz="2400" dirty="0" smtClean="0">
                <a:sym typeface="Wingdings" panose="05000000000000000000" pitchFamily="2" charset="2"/>
              </a:rPr>
              <a:t>Maximizing integrated –</a:t>
            </a:r>
            <a:r>
              <a:rPr lang="el-GR" sz="2400" i="1" dirty="0" smtClean="0">
                <a:sym typeface="Wingdings" panose="05000000000000000000" pitchFamily="2" charset="2"/>
              </a:rPr>
              <a:t>Π</a:t>
            </a:r>
            <a:r>
              <a:rPr lang="en-US" sz="2400" i="1" baseline="-25000" dirty="0" smtClean="0">
                <a:sym typeface="Wingdings" panose="05000000000000000000" pitchFamily="2" charset="2"/>
              </a:rPr>
              <a:t>y</a:t>
            </a:r>
          </a:p>
          <a:p>
            <a:pPr marL="742950" lvl="1" indent="-285750">
              <a:buFont typeface="Arial" panose="020B0604020202020204" pitchFamily="34" charset="0"/>
              <a:buChar char="•"/>
            </a:pPr>
            <a:endParaRPr lang="en-US" sz="2400" i="1" baseline="-25000" dirty="0">
              <a:sym typeface="Wingdings" panose="05000000000000000000" pitchFamily="2" charset="2"/>
            </a:endParaRPr>
          </a:p>
          <a:p>
            <a:pPr marL="742950" lvl="1" indent="-285750">
              <a:buFont typeface="Arial" panose="020B0604020202020204" pitchFamily="34" charset="0"/>
              <a:buChar char="•"/>
            </a:pPr>
            <a:endParaRPr lang="en-US" sz="2400" i="1" baseline="-25000" dirty="0" smtClean="0">
              <a:sym typeface="Wingdings" panose="05000000000000000000" pitchFamily="2" charset="2"/>
            </a:endParaRPr>
          </a:p>
          <a:p>
            <a:pPr marL="742950" lvl="1" indent="-285750">
              <a:buFont typeface="Arial" panose="020B0604020202020204" pitchFamily="34" charset="0"/>
              <a:buChar char="•"/>
            </a:pPr>
            <a:endParaRPr lang="en-US" sz="2400" i="1" baseline="-25000" dirty="0"/>
          </a:p>
        </p:txBody>
      </p:sp>
    </p:spTree>
    <p:extLst>
      <p:ext uri="{BB962C8B-B14F-4D97-AF65-F5344CB8AC3E}">
        <p14:creationId xmlns:p14="http://schemas.microsoft.com/office/powerpoint/2010/main" val="4148745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972646" y="909947"/>
            <a:ext cx="6204321" cy="5733690"/>
          </a:xfrm>
          <a:prstGeom prst="rect">
            <a:avLst/>
          </a:prstGeom>
        </p:spPr>
      </p:pic>
      <p:sp>
        <p:nvSpPr>
          <p:cNvPr id="25602" name="Rectangle 2"/>
          <p:cNvSpPr>
            <a:spLocks noGrp="1" noChangeArrowheads="1"/>
          </p:cNvSpPr>
          <p:nvPr>
            <p:ph type="title" sz="quarter" idx="4294967295"/>
          </p:nvPr>
        </p:nvSpPr>
        <p:spPr>
          <a:xfrm>
            <a:off x="152400" y="152400"/>
            <a:ext cx="2971800" cy="12192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Observable consequences</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22</a:t>
            </a:fld>
            <a:endParaRPr lang="zh-CN" altLang="zh-CN"/>
          </a:p>
        </p:txBody>
      </p:sp>
      <p:sp>
        <p:nvSpPr>
          <p:cNvPr id="3" name="TextBox 2"/>
          <p:cNvSpPr txBox="1"/>
          <p:nvPr/>
        </p:nvSpPr>
        <p:spPr>
          <a:xfrm>
            <a:off x="607404" y="3414679"/>
            <a:ext cx="1981200" cy="1754326"/>
          </a:xfrm>
          <a:prstGeom prst="rect">
            <a:avLst/>
          </a:prstGeom>
          <a:noFill/>
        </p:spPr>
        <p:txBody>
          <a:bodyPr wrap="square" rtlCol="0">
            <a:spAutoFit/>
          </a:bodyPr>
          <a:lstStyle/>
          <a:p>
            <a:r>
              <a:rPr lang="en-US" dirty="0" smtClean="0"/>
              <a:t>Mike Lisa &amp; STAR:</a:t>
            </a:r>
          </a:p>
          <a:p>
            <a:r>
              <a:rPr lang="en-US" dirty="0" smtClean="0"/>
              <a:t>Angular mom.</a:t>
            </a:r>
            <a:r>
              <a:rPr lang="en-US" dirty="0" smtClean="0">
                <a:sym typeface="Wingdings" panose="05000000000000000000" pitchFamily="2" charset="2"/>
              </a:rPr>
              <a:t></a:t>
            </a:r>
          </a:p>
          <a:p>
            <a:r>
              <a:rPr lang="en-US" dirty="0" smtClean="0"/>
              <a:t>Vorticity (</a:t>
            </a:r>
            <a:r>
              <a:rPr lang="en-US" b="1" dirty="0" smtClean="0"/>
              <a:t>rot</a:t>
            </a:r>
            <a:r>
              <a:rPr lang="en-US" dirty="0" smtClean="0"/>
              <a:t> v)</a:t>
            </a:r>
            <a:r>
              <a:rPr lang="en-US" dirty="0" smtClean="0">
                <a:sym typeface="Wingdings" panose="05000000000000000000" pitchFamily="2" charset="2"/>
              </a:rPr>
              <a:t></a:t>
            </a:r>
          </a:p>
          <a:p>
            <a:r>
              <a:rPr lang="el-GR" dirty="0" smtClean="0"/>
              <a:t>Λ </a:t>
            </a:r>
            <a:r>
              <a:rPr lang="en-US" dirty="0" smtClean="0"/>
              <a:t> &amp; anti- </a:t>
            </a:r>
            <a:r>
              <a:rPr lang="el-GR" dirty="0" smtClean="0"/>
              <a:t>Λ</a:t>
            </a:r>
            <a:endParaRPr lang="en-US" dirty="0" smtClean="0"/>
          </a:p>
          <a:p>
            <a:r>
              <a:rPr lang="en-US" dirty="0" smtClean="0"/>
              <a:t>polarization</a:t>
            </a:r>
            <a:endParaRPr lang="en-US" dirty="0"/>
          </a:p>
        </p:txBody>
      </p:sp>
      <p:sp>
        <p:nvSpPr>
          <p:cNvPr id="4" name="Rectangle 3"/>
          <p:cNvSpPr/>
          <p:nvPr/>
        </p:nvSpPr>
        <p:spPr>
          <a:xfrm>
            <a:off x="3695700" y="152400"/>
            <a:ext cx="5715000" cy="369332"/>
          </a:xfrm>
          <a:prstGeom prst="rect">
            <a:avLst/>
          </a:prstGeom>
        </p:spPr>
        <p:txBody>
          <a:bodyPr wrap="square">
            <a:spAutoFit/>
          </a:bodyPr>
          <a:lstStyle/>
          <a:p>
            <a:r>
              <a:rPr lang="en-US" dirty="0" smtClean="0">
                <a:solidFill>
                  <a:srgbClr val="000000"/>
                </a:solidFill>
                <a:latin typeface="Times-Roman"/>
              </a:rPr>
              <a:t>[Yilong </a:t>
            </a:r>
            <a:r>
              <a:rPr lang="en-US" dirty="0">
                <a:solidFill>
                  <a:srgbClr val="000000"/>
                </a:solidFill>
                <a:latin typeface="Times-Roman"/>
              </a:rPr>
              <a:t>Xie</a:t>
            </a:r>
            <a:r>
              <a:rPr lang="en-US" dirty="0" smtClean="0">
                <a:solidFill>
                  <a:srgbClr val="000000"/>
                </a:solidFill>
                <a:latin typeface="Times-Roman"/>
              </a:rPr>
              <a:t>,</a:t>
            </a:r>
            <a:r>
              <a:rPr lang="en-US" sz="800" dirty="0" smtClean="0">
                <a:solidFill>
                  <a:srgbClr val="0000FF"/>
                </a:solidFill>
                <a:latin typeface="Times-Roman"/>
              </a:rPr>
              <a:t> </a:t>
            </a:r>
            <a:r>
              <a:rPr lang="en-US" dirty="0">
                <a:solidFill>
                  <a:srgbClr val="000000"/>
                </a:solidFill>
                <a:latin typeface="Times-Roman"/>
              </a:rPr>
              <a:t>Dujuan </a:t>
            </a:r>
            <a:r>
              <a:rPr lang="en-US" dirty="0" smtClean="0">
                <a:solidFill>
                  <a:srgbClr val="000000"/>
                </a:solidFill>
                <a:latin typeface="Times-Roman"/>
              </a:rPr>
              <a:t>Wang,</a:t>
            </a:r>
            <a:r>
              <a:rPr lang="en-US" sz="800" dirty="0">
                <a:solidFill>
                  <a:srgbClr val="0000FF"/>
                </a:solidFill>
                <a:latin typeface="Times-Roman"/>
              </a:rPr>
              <a:t> </a:t>
            </a:r>
            <a:r>
              <a:rPr lang="en-US" dirty="0" smtClean="0">
                <a:solidFill>
                  <a:srgbClr val="000000"/>
                </a:solidFill>
                <a:latin typeface="Times-Roman"/>
              </a:rPr>
              <a:t>and Laszlo </a:t>
            </a:r>
            <a:r>
              <a:rPr lang="en-US" dirty="0">
                <a:solidFill>
                  <a:srgbClr val="000000"/>
                </a:solidFill>
                <a:latin typeface="Times-Roman"/>
              </a:rPr>
              <a:t>P. Csernai</a:t>
            </a:r>
            <a:r>
              <a:rPr lang="en-US" sz="800" dirty="0">
                <a:solidFill>
                  <a:srgbClr val="0000FF"/>
                </a:solidFill>
                <a:latin typeface="Times-Roman"/>
              </a:rPr>
              <a:t>1</a:t>
            </a:r>
            <a:endParaRPr lang="en-US" dirty="0"/>
          </a:p>
        </p:txBody>
      </p:sp>
      <p:sp>
        <p:nvSpPr>
          <p:cNvPr id="6" name="Rectangle 5"/>
          <p:cNvSpPr/>
          <p:nvPr/>
        </p:nvSpPr>
        <p:spPr>
          <a:xfrm>
            <a:off x="3657600" y="457200"/>
            <a:ext cx="4961744" cy="369332"/>
          </a:xfrm>
          <a:prstGeom prst="rect">
            <a:avLst/>
          </a:prstGeom>
        </p:spPr>
        <p:txBody>
          <a:bodyPr wrap="square">
            <a:spAutoFit/>
          </a:bodyPr>
          <a:lstStyle/>
          <a:p>
            <a:r>
              <a:rPr lang="en-US" dirty="0" smtClean="0">
                <a:latin typeface="Times-Roman"/>
              </a:rPr>
              <a:t>  PHYSICAL </a:t>
            </a:r>
            <a:r>
              <a:rPr lang="en-US" dirty="0">
                <a:latin typeface="Times-Roman"/>
              </a:rPr>
              <a:t>REVIEW C </a:t>
            </a:r>
            <a:r>
              <a:rPr lang="en-US" b="1" dirty="0">
                <a:latin typeface="Times-Bold"/>
              </a:rPr>
              <a:t>95</a:t>
            </a:r>
            <a:r>
              <a:rPr lang="en-US" dirty="0">
                <a:latin typeface="Times-Roman"/>
              </a:rPr>
              <a:t>, 031901(R) (2017</a:t>
            </a:r>
            <a:r>
              <a:rPr lang="en-US" dirty="0" smtClean="0">
                <a:latin typeface="Times-Roman"/>
              </a:rPr>
              <a:t>)]</a:t>
            </a:r>
            <a:endParaRPr lang="en-US" dirty="0"/>
          </a:p>
        </p:txBody>
      </p:sp>
      <p:pic>
        <p:nvPicPr>
          <p:cNvPr id="8" name="Picture 7"/>
          <p:cNvPicPr>
            <a:picLocks noChangeAspect="1"/>
          </p:cNvPicPr>
          <p:nvPr/>
        </p:nvPicPr>
        <p:blipFill>
          <a:blip r:embed="rId5"/>
          <a:stretch>
            <a:fillRect/>
          </a:stretch>
        </p:blipFill>
        <p:spPr>
          <a:xfrm>
            <a:off x="62912" y="1316935"/>
            <a:ext cx="3363892" cy="2209800"/>
          </a:xfrm>
          <a:prstGeom prst="rect">
            <a:avLst/>
          </a:prstGeom>
        </p:spPr>
      </p:pic>
      <p:cxnSp>
        <p:nvCxnSpPr>
          <p:cNvPr id="9" name="Straight Arrow Connector 8"/>
          <p:cNvCxnSpPr/>
          <p:nvPr/>
        </p:nvCxnSpPr>
        <p:spPr>
          <a:xfrm>
            <a:off x="2590800" y="3124200"/>
            <a:ext cx="914400" cy="30480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72937" y="2667000"/>
            <a:ext cx="636087" cy="733605"/>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480930" y="1524000"/>
            <a:ext cx="0" cy="717985"/>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7588" y="3296716"/>
            <a:ext cx="423493" cy="523220"/>
          </a:xfrm>
          <a:prstGeom prst="rect">
            <a:avLst/>
          </a:prstGeom>
          <a:noFill/>
        </p:spPr>
        <p:txBody>
          <a:bodyPr wrap="square" rtlCol="0">
            <a:spAutoFit/>
          </a:bodyPr>
          <a:lstStyle/>
          <a:p>
            <a:r>
              <a:rPr lang="en-US" sz="2800" i="1" dirty="0">
                <a:solidFill>
                  <a:srgbClr val="FF0000"/>
                </a:solidFill>
                <a:latin typeface="Times New Roman" panose="02020603050405020304" pitchFamily="18" charset="0"/>
                <a:cs typeface="Times New Roman" panose="02020603050405020304" pitchFamily="18" charset="0"/>
              </a:rPr>
              <a:t>x</a:t>
            </a:r>
          </a:p>
        </p:txBody>
      </p:sp>
      <p:sp>
        <p:nvSpPr>
          <p:cNvPr id="19" name="TextBox 18"/>
          <p:cNvSpPr txBox="1"/>
          <p:nvPr/>
        </p:nvSpPr>
        <p:spPr>
          <a:xfrm>
            <a:off x="3308111" y="3313993"/>
            <a:ext cx="423493"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z</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417425" y="1109990"/>
            <a:ext cx="654866"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-y</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0632" y="5391109"/>
            <a:ext cx="2440596" cy="707886"/>
          </a:xfrm>
          <a:prstGeom prst="rect">
            <a:avLst/>
          </a:prstGeom>
        </p:spPr>
        <p:txBody>
          <a:bodyPr wrap="square">
            <a:spAutoFit/>
          </a:bodyPr>
          <a:lstStyle/>
          <a:p>
            <a:r>
              <a:rPr lang="en-US" sz="2000" dirty="0"/>
              <a:t>[ Xie et al., PRC </a:t>
            </a:r>
          </a:p>
          <a:p>
            <a:r>
              <a:rPr lang="en-US" sz="2000" dirty="0"/>
              <a:t>94, 054907 (2016).]</a:t>
            </a:r>
          </a:p>
        </p:txBody>
      </p:sp>
      <p:sp>
        <p:nvSpPr>
          <p:cNvPr id="17" name="TextBox 16"/>
          <p:cNvSpPr txBox="1"/>
          <p:nvPr/>
        </p:nvSpPr>
        <p:spPr>
          <a:xfrm>
            <a:off x="8001000" y="2343834"/>
            <a:ext cx="800219" cy="646331"/>
          </a:xfrm>
          <a:prstGeom prst="rect">
            <a:avLst/>
          </a:prstGeom>
          <a:noFill/>
        </p:spPr>
        <p:txBody>
          <a:bodyPr wrap="none" rtlCol="0">
            <a:spAutoFit/>
          </a:bodyPr>
          <a:lstStyle/>
          <a:p>
            <a:r>
              <a:rPr lang="en-US" dirty="0" smtClean="0">
                <a:solidFill>
                  <a:srgbClr val="0000FF"/>
                </a:solidFill>
              </a:rPr>
              <a:t>PICR</a:t>
            </a:r>
            <a:br>
              <a:rPr lang="en-US" dirty="0" smtClean="0">
                <a:solidFill>
                  <a:srgbClr val="0000FF"/>
                </a:solidFill>
              </a:rPr>
            </a:br>
            <a:r>
              <a:rPr lang="en-US" dirty="0" smtClean="0">
                <a:solidFill>
                  <a:srgbClr val="0000FF"/>
                </a:solidFill>
              </a:rPr>
              <a:t>Hydro</a:t>
            </a:r>
            <a:endParaRPr lang="en-US" dirty="0">
              <a:solidFill>
                <a:srgbClr val="0000FF"/>
              </a:solidFill>
            </a:endParaRPr>
          </a:p>
        </p:txBody>
      </p:sp>
    </p:spTree>
    <p:custDataLst>
      <p:tags r:id="rId1"/>
    </p:custDataLst>
    <p:extLst>
      <p:ext uri="{BB962C8B-B14F-4D97-AF65-F5344CB8AC3E}">
        <p14:creationId xmlns:p14="http://schemas.microsoft.com/office/powerpoint/2010/main" val="3295126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23</a:t>
            </a:fld>
            <a:endParaRPr lang="zh-CN" altLang="zh-CN"/>
          </a:p>
        </p:txBody>
      </p:sp>
      <p:pic>
        <p:nvPicPr>
          <p:cNvPr id="3" name="Picture 2"/>
          <p:cNvPicPr>
            <a:picLocks noChangeAspect="1"/>
          </p:cNvPicPr>
          <p:nvPr/>
        </p:nvPicPr>
        <p:blipFill>
          <a:blip r:embed="rId2"/>
          <a:stretch>
            <a:fillRect/>
          </a:stretch>
        </p:blipFill>
        <p:spPr>
          <a:xfrm>
            <a:off x="5839798" y="39906"/>
            <a:ext cx="3294263" cy="2555159"/>
          </a:xfrm>
          <a:prstGeom prst="rect">
            <a:avLst/>
          </a:prstGeom>
        </p:spPr>
      </p:pic>
      <p:sp>
        <p:nvSpPr>
          <p:cNvPr id="4" name="Rectangle 3"/>
          <p:cNvSpPr/>
          <p:nvPr/>
        </p:nvSpPr>
        <p:spPr>
          <a:xfrm>
            <a:off x="6134244" y="2526027"/>
            <a:ext cx="2386166" cy="646331"/>
          </a:xfrm>
          <a:prstGeom prst="rect">
            <a:avLst/>
          </a:prstGeom>
        </p:spPr>
        <p:txBody>
          <a:bodyPr wrap="none">
            <a:spAutoFit/>
          </a:bodyPr>
          <a:lstStyle/>
          <a:p>
            <a:r>
              <a:rPr lang="el-GR" dirty="0" smtClean="0"/>
              <a:t>[</a:t>
            </a:r>
            <a:r>
              <a:rPr lang="en-US" dirty="0" smtClean="0"/>
              <a:t>Li</a:t>
            </a:r>
            <a:r>
              <a:rPr lang="el-GR" dirty="0" smtClean="0"/>
              <a:t>, </a:t>
            </a:r>
            <a:r>
              <a:rPr lang="en-US" dirty="0" smtClean="0"/>
              <a:t>Petersen</a:t>
            </a:r>
            <a:r>
              <a:rPr lang="el-GR" dirty="0" smtClean="0"/>
              <a:t>, </a:t>
            </a:r>
            <a:r>
              <a:rPr lang="en-US" dirty="0" smtClean="0"/>
              <a:t>et al., </a:t>
            </a:r>
          </a:p>
          <a:p>
            <a:r>
              <a:rPr lang="en-US" dirty="0" smtClean="0"/>
              <a:t>NPA </a:t>
            </a:r>
            <a:r>
              <a:rPr lang="en-US" b="1" dirty="0" smtClean="0"/>
              <a:t>967</a:t>
            </a:r>
            <a:r>
              <a:rPr lang="en-US" dirty="0" smtClean="0"/>
              <a:t> (2017) 772.]</a:t>
            </a:r>
            <a:endParaRPr lang="en-US" dirty="0"/>
          </a:p>
        </p:txBody>
      </p:sp>
      <p:sp>
        <p:nvSpPr>
          <p:cNvPr id="6" name="TextBox 5"/>
          <p:cNvSpPr txBox="1"/>
          <p:nvPr/>
        </p:nvSpPr>
        <p:spPr>
          <a:xfrm>
            <a:off x="235187" y="6019800"/>
            <a:ext cx="2749471" cy="646331"/>
          </a:xfrm>
          <a:prstGeom prst="rect">
            <a:avLst/>
          </a:prstGeom>
          <a:noFill/>
        </p:spPr>
        <p:txBody>
          <a:bodyPr wrap="none" rtlCol="0">
            <a:spAutoFit/>
          </a:bodyPr>
          <a:lstStyle/>
          <a:p>
            <a:r>
              <a:rPr lang="it-IT" dirty="0" smtClean="0"/>
              <a:t>[ Li</a:t>
            </a:r>
            <a:r>
              <a:rPr lang="it-IT" dirty="0"/>
              <a:t>, Pang et al., </a:t>
            </a:r>
            <a:r>
              <a:rPr lang="it-IT" dirty="0" smtClean="0"/>
              <a:t/>
            </a:r>
            <a:br>
              <a:rPr lang="it-IT" dirty="0" smtClean="0"/>
            </a:br>
            <a:r>
              <a:rPr lang="it-IT" dirty="0" smtClean="0"/>
              <a:t>PRC </a:t>
            </a:r>
            <a:r>
              <a:rPr lang="it-IT" b="1" dirty="0" smtClean="0"/>
              <a:t>69</a:t>
            </a:r>
            <a:r>
              <a:rPr lang="it-IT" dirty="0"/>
              <a:t>, 054908 (2017</a:t>
            </a:r>
            <a:r>
              <a:rPr lang="it-IT" dirty="0" smtClean="0"/>
              <a:t>).]</a:t>
            </a:r>
            <a:endParaRPr lang="en-US" dirty="0"/>
          </a:p>
        </p:txBody>
      </p:sp>
      <p:pic>
        <p:nvPicPr>
          <p:cNvPr id="7" name="Picture 6"/>
          <p:cNvPicPr>
            <a:picLocks noChangeAspect="1"/>
          </p:cNvPicPr>
          <p:nvPr/>
        </p:nvPicPr>
        <p:blipFill>
          <a:blip r:embed="rId3"/>
          <a:stretch>
            <a:fillRect/>
          </a:stretch>
        </p:blipFill>
        <p:spPr>
          <a:xfrm>
            <a:off x="4688445" y="3667213"/>
            <a:ext cx="3276600" cy="2665397"/>
          </a:xfrm>
          <a:prstGeom prst="rect">
            <a:avLst/>
          </a:prstGeom>
        </p:spPr>
      </p:pic>
      <p:pic>
        <p:nvPicPr>
          <p:cNvPr id="5" name="Picture 4"/>
          <p:cNvPicPr>
            <a:picLocks noChangeAspect="1"/>
          </p:cNvPicPr>
          <p:nvPr/>
        </p:nvPicPr>
        <p:blipFill>
          <a:blip r:embed="rId4"/>
          <a:stretch>
            <a:fillRect/>
          </a:stretch>
        </p:blipFill>
        <p:spPr>
          <a:xfrm>
            <a:off x="76200" y="3810000"/>
            <a:ext cx="2851353" cy="2266924"/>
          </a:xfrm>
          <a:prstGeom prst="rect">
            <a:avLst/>
          </a:prstGeom>
        </p:spPr>
      </p:pic>
      <p:sp>
        <p:nvSpPr>
          <p:cNvPr id="8" name="Rectangle 7"/>
          <p:cNvSpPr/>
          <p:nvPr/>
        </p:nvSpPr>
        <p:spPr>
          <a:xfrm>
            <a:off x="4067363" y="6030532"/>
            <a:ext cx="2198038" cy="646331"/>
          </a:xfrm>
          <a:prstGeom prst="rect">
            <a:avLst/>
          </a:prstGeom>
        </p:spPr>
        <p:txBody>
          <a:bodyPr wrap="none">
            <a:spAutoFit/>
          </a:bodyPr>
          <a:lstStyle/>
          <a:p>
            <a:r>
              <a:rPr lang="en-US" dirty="0"/>
              <a:t>[Sun &amp; </a:t>
            </a:r>
            <a:r>
              <a:rPr lang="en-US" dirty="0" err="1"/>
              <a:t>Ko</a:t>
            </a:r>
            <a:r>
              <a:rPr lang="en-US" dirty="0"/>
              <a:t>, PRC </a:t>
            </a:r>
            <a:endParaRPr lang="en-US" dirty="0" smtClean="0"/>
          </a:p>
          <a:p>
            <a:r>
              <a:rPr lang="en-US" b="1" dirty="0" smtClean="0"/>
              <a:t>96</a:t>
            </a:r>
            <a:r>
              <a:rPr lang="en-US" dirty="0"/>
              <a:t>, 024906 (2017).]</a:t>
            </a:r>
          </a:p>
        </p:txBody>
      </p:sp>
      <p:sp>
        <p:nvSpPr>
          <p:cNvPr id="9" name="Rectangle 8"/>
          <p:cNvSpPr/>
          <p:nvPr/>
        </p:nvSpPr>
        <p:spPr>
          <a:xfrm>
            <a:off x="152400" y="117070"/>
            <a:ext cx="3759171" cy="461665"/>
          </a:xfrm>
          <a:prstGeom prst="rect">
            <a:avLst/>
          </a:prstGeom>
        </p:spPr>
        <p:txBody>
          <a:bodyPr wrap="none">
            <a:spAutoFit/>
          </a:bodyPr>
          <a:lstStyle/>
          <a:p>
            <a:r>
              <a:rPr lang="el-GR" sz="2400" b="1" dirty="0">
                <a:solidFill>
                  <a:srgbClr val="FF0000"/>
                </a:solidFill>
              </a:rPr>
              <a:t>Λ</a:t>
            </a:r>
            <a:r>
              <a:rPr lang="en-US" sz="2400" b="1" dirty="0">
                <a:solidFill>
                  <a:srgbClr val="FF0000"/>
                </a:solidFill>
              </a:rPr>
              <a:t> </a:t>
            </a:r>
            <a:r>
              <a:rPr lang="el-GR" sz="2400" b="1" dirty="0">
                <a:solidFill>
                  <a:srgbClr val="FF0000"/>
                </a:solidFill>
              </a:rPr>
              <a:t> </a:t>
            </a:r>
            <a:r>
              <a:rPr lang="en-US" sz="2400" b="1" dirty="0">
                <a:solidFill>
                  <a:srgbClr val="FF0000"/>
                </a:solidFill>
              </a:rPr>
              <a:t>&amp; </a:t>
            </a:r>
            <a:r>
              <a:rPr lang="el-GR" sz="2400" b="1" dirty="0">
                <a:solidFill>
                  <a:srgbClr val="FF0000"/>
                </a:solidFill>
              </a:rPr>
              <a:t> </a:t>
            </a:r>
            <a:r>
              <a:rPr lang="en-US" sz="2400" b="1" dirty="0">
                <a:solidFill>
                  <a:srgbClr val="FF0000"/>
                </a:solidFill>
              </a:rPr>
              <a:t>Anti-</a:t>
            </a:r>
            <a:r>
              <a:rPr lang="el-GR" sz="2400" b="1" dirty="0">
                <a:solidFill>
                  <a:srgbClr val="FF0000"/>
                </a:solidFill>
              </a:rPr>
              <a:t>Λ </a:t>
            </a:r>
            <a:r>
              <a:rPr lang="en-US" sz="2400" b="1" dirty="0" smtClean="0">
                <a:solidFill>
                  <a:srgbClr val="FF0000"/>
                </a:solidFill>
              </a:rPr>
              <a:t>Polarization </a:t>
            </a:r>
            <a:endParaRPr lang="en-US" sz="2400" dirty="0"/>
          </a:p>
        </p:txBody>
      </p:sp>
      <p:sp>
        <p:nvSpPr>
          <p:cNvPr id="10" name="TextBox 9"/>
          <p:cNvSpPr txBox="1"/>
          <p:nvPr/>
        </p:nvSpPr>
        <p:spPr>
          <a:xfrm>
            <a:off x="2002173" y="5916105"/>
            <a:ext cx="825867" cy="369332"/>
          </a:xfrm>
          <a:prstGeom prst="rect">
            <a:avLst/>
          </a:prstGeom>
          <a:noFill/>
        </p:spPr>
        <p:txBody>
          <a:bodyPr wrap="none" rtlCol="0">
            <a:spAutoFit/>
          </a:bodyPr>
          <a:lstStyle/>
          <a:p>
            <a:r>
              <a:rPr lang="en-US" dirty="0" smtClean="0">
                <a:solidFill>
                  <a:srgbClr val="0000FF"/>
                </a:solidFill>
              </a:rPr>
              <a:t>AMPT</a:t>
            </a:r>
            <a:endParaRPr lang="en-US" dirty="0">
              <a:solidFill>
                <a:srgbClr val="0000FF"/>
              </a:solidFill>
            </a:endParaRPr>
          </a:p>
        </p:txBody>
      </p:sp>
      <p:sp>
        <p:nvSpPr>
          <p:cNvPr id="11" name="TextBox 10"/>
          <p:cNvSpPr txBox="1"/>
          <p:nvPr/>
        </p:nvSpPr>
        <p:spPr>
          <a:xfrm>
            <a:off x="8077199" y="5536618"/>
            <a:ext cx="825867" cy="369332"/>
          </a:xfrm>
          <a:prstGeom prst="rect">
            <a:avLst/>
          </a:prstGeom>
          <a:noFill/>
        </p:spPr>
        <p:txBody>
          <a:bodyPr wrap="none" rtlCol="0">
            <a:spAutoFit/>
          </a:bodyPr>
          <a:lstStyle/>
          <a:p>
            <a:r>
              <a:rPr lang="en-US" dirty="0" smtClean="0">
                <a:solidFill>
                  <a:srgbClr val="0000FF"/>
                </a:solidFill>
              </a:rPr>
              <a:t>AMPT</a:t>
            </a:r>
            <a:endParaRPr lang="en-US" dirty="0">
              <a:solidFill>
                <a:srgbClr val="0000FF"/>
              </a:solidFill>
            </a:endParaRPr>
          </a:p>
        </p:txBody>
      </p:sp>
      <p:sp>
        <p:nvSpPr>
          <p:cNvPr id="12" name="TextBox 11"/>
          <p:cNvSpPr txBox="1"/>
          <p:nvPr/>
        </p:nvSpPr>
        <p:spPr>
          <a:xfrm>
            <a:off x="8273866" y="2479860"/>
            <a:ext cx="825867" cy="369332"/>
          </a:xfrm>
          <a:prstGeom prst="rect">
            <a:avLst/>
          </a:prstGeom>
          <a:noFill/>
        </p:spPr>
        <p:txBody>
          <a:bodyPr wrap="none" rtlCol="0">
            <a:spAutoFit/>
          </a:bodyPr>
          <a:lstStyle/>
          <a:p>
            <a:r>
              <a:rPr lang="en-US" dirty="0" smtClean="0">
                <a:solidFill>
                  <a:srgbClr val="0000FF"/>
                </a:solidFill>
              </a:rPr>
              <a:t>AMPT</a:t>
            </a:r>
            <a:endParaRPr lang="en-US" dirty="0">
              <a:solidFill>
                <a:srgbClr val="0000FF"/>
              </a:solidFill>
            </a:endParaRPr>
          </a:p>
        </p:txBody>
      </p:sp>
      <p:pic>
        <p:nvPicPr>
          <p:cNvPr id="13" name="Picture 12"/>
          <p:cNvPicPr>
            <a:picLocks noChangeAspect="1"/>
          </p:cNvPicPr>
          <p:nvPr/>
        </p:nvPicPr>
        <p:blipFill>
          <a:blip r:embed="rId5"/>
          <a:stretch>
            <a:fillRect/>
          </a:stretch>
        </p:blipFill>
        <p:spPr>
          <a:xfrm>
            <a:off x="39172" y="465462"/>
            <a:ext cx="2667001" cy="2808278"/>
          </a:xfrm>
          <a:prstGeom prst="rect">
            <a:avLst/>
          </a:prstGeom>
        </p:spPr>
      </p:pic>
      <p:sp>
        <p:nvSpPr>
          <p:cNvPr id="14" name="矩形 13"/>
          <p:cNvSpPr/>
          <p:nvPr/>
        </p:nvSpPr>
        <p:spPr>
          <a:xfrm>
            <a:off x="77273" y="3169823"/>
            <a:ext cx="2590800" cy="584775"/>
          </a:xfrm>
          <a:prstGeom prst="rect">
            <a:avLst/>
          </a:prstGeom>
        </p:spPr>
        <p:txBody>
          <a:bodyPr wrap="square">
            <a:spAutoFit/>
          </a:bodyPr>
          <a:lstStyle/>
          <a:p>
            <a:pPr eaLnBrk="1" hangingPunct="1">
              <a:buClr>
                <a:srgbClr val="7030A0"/>
              </a:buClr>
              <a:defRPr/>
            </a:pPr>
            <a:r>
              <a:rPr lang="de-DE" altLang="zh-CN" sz="1600" dirty="0">
                <a:cs typeface="Arial" panose="020B0604020202020204" pitchFamily="34" charset="0"/>
              </a:rPr>
              <a:t>[</a:t>
            </a:r>
            <a:r>
              <a:rPr lang="de-DE" altLang="zh-CN" sz="1600" dirty="0" err="1" smtClean="0">
                <a:cs typeface="Arial" panose="020B0604020202020204" pitchFamily="34" charset="0"/>
              </a:rPr>
              <a:t>Baznat</a:t>
            </a:r>
            <a:r>
              <a:rPr lang="de-DE" altLang="zh-CN" sz="1600" dirty="0" smtClean="0">
                <a:cs typeface="Arial" panose="020B0604020202020204" pitchFamily="34" charset="0"/>
              </a:rPr>
              <a:t>, Sorin </a:t>
            </a:r>
            <a:r>
              <a:rPr lang="de-DE" altLang="zh-CN" sz="1600" dirty="0">
                <a:cs typeface="Arial" panose="020B0604020202020204" pitchFamily="34" charset="0"/>
              </a:rPr>
              <a:t>et al., </a:t>
            </a:r>
            <a:r>
              <a:rPr lang="fr-FR" sz="1600" dirty="0" smtClean="0">
                <a:cs typeface="Arial" panose="020B0604020202020204" pitchFamily="34" charset="0"/>
              </a:rPr>
              <a:t>PRC</a:t>
            </a:r>
            <a:br>
              <a:rPr lang="fr-FR" sz="1600" dirty="0" smtClean="0">
                <a:cs typeface="Arial" panose="020B0604020202020204" pitchFamily="34" charset="0"/>
              </a:rPr>
            </a:br>
            <a:r>
              <a:rPr lang="fr-FR" sz="1600" dirty="0" smtClean="0">
                <a:cs typeface="Arial" panose="020B0604020202020204" pitchFamily="34" charset="0"/>
              </a:rPr>
              <a:t> </a:t>
            </a:r>
            <a:r>
              <a:rPr lang="fr-FR" sz="1600" b="1" dirty="0" smtClean="0">
                <a:cs typeface="Arial" panose="020B0604020202020204" pitchFamily="34" charset="0"/>
              </a:rPr>
              <a:t>97</a:t>
            </a:r>
            <a:r>
              <a:rPr lang="fr-FR" sz="1600" dirty="0" smtClean="0">
                <a:cs typeface="Arial" panose="020B0604020202020204" pitchFamily="34" charset="0"/>
              </a:rPr>
              <a:t>, 041902 </a:t>
            </a:r>
            <a:r>
              <a:rPr lang="fr-FR" sz="1600" b="1" dirty="0" smtClean="0">
                <a:cs typeface="Arial" panose="020B0604020202020204" pitchFamily="34" charset="0"/>
              </a:rPr>
              <a:t>(R)</a:t>
            </a:r>
            <a:r>
              <a:rPr lang="fr-FR" sz="1600" dirty="0" smtClean="0">
                <a:cs typeface="Arial" panose="020B0604020202020204" pitchFamily="34" charset="0"/>
              </a:rPr>
              <a:t>  (2018).]</a:t>
            </a:r>
            <a:endParaRPr lang="de-DE" altLang="zh-CN" sz="1600" dirty="0">
              <a:cs typeface="Arial" panose="020B0604020202020204" pitchFamily="34" charset="0"/>
            </a:endParaRPr>
          </a:p>
        </p:txBody>
      </p:sp>
      <p:sp>
        <p:nvSpPr>
          <p:cNvPr id="15" name="TextBox 14"/>
          <p:cNvSpPr txBox="1"/>
          <p:nvPr/>
        </p:nvSpPr>
        <p:spPr>
          <a:xfrm>
            <a:off x="2393911" y="3339587"/>
            <a:ext cx="889987" cy="369332"/>
          </a:xfrm>
          <a:prstGeom prst="rect">
            <a:avLst/>
          </a:prstGeom>
          <a:noFill/>
        </p:spPr>
        <p:txBody>
          <a:bodyPr wrap="none" rtlCol="0">
            <a:spAutoFit/>
          </a:bodyPr>
          <a:lstStyle/>
          <a:p>
            <a:r>
              <a:rPr lang="en-US" dirty="0" smtClean="0">
                <a:solidFill>
                  <a:srgbClr val="0000FF"/>
                </a:solidFill>
              </a:rPr>
              <a:t>QGSM</a:t>
            </a:r>
            <a:endParaRPr lang="en-US" dirty="0">
              <a:solidFill>
                <a:srgbClr val="0000FF"/>
              </a:solidFill>
            </a:endParaRPr>
          </a:p>
        </p:txBody>
      </p:sp>
      <p:pic>
        <p:nvPicPr>
          <p:cNvPr id="16" name="Picture 15"/>
          <p:cNvPicPr>
            <a:picLocks noChangeAspect="1"/>
          </p:cNvPicPr>
          <p:nvPr/>
        </p:nvPicPr>
        <p:blipFill>
          <a:blip r:embed="rId6"/>
          <a:stretch>
            <a:fillRect/>
          </a:stretch>
        </p:blipFill>
        <p:spPr>
          <a:xfrm>
            <a:off x="3368523" y="512212"/>
            <a:ext cx="2324052" cy="2460625"/>
          </a:xfrm>
          <a:prstGeom prst="rect">
            <a:avLst/>
          </a:prstGeom>
        </p:spPr>
      </p:pic>
      <p:sp>
        <p:nvSpPr>
          <p:cNvPr id="17" name="Rectangle 16"/>
          <p:cNvSpPr/>
          <p:nvPr/>
        </p:nvSpPr>
        <p:spPr>
          <a:xfrm>
            <a:off x="3620344" y="2966275"/>
            <a:ext cx="2219454" cy="646331"/>
          </a:xfrm>
          <a:prstGeom prst="rect">
            <a:avLst/>
          </a:prstGeom>
        </p:spPr>
        <p:txBody>
          <a:bodyPr wrap="none">
            <a:spAutoFit/>
          </a:bodyPr>
          <a:lstStyle/>
          <a:p>
            <a:r>
              <a:rPr lang="el-GR" dirty="0" smtClean="0"/>
              <a:t>[</a:t>
            </a:r>
            <a:r>
              <a:rPr lang="en-US" dirty="0" err="1" smtClean="0"/>
              <a:t>DeXian</a:t>
            </a:r>
            <a:r>
              <a:rPr lang="en-US" dirty="0" smtClean="0"/>
              <a:t> Wei</a:t>
            </a:r>
            <a:r>
              <a:rPr lang="el-GR" dirty="0" smtClean="0"/>
              <a:t> </a:t>
            </a:r>
            <a:r>
              <a:rPr lang="en-US" dirty="0" smtClean="0"/>
              <a:t>et al., </a:t>
            </a:r>
          </a:p>
          <a:p>
            <a:r>
              <a:rPr lang="en-US" dirty="0" smtClean="0"/>
              <a:t>arXiv: 1810.00151]</a:t>
            </a:r>
            <a:endParaRPr lang="en-US" dirty="0"/>
          </a:p>
        </p:txBody>
      </p:sp>
      <p:sp>
        <p:nvSpPr>
          <p:cNvPr id="18" name="TextBox 17"/>
          <p:cNvSpPr txBox="1"/>
          <p:nvPr/>
        </p:nvSpPr>
        <p:spPr>
          <a:xfrm>
            <a:off x="3292597" y="2694574"/>
            <a:ext cx="825867" cy="369332"/>
          </a:xfrm>
          <a:prstGeom prst="rect">
            <a:avLst/>
          </a:prstGeom>
          <a:noFill/>
        </p:spPr>
        <p:txBody>
          <a:bodyPr wrap="none" rtlCol="0">
            <a:spAutoFit/>
          </a:bodyPr>
          <a:lstStyle/>
          <a:p>
            <a:r>
              <a:rPr lang="en-US" dirty="0" smtClean="0">
                <a:solidFill>
                  <a:srgbClr val="0000FF"/>
                </a:solidFill>
              </a:rPr>
              <a:t>AMPT</a:t>
            </a:r>
            <a:endParaRPr lang="en-US" dirty="0">
              <a:solidFill>
                <a:srgbClr val="0000FF"/>
              </a:solidFill>
            </a:endParaRPr>
          </a:p>
        </p:txBody>
      </p:sp>
    </p:spTree>
    <p:extLst>
      <p:ext uri="{BB962C8B-B14F-4D97-AF65-F5344CB8AC3E}">
        <p14:creationId xmlns:p14="http://schemas.microsoft.com/office/powerpoint/2010/main" val="1213286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a:defRPr/>
            </a:pPr>
            <a:fld id="{24154471-368D-A24D-9C8F-7AC2FA8B2B0E}" type="slidenum">
              <a:rPr lang="en-US" smtClean="0"/>
              <a:pPr>
                <a:defRPr/>
              </a:pPr>
              <a:t>24</a:t>
            </a:fld>
            <a:endParaRPr lang="en-US"/>
          </a:p>
        </p:txBody>
      </p:sp>
      <p:sp>
        <p:nvSpPr>
          <p:cNvPr id="6" name="Text Box 1"/>
          <p:cNvSpPr txBox="1">
            <a:spLocks noChangeArrowheads="1"/>
          </p:cNvSpPr>
          <p:nvPr/>
        </p:nvSpPr>
        <p:spPr bwMode="auto">
          <a:xfrm>
            <a:off x="2378195" y="76200"/>
            <a:ext cx="5314806" cy="463194"/>
          </a:xfrm>
          <a:prstGeom prst="rect">
            <a:avLst/>
          </a:prstGeom>
          <a:noFill/>
          <a:ln w="9525">
            <a:noFill/>
            <a:round/>
            <a:headEnd/>
            <a:tailEnd/>
          </a:ln>
        </p:spPr>
        <p:txBody>
          <a:bodyPr wrap="none" lIns="81612" tIns="77368" rIns="81612" bIns="40806">
            <a:prstTxWarp prst="textNoShape">
              <a:avLst/>
            </a:prstTxWarp>
          </a:bodyPr>
          <a:lstStyle/>
          <a:p>
            <a:pPr algn="ctr" defTabSz="414589" eaLnBrk="1">
              <a:lnSpc>
                <a:spcPct val="92000"/>
              </a:lnSpc>
              <a:buClr>
                <a:srgbClr val="000000"/>
              </a:buClr>
              <a:buSzPct val="100000"/>
              <a:tabLst>
                <a:tab pos="656433" algn="l"/>
                <a:tab pos="1312865" algn="l"/>
                <a:tab pos="1969298" algn="l"/>
                <a:tab pos="2625730" algn="l"/>
                <a:tab pos="3282163" algn="l"/>
                <a:tab pos="3938595" algn="l"/>
                <a:tab pos="4595028" algn="l"/>
                <a:tab pos="5251460" algn="l"/>
              </a:tabLst>
            </a:pPr>
            <a:r>
              <a:rPr lang="en-US" sz="2902" dirty="0">
                <a:solidFill>
                  <a:srgbClr val="FFFFFF"/>
                </a:solidFill>
                <a:latin typeface="Book Antiqua"/>
                <a:ea typeface="Lucida Grande"/>
                <a:cs typeface="Book Antiqua"/>
              </a:rPr>
              <a:t>Global Λ</a:t>
            </a:r>
            <a:r>
              <a:rPr lang="en-US" sz="2902" dirty="0">
                <a:solidFill>
                  <a:srgbClr val="FFFFFF"/>
                </a:solidFill>
                <a:latin typeface="Book Antiqua"/>
                <a:cs typeface="Book Antiqua"/>
              </a:rPr>
              <a:t> Polarization </a:t>
            </a:r>
          </a:p>
          <a:p>
            <a:pPr algn="ctr" defTabSz="414589" eaLnBrk="1">
              <a:lnSpc>
                <a:spcPct val="92000"/>
              </a:lnSpc>
              <a:buClr>
                <a:srgbClr val="000000"/>
              </a:buClr>
              <a:buSzPct val="100000"/>
              <a:tabLst>
                <a:tab pos="656433" algn="l"/>
                <a:tab pos="1312865" algn="l"/>
                <a:tab pos="1969298" algn="l"/>
                <a:tab pos="2625730" algn="l"/>
                <a:tab pos="3282163" algn="l"/>
                <a:tab pos="3938595" algn="l"/>
                <a:tab pos="4595028" algn="l"/>
                <a:tab pos="5251460" algn="l"/>
              </a:tabLst>
            </a:pPr>
            <a:endParaRPr lang="en-US" sz="2902" dirty="0">
              <a:solidFill>
                <a:srgbClr val="FFFFFF"/>
              </a:solidFill>
              <a:latin typeface="Book Antiqua"/>
              <a:cs typeface="Book Antiqua"/>
            </a:endParaRPr>
          </a:p>
        </p:txBody>
      </p:sp>
      <p:sp>
        <p:nvSpPr>
          <p:cNvPr id="10" name="TextBox 9"/>
          <p:cNvSpPr txBox="1"/>
          <p:nvPr/>
        </p:nvSpPr>
        <p:spPr>
          <a:xfrm>
            <a:off x="796202" y="5245696"/>
            <a:ext cx="5099473" cy="1130822"/>
          </a:xfrm>
          <a:prstGeom prst="rect">
            <a:avLst/>
          </a:prstGeom>
          <a:solidFill>
            <a:schemeClr val="bg1">
              <a:lumMod val="75000"/>
              <a:alpha val="50000"/>
            </a:schemeClr>
          </a:solidFill>
          <a:ln>
            <a:solidFill>
              <a:schemeClr val="tx1"/>
            </a:solidFill>
          </a:ln>
        </p:spPr>
        <p:txBody>
          <a:bodyPr wrap="none" rtlCol="0">
            <a:spAutoFit/>
          </a:bodyPr>
          <a:lstStyle/>
          <a:p>
            <a:pPr defTabSz="414589" eaLnBrk="1">
              <a:lnSpc>
                <a:spcPct val="93000"/>
              </a:lnSpc>
              <a:buClr>
                <a:srgbClr val="000000"/>
              </a:buClr>
              <a:buSzPct val="100000"/>
              <a:buFont typeface="Arial"/>
              <a:buChar char="•"/>
            </a:pPr>
            <a:r>
              <a:rPr lang="en-US" sz="1814" dirty="0">
                <a:solidFill>
                  <a:srgbClr val="000000"/>
                </a:solidFill>
                <a:latin typeface="Book Antiqua"/>
                <a:cs typeface="Book Antiqua"/>
              </a:rPr>
              <a:t> Positive </a:t>
            </a:r>
            <a:r>
              <a:rPr lang="en-US" sz="1814" dirty="0" err="1">
                <a:solidFill>
                  <a:srgbClr val="000000"/>
                </a:solidFill>
                <a:latin typeface="Lucida Grande"/>
                <a:ea typeface="Lucida Grande"/>
                <a:cs typeface="Lucida Grande"/>
              </a:rPr>
              <a:t>Λ</a:t>
            </a:r>
            <a:r>
              <a:rPr lang="en-US" sz="1814" dirty="0">
                <a:solidFill>
                  <a:srgbClr val="000000"/>
                </a:solidFill>
                <a:latin typeface="Lucida Grande"/>
                <a:ea typeface="Lucida Grande"/>
                <a:cs typeface="Lucida Grande"/>
              </a:rPr>
              <a:t> </a:t>
            </a:r>
            <a:r>
              <a:rPr lang="en-US" sz="1814" dirty="0">
                <a:solidFill>
                  <a:srgbClr val="000000"/>
                </a:solidFill>
                <a:latin typeface="Book Antiqua"/>
                <a:cs typeface="Book Antiqua"/>
              </a:rPr>
              <a:t>signal </a:t>
            </a:r>
            <a:r>
              <a:rPr lang="en-US" sz="1814" dirty="0" err="1">
                <a:solidFill>
                  <a:srgbClr val="000000"/>
                </a:solidFill>
                <a:latin typeface="Book Antiqua"/>
                <a:cs typeface="Book Antiqua"/>
                <a:sym typeface="Wingdings"/>
              </a:rPr>
              <a:t></a:t>
            </a:r>
            <a:r>
              <a:rPr lang="en-US" sz="1814" dirty="0">
                <a:solidFill>
                  <a:srgbClr val="000000"/>
                </a:solidFill>
                <a:latin typeface="Book Antiqua"/>
                <a:cs typeface="Book Antiqua"/>
                <a:sym typeface="Wingdings"/>
              </a:rPr>
              <a:t> positive </a:t>
            </a:r>
            <a:r>
              <a:rPr lang="en-US" sz="1814" dirty="0" err="1">
                <a:solidFill>
                  <a:srgbClr val="000000"/>
                </a:solidFill>
                <a:latin typeface="Book Antiqua"/>
                <a:cs typeface="Book Antiqua"/>
                <a:sym typeface="Wingdings"/>
              </a:rPr>
              <a:t>vorticity</a:t>
            </a:r>
            <a:endParaRPr lang="en-US" sz="1814" dirty="0">
              <a:solidFill>
                <a:srgbClr val="000000"/>
              </a:solidFill>
              <a:latin typeface="Book Antiqua"/>
              <a:cs typeface="Book Antiqua"/>
              <a:sym typeface="Wingdings"/>
            </a:endParaRPr>
          </a:p>
          <a:p>
            <a:pPr defTabSz="414589" eaLnBrk="1">
              <a:lnSpc>
                <a:spcPct val="93000"/>
              </a:lnSpc>
              <a:buClr>
                <a:srgbClr val="000000"/>
              </a:buClr>
              <a:buSzPct val="100000"/>
              <a:buFont typeface="Arial"/>
              <a:buChar char="•"/>
            </a:pPr>
            <a:r>
              <a:rPr lang="en-US" sz="1814" dirty="0">
                <a:solidFill>
                  <a:srgbClr val="000000"/>
                </a:solidFill>
                <a:latin typeface="Book Antiqua"/>
                <a:cs typeface="Book Antiqua"/>
                <a:sym typeface="Wingdings"/>
              </a:rPr>
              <a:t> </a:t>
            </a:r>
            <a:r>
              <a:rPr lang="en-US" sz="1814" b="1" dirty="0">
                <a:solidFill>
                  <a:srgbClr val="FF0000"/>
                </a:solidFill>
                <a:latin typeface="Book Antiqua"/>
                <a:cs typeface="Book Antiqua"/>
                <a:sym typeface="Wingdings"/>
              </a:rPr>
              <a:t>First time non-zero signal observed!</a:t>
            </a:r>
          </a:p>
          <a:p>
            <a:pPr defTabSz="414589" eaLnBrk="1">
              <a:lnSpc>
                <a:spcPct val="93000"/>
              </a:lnSpc>
              <a:buClr>
                <a:srgbClr val="000000"/>
              </a:buClr>
              <a:buSzPct val="100000"/>
              <a:buFont typeface="Arial"/>
              <a:buChar char="•"/>
            </a:pPr>
            <a:r>
              <a:rPr lang="en-US" sz="1814" dirty="0">
                <a:solidFill>
                  <a:srgbClr val="000000"/>
                </a:solidFill>
                <a:latin typeface="Book Antiqua"/>
                <a:cs typeface="Book Antiqua"/>
                <a:sym typeface="Wingdings"/>
              </a:rPr>
              <a:t> </a:t>
            </a:r>
            <a:r>
              <a:rPr lang="en-US" sz="1814" dirty="0" err="1">
                <a:solidFill>
                  <a:srgbClr val="000000"/>
                </a:solidFill>
                <a:latin typeface="Lucida Grande"/>
                <a:ea typeface="Lucida Grande"/>
                <a:cs typeface="Lucida Grande"/>
              </a:rPr>
              <a:t>Λ</a:t>
            </a:r>
            <a:r>
              <a:rPr lang="en-US" sz="1814" dirty="0">
                <a:solidFill>
                  <a:srgbClr val="000000"/>
                </a:solidFill>
                <a:latin typeface="Book Antiqua"/>
                <a:cs typeface="Book Antiqua"/>
                <a:sym typeface="Wingdings"/>
              </a:rPr>
              <a:t> &gt; </a:t>
            </a:r>
            <a:r>
              <a:rPr lang="en-US" sz="1814" dirty="0" err="1">
                <a:solidFill>
                  <a:srgbClr val="000000"/>
                </a:solidFill>
                <a:latin typeface="Lucida Grande"/>
                <a:ea typeface="Lucida Grande"/>
                <a:cs typeface="Lucida Grande"/>
              </a:rPr>
              <a:t>Λ</a:t>
            </a:r>
            <a:r>
              <a:rPr lang="en-US" sz="1814" dirty="0">
                <a:solidFill>
                  <a:srgbClr val="000000"/>
                </a:solidFill>
                <a:latin typeface="Book Antiqua"/>
                <a:cs typeface="Book Antiqua"/>
                <a:sym typeface="Wingdings"/>
              </a:rPr>
              <a:t> (?) </a:t>
            </a:r>
            <a:r>
              <a:rPr lang="en-US" sz="1814" dirty="0" err="1">
                <a:solidFill>
                  <a:srgbClr val="000000"/>
                </a:solidFill>
                <a:latin typeface="Book Antiqua"/>
                <a:cs typeface="Book Antiqua"/>
                <a:sym typeface="Wingdings"/>
              </a:rPr>
              <a:t></a:t>
            </a:r>
            <a:r>
              <a:rPr lang="en-US" sz="1814" dirty="0">
                <a:solidFill>
                  <a:srgbClr val="000000"/>
                </a:solidFill>
                <a:latin typeface="Book Antiqua"/>
                <a:cs typeface="Book Antiqua"/>
                <a:sym typeface="Wingdings"/>
              </a:rPr>
              <a:t> magnetic coupling</a:t>
            </a:r>
          </a:p>
          <a:p>
            <a:pPr defTabSz="414589" eaLnBrk="1">
              <a:lnSpc>
                <a:spcPct val="93000"/>
              </a:lnSpc>
              <a:buClr>
                <a:srgbClr val="000000"/>
              </a:buClr>
              <a:buSzPct val="100000"/>
              <a:buFont typeface="Arial"/>
              <a:buChar char="•"/>
            </a:pPr>
            <a:r>
              <a:rPr lang="en-US" sz="1814" dirty="0">
                <a:solidFill>
                  <a:srgbClr val="000000"/>
                </a:solidFill>
                <a:latin typeface="Book Antiqua"/>
                <a:cs typeface="Book Antiqua"/>
                <a:sym typeface="Wingdings"/>
              </a:rPr>
              <a:t> First measurement on </a:t>
            </a:r>
            <a:r>
              <a:rPr lang="en-US" sz="1814" dirty="0" err="1">
                <a:solidFill>
                  <a:srgbClr val="000000"/>
                </a:solidFill>
                <a:latin typeface="Lucida Grande"/>
                <a:ea typeface="Lucida Grande"/>
                <a:cs typeface="Lucida Grande"/>
                <a:sym typeface="Wingdings"/>
              </a:rPr>
              <a:t>ϕ</a:t>
            </a:r>
            <a:r>
              <a:rPr lang="en-US" sz="1814" dirty="0">
                <a:solidFill>
                  <a:srgbClr val="000000"/>
                </a:solidFill>
                <a:latin typeface="Lucida Grande"/>
                <a:ea typeface="Lucida Grande"/>
                <a:cs typeface="Lucida Grande"/>
                <a:sym typeface="Wingdings"/>
              </a:rPr>
              <a:t> </a:t>
            </a:r>
            <a:r>
              <a:rPr lang="en-US" sz="1814" dirty="0">
                <a:solidFill>
                  <a:srgbClr val="000000"/>
                </a:solidFill>
                <a:latin typeface="Book Antiqua"/>
                <a:cs typeface="Book Antiqua"/>
                <a:sym typeface="Wingdings"/>
              </a:rPr>
              <a:t>meson spin alignment</a:t>
            </a:r>
          </a:p>
        </p:txBody>
      </p:sp>
      <p:pic>
        <p:nvPicPr>
          <p:cNvPr id="13" name="Picture 12"/>
          <p:cNvPicPr>
            <a:picLocks noChangeAspect="1"/>
          </p:cNvPicPr>
          <p:nvPr/>
        </p:nvPicPr>
        <p:blipFill>
          <a:blip r:embed="rId3"/>
          <a:stretch>
            <a:fillRect/>
          </a:stretch>
        </p:blipFill>
        <p:spPr>
          <a:xfrm>
            <a:off x="1127379" y="1693751"/>
            <a:ext cx="3385201" cy="3428920"/>
          </a:xfrm>
          <a:prstGeom prst="rect">
            <a:avLst/>
          </a:prstGeom>
        </p:spPr>
      </p:pic>
      <p:graphicFrame>
        <p:nvGraphicFramePr>
          <p:cNvPr id="16" name="Object 15"/>
          <p:cNvGraphicFramePr>
            <a:graphicFrameLocks noChangeAspect="1"/>
          </p:cNvGraphicFramePr>
          <p:nvPr/>
        </p:nvGraphicFramePr>
        <p:xfrm>
          <a:off x="2157453" y="1395651"/>
          <a:ext cx="1350904" cy="387948"/>
        </p:xfrm>
        <a:graphic>
          <a:graphicData uri="http://schemas.openxmlformats.org/presentationml/2006/ole">
            <mc:AlternateContent xmlns:mc="http://schemas.openxmlformats.org/markup-compatibility/2006">
              <mc:Choice xmlns:v="urn:schemas-microsoft-com:vml" Requires="v">
                <p:oleObj spid="_x0000_s1167" name="Equation" r:id="rId4" imgW="533400" imgH="165100" progId="Equation.3">
                  <p:embed/>
                </p:oleObj>
              </mc:Choice>
              <mc:Fallback>
                <p:oleObj name="Equation" r:id="rId4" imgW="533400" imgH="165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53" y="1395651"/>
                        <a:ext cx="1350904" cy="3879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 name="Group 16"/>
          <p:cNvGrpSpPr/>
          <p:nvPr/>
        </p:nvGrpSpPr>
        <p:grpSpPr>
          <a:xfrm>
            <a:off x="6100798" y="5270960"/>
            <a:ext cx="1903084" cy="1228593"/>
            <a:chOff x="6851646" y="5708095"/>
            <a:chExt cx="2098679" cy="1354864"/>
          </a:xfrm>
        </p:grpSpPr>
        <p:sp>
          <p:nvSpPr>
            <p:cNvPr id="19" name="TextBox 18"/>
            <p:cNvSpPr txBox="1"/>
            <p:nvPr/>
          </p:nvSpPr>
          <p:spPr>
            <a:xfrm>
              <a:off x="7455369" y="5708095"/>
              <a:ext cx="203717" cy="385937"/>
            </a:xfrm>
            <a:prstGeom prst="rect">
              <a:avLst/>
            </a:prstGeom>
            <a:noFill/>
          </p:spPr>
          <p:txBody>
            <a:bodyPr wrap="none" rtlCol="0">
              <a:spAutoFit/>
            </a:bodyPr>
            <a:lstStyle/>
            <a:p>
              <a:pPr defTabSz="414589" eaLnBrk="1">
                <a:lnSpc>
                  <a:spcPct val="93000"/>
                </a:lnSpc>
                <a:buClr>
                  <a:srgbClr val="000000"/>
                </a:buClr>
                <a:buSzPct val="100000"/>
              </a:pPr>
              <a:endParaRPr lang="en-US" b="1" dirty="0">
                <a:solidFill>
                  <a:srgbClr val="000000"/>
                </a:solidFill>
                <a:latin typeface="Book Antiqua"/>
                <a:cs typeface="Book Antiqua"/>
              </a:endParaRPr>
            </a:p>
          </p:txBody>
        </p:sp>
        <p:sp>
          <p:nvSpPr>
            <p:cNvPr id="20" name="TextBox 19"/>
            <p:cNvSpPr txBox="1"/>
            <p:nvPr/>
          </p:nvSpPr>
          <p:spPr>
            <a:xfrm>
              <a:off x="6851646" y="6392910"/>
              <a:ext cx="2098679" cy="670049"/>
            </a:xfrm>
            <a:prstGeom prst="rect">
              <a:avLst/>
            </a:prstGeom>
            <a:noFill/>
          </p:spPr>
          <p:txBody>
            <a:bodyPr wrap="none" rtlCol="0">
              <a:spAutoFit/>
            </a:bodyPr>
            <a:lstStyle/>
            <a:p>
              <a:pPr defTabSz="414589" eaLnBrk="1">
                <a:lnSpc>
                  <a:spcPct val="93000"/>
                </a:lnSpc>
                <a:buClr>
                  <a:srgbClr val="000000"/>
                </a:buClr>
                <a:buSzPct val="100000"/>
              </a:pPr>
              <a:r>
                <a:rPr lang="en-US" b="1" dirty="0" smtClean="0">
                  <a:latin typeface="Book Antiqua"/>
                  <a:cs typeface="Book Antiqua"/>
                </a:rPr>
                <a:t>arXiv:1701.06657</a:t>
              </a:r>
            </a:p>
            <a:p>
              <a:pPr defTabSz="414589" eaLnBrk="1">
                <a:lnSpc>
                  <a:spcPct val="93000"/>
                </a:lnSpc>
                <a:buClr>
                  <a:srgbClr val="000000"/>
                </a:buClr>
                <a:buSzPct val="100000"/>
              </a:pPr>
              <a:endParaRPr lang="en-US" dirty="0">
                <a:solidFill>
                  <a:srgbClr val="000000"/>
                </a:solidFill>
                <a:latin typeface="Arial" pitchFamily="-96" charset="0"/>
              </a:endParaRPr>
            </a:p>
          </p:txBody>
        </p:sp>
      </p:grpSp>
      <p:cxnSp>
        <p:nvCxnSpPr>
          <p:cNvPr id="28" name="Straight Connector 27"/>
          <p:cNvCxnSpPr/>
          <p:nvPr/>
        </p:nvCxnSpPr>
        <p:spPr bwMode="auto">
          <a:xfrm>
            <a:off x="1039353" y="5844559"/>
            <a:ext cx="103647" cy="1440"/>
          </a:xfrm>
          <a:prstGeom prst="line">
            <a:avLst/>
          </a:prstGeom>
          <a:solidFill>
            <a:srgbClr val="00B8FF"/>
          </a:solidFill>
          <a:ln w="12700" cap="flat" cmpd="sng" algn="ctr">
            <a:solidFill>
              <a:schemeClr val="tx1"/>
            </a:solidFill>
            <a:prstDash val="solid"/>
            <a:round/>
            <a:headEnd type="none" w="med" len="med"/>
            <a:tailEnd type="none" w="med" len="med"/>
          </a:ln>
          <a:effectLst/>
        </p:spPr>
      </p:cxnSp>
      <p:sp>
        <p:nvSpPr>
          <p:cNvPr id="2" name="TextBox 1"/>
          <p:cNvSpPr txBox="1"/>
          <p:nvPr/>
        </p:nvSpPr>
        <p:spPr>
          <a:xfrm>
            <a:off x="4471384" y="1780397"/>
            <a:ext cx="4496744" cy="1569660"/>
          </a:xfrm>
          <a:prstGeom prst="rect">
            <a:avLst/>
          </a:prstGeom>
          <a:noFill/>
        </p:spPr>
        <p:txBody>
          <a:bodyPr wrap="none" rtlCol="0">
            <a:spAutoFit/>
          </a:bodyPr>
          <a:lstStyle/>
          <a:p>
            <a:r>
              <a:rPr lang="el-GR" sz="2400" dirty="0" smtClean="0">
                <a:solidFill>
                  <a:srgbClr val="336600"/>
                </a:solidFill>
              </a:rPr>
              <a:t>[</a:t>
            </a:r>
            <a:r>
              <a:rPr lang="en-US" sz="2400" dirty="0" smtClean="0">
                <a:solidFill>
                  <a:srgbClr val="336600"/>
                </a:solidFill>
              </a:rPr>
              <a:t>Global </a:t>
            </a:r>
            <a:r>
              <a:rPr lang="el-GR" sz="2400" dirty="0" smtClean="0">
                <a:solidFill>
                  <a:srgbClr val="336600"/>
                </a:solidFill>
              </a:rPr>
              <a:t>Λ</a:t>
            </a:r>
            <a:r>
              <a:rPr lang="en-US" sz="2400" dirty="0" smtClean="0">
                <a:solidFill>
                  <a:srgbClr val="336600"/>
                </a:solidFill>
              </a:rPr>
              <a:t> </a:t>
            </a:r>
            <a:r>
              <a:rPr lang="en-US" sz="2400" dirty="0">
                <a:solidFill>
                  <a:srgbClr val="336600"/>
                </a:solidFill>
              </a:rPr>
              <a:t>hyperon </a:t>
            </a:r>
            <a:r>
              <a:rPr lang="en-US" sz="2400" dirty="0" smtClean="0">
                <a:solidFill>
                  <a:srgbClr val="336600"/>
                </a:solidFill>
              </a:rPr>
              <a:t>polarization</a:t>
            </a:r>
          </a:p>
          <a:p>
            <a:r>
              <a:rPr lang="en-US" sz="2400" dirty="0" smtClean="0">
                <a:solidFill>
                  <a:srgbClr val="336600"/>
                </a:solidFill>
              </a:rPr>
              <a:t>in </a:t>
            </a:r>
            <a:r>
              <a:rPr lang="en-US" sz="2400" dirty="0">
                <a:solidFill>
                  <a:srgbClr val="336600"/>
                </a:solidFill>
              </a:rPr>
              <a:t>nuclear collisions</a:t>
            </a:r>
            <a:r>
              <a:rPr lang="en-US" sz="2400" dirty="0" smtClean="0">
                <a:solidFill>
                  <a:srgbClr val="336600"/>
                </a:solidFill>
              </a:rPr>
              <a:t>, </a:t>
            </a:r>
          </a:p>
          <a:p>
            <a:r>
              <a:rPr lang="en-US" sz="2400" dirty="0" smtClean="0">
                <a:solidFill>
                  <a:srgbClr val="336600"/>
                </a:solidFill>
              </a:rPr>
              <a:t>STAR Collaboration</a:t>
            </a:r>
          </a:p>
          <a:p>
            <a:r>
              <a:rPr lang="en-US" sz="2400" dirty="0" smtClean="0">
                <a:solidFill>
                  <a:srgbClr val="336600"/>
                </a:solidFill>
              </a:rPr>
              <a:t>Nature </a:t>
            </a:r>
            <a:r>
              <a:rPr lang="en-US" sz="2400" dirty="0">
                <a:solidFill>
                  <a:srgbClr val="336600"/>
                </a:solidFill>
              </a:rPr>
              <a:t>Letters -548, 62 (2017</a:t>
            </a:r>
            <a:r>
              <a:rPr lang="en-US" sz="2400" dirty="0" smtClean="0">
                <a:solidFill>
                  <a:srgbClr val="336600"/>
                </a:solidFill>
              </a:rPr>
              <a:t>).</a:t>
            </a:r>
            <a:r>
              <a:rPr lang="el-GR" sz="2400" dirty="0" smtClean="0">
                <a:solidFill>
                  <a:srgbClr val="336600"/>
                </a:solidFill>
              </a:rPr>
              <a:t>]</a:t>
            </a:r>
            <a:endParaRPr lang="en-US" sz="2400" dirty="0">
              <a:solidFill>
                <a:srgbClr val="336600"/>
              </a:solidFill>
            </a:endParaRPr>
          </a:p>
        </p:txBody>
      </p:sp>
    </p:spTree>
    <p:extLst>
      <p:ext uri="{BB962C8B-B14F-4D97-AF65-F5344CB8AC3E}">
        <p14:creationId xmlns:p14="http://schemas.microsoft.com/office/powerpoint/2010/main" val="246121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6864482" cy="5143500"/>
          </a:xfrm>
          <a:prstGeom prst="rect">
            <a:avLst/>
          </a:prstGeom>
        </p:spPr>
      </p:pic>
      <p:sp>
        <p:nvSpPr>
          <p:cNvPr id="5" name="TextBox 4"/>
          <p:cNvSpPr txBox="1"/>
          <p:nvPr/>
        </p:nvSpPr>
        <p:spPr>
          <a:xfrm>
            <a:off x="6864482" y="1243693"/>
            <a:ext cx="2279518" cy="4524315"/>
          </a:xfrm>
          <a:prstGeom prst="rect">
            <a:avLst/>
          </a:prstGeom>
          <a:noFill/>
        </p:spPr>
        <p:txBody>
          <a:bodyPr wrap="square" rtlCol="0">
            <a:spAutoFit/>
          </a:bodyPr>
          <a:lstStyle/>
          <a:p>
            <a:r>
              <a:rPr lang="en-US" dirty="0">
                <a:latin typeface="Arial Narrow" panose="020B0606020202030204" pitchFamily="34" charset="0"/>
                <a:cs typeface="Arial" panose="020B0604020202020204" pitchFamily="34" charset="0"/>
              </a:rPr>
              <a:t>One of the most important new results in last year:</a:t>
            </a:r>
          </a:p>
          <a:p>
            <a:r>
              <a:rPr lang="en-US" dirty="0">
                <a:solidFill>
                  <a:srgbClr val="0000FF"/>
                </a:solidFill>
                <a:latin typeface="Arial Narrow" panose="020B0606020202030204" pitchFamily="34" charset="0"/>
                <a:cs typeface="Arial" panose="020B0604020202020204" pitchFamily="34" charset="0"/>
              </a:rPr>
              <a:t>Global </a:t>
            </a:r>
            <a:r>
              <a:rPr lang="el-GR" dirty="0">
                <a:solidFill>
                  <a:srgbClr val="0000FF"/>
                </a:solidFill>
                <a:latin typeface="Arial Narrow" panose="020B0606020202030204" pitchFamily="34" charset="0"/>
                <a:cs typeface="Arial" panose="020B0604020202020204" pitchFamily="34" charset="0"/>
              </a:rPr>
              <a:t>Λ </a:t>
            </a:r>
            <a:r>
              <a:rPr lang="en-US" dirty="0">
                <a:solidFill>
                  <a:srgbClr val="0000FF"/>
                </a:solidFill>
                <a:latin typeface="Arial Narrow" panose="020B0606020202030204" pitchFamily="34" charset="0"/>
                <a:cs typeface="Arial" panose="020B0604020202020204" pitchFamily="34" charset="0"/>
              </a:rPr>
              <a:t>hyperon polarization in </a:t>
            </a:r>
            <a:r>
              <a:rPr lang="en-US" dirty="0" err="1">
                <a:solidFill>
                  <a:srgbClr val="0000FF"/>
                </a:solidFill>
                <a:latin typeface="Arial Narrow" panose="020B0606020202030204" pitchFamily="34" charset="0"/>
                <a:cs typeface="Arial" panose="020B0604020202020204" pitchFamily="34" charset="0"/>
              </a:rPr>
              <a:t>nucl</a:t>
            </a:r>
            <a:r>
              <a:rPr lang="en-US" dirty="0">
                <a:solidFill>
                  <a:srgbClr val="0000FF"/>
                </a:solidFill>
                <a:latin typeface="Arial Narrow" panose="020B0606020202030204" pitchFamily="34" charset="0"/>
                <a:cs typeface="Arial" panose="020B0604020202020204" pitchFamily="34" charset="0"/>
              </a:rPr>
              <a:t>. coll., Nature, August 2017</a:t>
            </a:r>
          </a:p>
          <a:p>
            <a:endParaRPr lang="en-US" dirty="0">
              <a:solidFill>
                <a:srgbClr val="0000FF"/>
              </a:solidFill>
              <a:latin typeface="Arial Narrow" panose="020B0606020202030204" pitchFamily="34" charset="0"/>
              <a:cs typeface="Arial" panose="020B0604020202020204" pitchFamily="34" charset="0"/>
            </a:endParaRPr>
          </a:p>
          <a:p>
            <a:r>
              <a:rPr lang="en-US" dirty="0">
                <a:latin typeface="Arial Narrow" panose="020B0606020202030204" pitchFamily="34" charset="0"/>
                <a:cs typeface="Arial" panose="020B0604020202020204" pitchFamily="34" charset="0"/>
              </a:rPr>
              <a:t>Sensitive measure of angular momentum, collective shear &amp; vorticity in peripheral heavy ion collisions!</a:t>
            </a:r>
          </a:p>
          <a:p>
            <a:endParaRPr lang="en-US" dirty="0">
              <a:latin typeface="Arial Narrow" panose="020B0606020202030204" pitchFamily="34" charset="0"/>
              <a:cs typeface="Arial" panose="020B0604020202020204" pitchFamily="34" charset="0"/>
            </a:endParaRPr>
          </a:p>
          <a:p>
            <a:r>
              <a:rPr lang="en-US" b="1" dirty="0">
                <a:solidFill>
                  <a:srgbClr val="FF0000"/>
                </a:solidFill>
                <a:latin typeface="Arial Narrow" panose="020B0606020202030204" pitchFamily="34" charset="0"/>
                <a:cs typeface="Arial" panose="020B0604020202020204" pitchFamily="34" charset="0"/>
              </a:rPr>
              <a:t>P</a:t>
            </a:r>
            <a:r>
              <a:rPr lang="en-US" b="1" baseline="-25000" dirty="0">
                <a:solidFill>
                  <a:srgbClr val="FF0000"/>
                </a:solidFill>
                <a:latin typeface="Arial Narrow" panose="020B0606020202030204" pitchFamily="34" charset="0"/>
                <a:cs typeface="Arial" panose="020B0604020202020204" pitchFamily="34" charset="0"/>
              </a:rPr>
              <a:t>H</a:t>
            </a:r>
            <a:r>
              <a:rPr lang="en-US" b="1" dirty="0">
                <a:solidFill>
                  <a:srgbClr val="FF0000"/>
                </a:solidFill>
                <a:latin typeface="Arial Narrow" panose="020B0606020202030204" pitchFamily="34" charset="0"/>
                <a:cs typeface="Arial" panose="020B0604020202020204" pitchFamily="34" charset="0"/>
              </a:rPr>
              <a:t> is defined positive, but points in the –y direction !</a:t>
            </a:r>
          </a:p>
        </p:txBody>
      </p:sp>
      <p:sp>
        <p:nvSpPr>
          <p:cNvPr id="6" name="TextBox 5"/>
          <p:cNvSpPr txBox="1"/>
          <p:nvPr/>
        </p:nvSpPr>
        <p:spPr>
          <a:xfrm>
            <a:off x="0" y="857250"/>
            <a:ext cx="1763486" cy="646331"/>
          </a:xfrm>
          <a:prstGeom prst="rect">
            <a:avLst/>
          </a:prstGeom>
          <a:noFill/>
        </p:spPr>
        <p:txBody>
          <a:bodyPr wrap="square" rtlCol="0">
            <a:spAutoFit/>
          </a:bodyPr>
          <a:lstStyle/>
          <a:p>
            <a:r>
              <a:rPr lang="en-US" dirty="0" smtClean="0">
                <a:solidFill>
                  <a:srgbClr val="FFFF00"/>
                </a:solidFill>
                <a:latin typeface="Arial" panose="020B0604020202020204" pitchFamily="34" charset="0"/>
                <a:cs typeface="Arial" panose="020B0604020202020204" pitchFamily="34" charset="0"/>
              </a:rPr>
              <a:t>[ F. Becattini, QM18]</a:t>
            </a: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idx="12"/>
          </p:nvPr>
        </p:nvSpPr>
        <p:spPr/>
        <p:txBody>
          <a:bodyPr/>
          <a:lstStyle/>
          <a:p>
            <a:pPr>
              <a:defRPr/>
            </a:pPr>
            <a:fld id="{9B2734DF-6738-3545-8F30-537EF91C6F64}" type="slidenum">
              <a:rPr lang="en-US" smtClean="0"/>
              <a:pPr>
                <a:defRPr/>
              </a:pPr>
              <a:t>25</a:t>
            </a:fld>
            <a:endParaRPr lang="en-US"/>
          </a:p>
        </p:txBody>
      </p:sp>
    </p:spTree>
    <p:extLst>
      <p:ext uri="{BB962C8B-B14F-4D97-AF65-F5344CB8AC3E}">
        <p14:creationId xmlns:p14="http://schemas.microsoft.com/office/powerpoint/2010/main" val="3096785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857250"/>
            <a:ext cx="9142000" cy="5108510"/>
          </a:xfrm>
          <a:prstGeom prst="rect">
            <a:avLst/>
          </a:prstGeom>
        </p:spPr>
      </p:pic>
      <p:sp>
        <p:nvSpPr>
          <p:cNvPr id="3" name="Rectangle 2"/>
          <p:cNvSpPr/>
          <p:nvPr/>
        </p:nvSpPr>
        <p:spPr>
          <a:xfrm>
            <a:off x="7359673" y="3509770"/>
            <a:ext cx="1747004" cy="784830"/>
          </a:xfrm>
          <a:prstGeom prst="rect">
            <a:avLst/>
          </a:prstGeom>
        </p:spPr>
        <p:txBody>
          <a:bodyPr wrap="square">
            <a:spAutoFit/>
          </a:bodyPr>
          <a:lstStyle/>
          <a:p>
            <a:r>
              <a:rPr lang="en-US" sz="1500" b="1" dirty="0">
                <a:solidFill>
                  <a:srgbClr val="FF0000"/>
                </a:solidFill>
                <a:latin typeface="Arial Narrow" panose="020B0606020202030204" pitchFamily="34" charset="0"/>
                <a:cs typeface="Arial" panose="020B0604020202020204" pitchFamily="34" charset="0"/>
              </a:rPr>
              <a:t>P</a:t>
            </a:r>
            <a:r>
              <a:rPr lang="en-US" sz="1500" b="1" baseline="-25000" dirty="0">
                <a:solidFill>
                  <a:srgbClr val="FF0000"/>
                </a:solidFill>
                <a:latin typeface="Arial Narrow" panose="020B0606020202030204" pitchFamily="34" charset="0"/>
                <a:cs typeface="Arial" panose="020B0604020202020204" pitchFamily="34" charset="0"/>
              </a:rPr>
              <a:t>H</a:t>
            </a:r>
            <a:r>
              <a:rPr lang="en-US" sz="1500" b="1" dirty="0">
                <a:solidFill>
                  <a:srgbClr val="FF0000"/>
                </a:solidFill>
                <a:latin typeface="Arial Narrow" panose="020B0606020202030204" pitchFamily="34" charset="0"/>
                <a:cs typeface="Arial" panose="020B0604020202020204" pitchFamily="34" charset="0"/>
              </a:rPr>
              <a:t> is defined </a:t>
            </a:r>
            <a:br>
              <a:rPr lang="en-US" sz="1500" b="1" dirty="0">
                <a:solidFill>
                  <a:srgbClr val="FF0000"/>
                </a:solidFill>
                <a:latin typeface="Arial Narrow" panose="020B0606020202030204" pitchFamily="34" charset="0"/>
                <a:cs typeface="Arial" panose="020B0604020202020204" pitchFamily="34" charset="0"/>
              </a:rPr>
            </a:br>
            <a:r>
              <a:rPr lang="en-US" sz="1500" b="1" dirty="0">
                <a:solidFill>
                  <a:srgbClr val="FF0000"/>
                </a:solidFill>
                <a:latin typeface="Arial Narrow" panose="020B0606020202030204" pitchFamily="34" charset="0"/>
                <a:cs typeface="Arial" panose="020B0604020202020204" pitchFamily="34" charset="0"/>
              </a:rPr>
              <a:t>positive, but points in the –y direction !</a:t>
            </a:r>
          </a:p>
        </p:txBody>
      </p:sp>
      <p:sp>
        <p:nvSpPr>
          <p:cNvPr id="4" name="TextBox 3"/>
          <p:cNvSpPr txBox="1"/>
          <p:nvPr/>
        </p:nvSpPr>
        <p:spPr>
          <a:xfrm>
            <a:off x="7193902" y="1146499"/>
            <a:ext cx="1763486" cy="646331"/>
          </a:xfrm>
          <a:prstGeom prst="rect">
            <a:avLst/>
          </a:prstGeom>
          <a:noFill/>
        </p:spPr>
        <p:txBody>
          <a:bodyPr wrap="square" rtlCol="0">
            <a:spAutoFit/>
          </a:bodyPr>
          <a:lstStyle/>
          <a:p>
            <a:r>
              <a:rPr lang="en-US" b="1" dirty="0" smtClean="0">
                <a:solidFill>
                  <a:srgbClr val="006666"/>
                </a:solidFill>
                <a:latin typeface="Arial" panose="020B0604020202020204" pitchFamily="34" charset="0"/>
                <a:cs typeface="Arial" panose="020B0604020202020204" pitchFamily="34" charset="0"/>
              </a:rPr>
              <a:t>[ T. </a:t>
            </a:r>
            <a:r>
              <a:rPr lang="en-US" b="1" dirty="0" err="1" smtClean="0">
                <a:solidFill>
                  <a:srgbClr val="006666"/>
                </a:solidFill>
                <a:latin typeface="Arial" panose="020B0604020202020204" pitchFamily="34" charset="0"/>
                <a:cs typeface="Arial" panose="020B0604020202020204" pitchFamily="34" charset="0"/>
              </a:rPr>
              <a:t>Niida</a:t>
            </a:r>
            <a:r>
              <a:rPr lang="en-US" b="1" dirty="0" smtClean="0">
                <a:solidFill>
                  <a:srgbClr val="006666"/>
                </a:solidFill>
                <a:latin typeface="Arial" panose="020B0604020202020204" pitchFamily="34" charset="0"/>
                <a:cs typeface="Arial" panose="020B0604020202020204" pitchFamily="34" charset="0"/>
              </a:rPr>
              <a:t>, QM18]</a:t>
            </a:r>
            <a:endParaRPr lang="en-US" b="1" dirty="0">
              <a:solidFill>
                <a:srgbClr val="006666"/>
              </a:solidFill>
              <a:latin typeface="Arial" panose="020B0604020202020204" pitchFamily="34" charset="0"/>
              <a:cs typeface="Arial" panose="020B0604020202020204" pitchFamily="34" charset="0"/>
            </a:endParaRPr>
          </a:p>
        </p:txBody>
      </p:sp>
      <p:cxnSp>
        <p:nvCxnSpPr>
          <p:cNvPr id="5" name="Straight Arrow Connector 4"/>
          <p:cNvCxnSpPr/>
          <p:nvPr/>
        </p:nvCxnSpPr>
        <p:spPr>
          <a:xfrm flipH="1" flipV="1">
            <a:off x="5512602" y="3387305"/>
            <a:ext cx="1774607" cy="244930"/>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idx="12"/>
          </p:nvPr>
        </p:nvSpPr>
        <p:spPr/>
        <p:txBody>
          <a:bodyPr/>
          <a:lstStyle/>
          <a:p>
            <a:pPr>
              <a:defRPr/>
            </a:pPr>
            <a:fld id="{9B2734DF-6738-3545-8F30-537EF91C6F64}" type="slidenum">
              <a:rPr lang="en-US" smtClean="0"/>
              <a:pPr>
                <a:defRPr/>
              </a:pPr>
              <a:t>26</a:t>
            </a:fld>
            <a:endParaRPr lang="en-US"/>
          </a:p>
        </p:txBody>
      </p:sp>
    </p:spTree>
    <p:extLst>
      <p:ext uri="{BB962C8B-B14F-4D97-AF65-F5344CB8AC3E}">
        <p14:creationId xmlns:p14="http://schemas.microsoft.com/office/powerpoint/2010/main" val="2439465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27</a:t>
            </a:fld>
            <a:endParaRPr lang="zh-CN" altLang="zh-CN"/>
          </a:p>
        </p:txBody>
      </p:sp>
      <p:sp>
        <p:nvSpPr>
          <p:cNvPr id="3" name="Rectangle 2"/>
          <p:cNvSpPr/>
          <p:nvPr/>
        </p:nvSpPr>
        <p:spPr>
          <a:xfrm>
            <a:off x="510209" y="1752600"/>
            <a:ext cx="8153400" cy="3416320"/>
          </a:xfrm>
          <a:prstGeom prst="rect">
            <a:avLst/>
          </a:prstGeom>
        </p:spPr>
        <p:txBody>
          <a:bodyPr wrap="square">
            <a:spAutoFit/>
          </a:bodyPr>
          <a:lstStyle/>
          <a:p>
            <a:pPr algn="ctr"/>
            <a:r>
              <a:rPr lang="en-US" sz="3600" b="1" dirty="0">
                <a:solidFill>
                  <a:srgbClr val="0000FF"/>
                </a:solidFill>
                <a:cs typeface="Arial" panose="020B0604020202020204" pitchFamily="34" charset="0"/>
              </a:rPr>
              <a:t>Question # 1</a:t>
            </a:r>
          </a:p>
          <a:p>
            <a:pPr algn="ctr"/>
            <a:endParaRPr lang="en-US" sz="3600" b="1" dirty="0">
              <a:solidFill>
                <a:srgbClr val="0000FF"/>
              </a:solidFill>
              <a:cs typeface="Arial" panose="020B0604020202020204" pitchFamily="34" charset="0"/>
            </a:endParaRPr>
          </a:p>
          <a:p>
            <a:pPr algn="ctr"/>
            <a:r>
              <a:rPr lang="en-US" sz="3600" b="1" dirty="0">
                <a:solidFill>
                  <a:srgbClr val="0000FF"/>
                </a:solidFill>
                <a:cs typeface="Arial" panose="020B0604020202020204" pitchFamily="34" charset="0"/>
              </a:rPr>
              <a:t>Dependence of polarization on the emission angle of the  </a:t>
            </a:r>
            <a:r>
              <a:rPr lang="el-GR" sz="3600" b="1" dirty="0">
                <a:solidFill>
                  <a:srgbClr val="0000FF"/>
                </a:solidFill>
                <a:cs typeface="Arial" panose="020B0604020202020204" pitchFamily="34" charset="0"/>
              </a:rPr>
              <a:t>Λ</a:t>
            </a:r>
            <a:endParaRPr lang="en-US" sz="3600" b="1" dirty="0">
              <a:solidFill>
                <a:srgbClr val="0000FF"/>
              </a:solidFill>
              <a:cs typeface="Arial" panose="020B0604020202020204" pitchFamily="34" charset="0"/>
            </a:endParaRPr>
          </a:p>
          <a:p>
            <a:pPr algn="ctr"/>
            <a:endParaRPr lang="en-US" sz="3600" b="1" dirty="0">
              <a:solidFill>
                <a:srgbClr val="0000FF"/>
              </a:solidFill>
              <a:cs typeface="Arial" panose="020B0604020202020204" pitchFamily="34" charset="0"/>
            </a:endParaRPr>
          </a:p>
          <a:p>
            <a:pPr algn="ctr"/>
            <a:r>
              <a:rPr lang="en-US" sz="3600" b="1" dirty="0">
                <a:solidFill>
                  <a:srgbClr val="0000FF"/>
                </a:solidFill>
                <a:cs typeface="Arial" panose="020B0604020202020204" pitchFamily="34" charset="0"/>
              </a:rPr>
              <a:t>P</a:t>
            </a:r>
            <a:r>
              <a:rPr lang="el-GR" sz="3600" b="1" baseline="-25000" dirty="0">
                <a:solidFill>
                  <a:srgbClr val="0000FF"/>
                </a:solidFill>
                <a:cs typeface="Arial" panose="020B0604020202020204" pitchFamily="34" charset="0"/>
              </a:rPr>
              <a:t>Λ</a:t>
            </a:r>
            <a:r>
              <a:rPr lang="el-GR" sz="3600" b="1" dirty="0">
                <a:solidFill>
                  <a:srgbClr val="0000FF"/>
                </a:solidFill>
                <a:cs typeface="Arial" panose="020B0604020202020204" pitchFamily="34" charset="0"/>
              </a:rPr>
              <a:t> </a:t>
            </a:r>
            <a:r>
              <a:rPr lang="el-GR" sz="3600" dirty="0">
                <a:solidFill>
                  <a:srgbClr val="0000FF"/>
                </a:solidFill>
                <a:cs typeface="Arial" panose="020B0604020202020204" pitchFamily="34" charset="0"/>
              </a:rPr>
              <a:t>(</a:t>
            </a:r>
            <a:r>
              <a:rPr lang="en-US" sz="3600" i="1" dirty="0" err="1">
                <a:solidFill>
                  <a:srgbClr val="0000FF"/>
                </a:solidFill>
                <a:cs typeface="Arial" panose="020B0604020202020204" pitchFamily="34" charset="0"/>
              </a:rPr>
              <a:t>p</a:t>
            </a:r>
            <a:r>
              <a:rPr lang="en-US" sz="3600" i="1" baseline="-25000" dirty="0" err="1">
                <a:solidFill>
                  <a:srgbClr val="0000FF"/>
                </a:solidFill>
                <a:cs typeface="Arial" panose="020B0604020202020204" pitchFamily="34" charset="0"/>
              </a:rPr>
              <a:t>x</a:t>
            </a:r>
            <a:r>
              <a:rPr lang="en-US" sz="3600" i="1" dirty="0" err="1">
                <a:solidFill>
                  <a:srgbClr val="0000FF"/>
                </a:solidFill>
                <a:cs typeface="Arial" panose="020B0604020202020204" pitchFamily="34" charset="0"/>
              </a:rPr>
              <a:t>,p</a:t>
            </a:r>
            <a:r>
              <a:rPr lang="en-US" sz="3600" i="1" baseline="-25000" dirty="0" err="1">
                <a:solidFill>
                  <a:srgbClr val="0000FF"/>
                </a:solidFill>
                <a:cs typeface="Arial" panose="020B0604020202020204" pitchFamily="34" charset="0"/>
              </a:rPr>
              <a:t>y</a:t>
            </a:r>
            <a:r>
              <a:rPr lang="en-US" sz="3600" dirty="0">
                <a:solidFill>
                  <a:srgbClr val="0000FF"/>
                </a:solidFill>
                <a:cs typeface="Arial" panose="020B0604020202020204" pitchFamily="34" charset="0"/>
              </a:rPr>
              <a:t>)</a:t>
            </a:r>
          </a:p>
        </p:txBody>
      </p:sp>
    </p:spTree>
    <p:extLst>
      <p:ext uri="{BB962C8B-B14F-4D97-AF65-F5344CB8AC3E}">
        <p14:creationId xmlns:p14="http://schemas.microsoft.com/office/powerpoint/2010/main" val="1308320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idx="4294967295"/>
          </p:nvPr>
        </p:nvSpPr>
        <p:spPr>
          <a:xfrm>
            <a:off x="1859478" y="322567"/>
            <a:ext cx="4972050" cy="365522"/>
          </a:xfrm>
        </p:spPr>
        <p:txBody>
          <a:bodyPr/>
          <a:lstStyle/>
          <a:p>
            <a:pPr eaLnBrk="1" hangingPunct="1">
              <a:tabLst>
                <a:tab pos="897731" algn="l"/>
              </a:tabLst>
            </a:pP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Puzzle 1: Energy dependence</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1513" name="文本框 16387"/>
          <p:cNvSpPr txBox="1">
            <a:spLocks noChangeArrowheads="1"/>
          </p:cNvSpPr>
          <p:nvPr/>
        </p:nvSpPr>
        <p:spPr bwMode="auto">
          <a:xfrm>
            <a:off x="2755702" y="3752845"/>
            <a:ext cx="41469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en-GB" sz="1050" dirty="0">
              <a:solidFill>
                <a:srgbClr val="000000"/>
              </a:solidFill>
            </a:endParaRPr>
          </a:p>
        </p:txBody>
      </p:sp>
      <mc:AlternateContent xmlns:mc="http://schemas.openxmlformats.org/markup-compatibility/2006" xmlns:a14="http://schemas.microsoft.com/office/drawing/2010/main">
        <mc:Choice Requires="a14">
          <p:sp>
            <p:nvSpPr>
              <p:cNvPr id="16" name="TextBox 95"/>
              <p:cNvSpPr txBox="1">
                <a:spLocks noChangeArrowheads="1"/>
              </p:cNvSpPr>
              <p:nvPr/>
            </p:nvSpPr>
            <p:spPr bwMode="auto">
              <a:xfrm>
                <a:off x="622305" y="1534233"/>
                <a:ext cx="4514850" cy="40395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a:latin typeface="+mn-lt"/>
                    <a:cs typeface="Times New Roman" panose="02020603050405020304" pitchFamily="18" charset="0"/>
                  </a:rPr>
                  <a:t>Interpretations of the energy dependence behavior: </a:t>
                </a: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257175" indent="-257175" eaLnBrk="1" hangingPunct="1">
                  <a:spcBef>
                    <a:spcPct val="0"/>
                  </a:spcBef>
                  <a:buClr>
                    <a:srgbClr val="7030A0"/>
                  </a:buClr>
                  <a:buFont typeface="+mj-lt"/>
                  <a:buAutoNum type="arabicPeriod"/>
                  <a:defRPr/>
                </a:pPr>
                <a:r>
                  <a:rPr lang="en-US" altLang="zh-CN" sz="1350" dirty="0">
                    <a:latin typeface="+mn-lt"/>
                    <a:cs typeface="Times New Roman" panose="02020603050405020304" pitchFamily="18" charset="0"/>
                  </a:rPr>
                  <a:t>Drastic </a:t>
                </a:r>
                <a:r>
                  <a:rPr lang="en-GB" altLang="zh-CN" sz="1350" dirty="0">
                    <a:latin typeface="+mn-lt"/>
                    <a:cs typeface="Times New Roman" panose="02020603050405020304" pitchFamily="18" charset="0"/>
                  </a:rPr>
                  <a:t>thermal motion of particles in</a:t>
                </a:r>
              </a:p>
              <a:p>
                <a:pPr marL="0" indent="0" eaLnBrk="1" hangingPunct="1">
                  <a:spcBef>
                    <a:spcPct val="0"/>
                  </a:spcBef>
                  <a:buClr>
                    <a:srgbClr val="7030A0"/>
                  </a:buClr>
                  <a:buNone/>
                  <a:defRPr/>
                </a:pPr>
                <a:r>
                  <a:rPr lang="en-GB" altLang="zh-CN" sz="1350" dirty="0">
                    <a:latin typeface="+mn-lt"/>
                    <a:cs typeface="Times New Roman" panose="02020603050405020304" pitchFamily="18" charset="0"/>
                  </a:rPr>
                  <a:t>      higher temperature/energy.</a:t>
                </a: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r>
                  <a:rPr lang="en-US" altLang="zh-CN" sz="1350" dirty="0">
                    <a:solidFill>
                      <a:schemeClr val="accent2">
                        <a:lumMod val="60000"/>
                        <a:lumOff val="40000"/>
                      </a:schemeClr>
                    </a:solidFill>
                    <a:latin typeface="+mn-lt"/>
                    <a:cs typeface="Times New Roman" panose="02020603050405020304" pitchFamily="18" charset="0"/>
                  </a:rPr>
                  <a:t>3.  </a:t>
                </a:r>
                <a:r>
                  <a:rPr lang="en-US" altLang="zh-CN" sz="1350" dirty="0">
                    <a:latin typeface="+mn-lt"/>
                    <a:cs typeface="Times New Roman" panose="02020603050405020304" pitchFamily="18" charset="0"/>
                  </a:rPr>
                  <a:t>Initial State: tilted more for low energy, Larger </a:t>
                </a:r>
                <a14:m>
                  <m:oMath xmlns:m="http://schemas.openxmlformats.org/officeDocument/2006/math">
                    <m:sSub>
                      <m:sSubPr>
                        <m:ctrlPr>
                          <a:rPr lang="en-US" altLang="zh-CN" sz="1350" i="1">
                            <a:latin typeface="Cambria Math" panose="02040503050406030204" pitchFamily="18" charset="0"/>
                            <a:cs typeface="Times New Roman" panose="02020603050405020304" pitchFamily="18" charset="0"/>
                          </a:rPr>
                        </m:ctrlPr>
                      </m:sSubPr>
                      <m:e>
                        <m:acc>
                          <m:accPr>
                            <m:chr m:val="̅"/>
                            <m:ctrlPr>
                              <a:rPr lang="zh-CN" altLang="en-US" sz="1350" i="1">
                                <a:latin typeface="Cambria Math" panose="02040503050406030204" pitchFamily="18" charset="0"/>
                                <a:cs typeface="Times New Roman" panose="02020603050405020304" pitchFamily="18" charset="0"/>
                              </a:rPr>
                            </m:ctrlPr>
                          </m:accPr>
                          <m:e>
                            <m:r>
                              <a:rPr lang="zh-CN" altLang="en-US" sz="1350" i="1">
                                <a:latin typeface="Cambria Math" panose="02040503050406030204" pitchFamily="18" charset="0"/>
                                <a:cs typeface="Times New Roman" panose="02020603050405020304" pitchFamily="18" charset="0"/>
                              </a:rPr>
                              <m:t>𝜔</m:t>
                            </m:r>
                          </m:e>
                        </m:acc>
                      </m:e>
                      <m:sub>
                        <m:r>
                          <a:rPr lang="en-US" altLang="zh-CN" sz="1350" i="1">
                            <a:latin typeface="Cambria Math" panose="02040503050406030204" pitchFamily="18" charset="0"/>
                            <a:cs typeface="Times New Roman" panose="02020603050405020304" pitchFamily="18" charset="0"/>
                          </a:rPr>
                          <m:t>𝑥𝑧</m:t>
                        </m:r>
                      </m:sub>
                    </m:sSub>
                  </m:oMath>
                </a14:m>
                <a:endParaRPr lang="en-GB"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GB" altLang="zh-CN" sz="1350" dirty="0">
                  <a:latin typeface="+mn-lt"/>
                  <a:cs typeface="Times New Roman" panose="02020603050405020304" pitchFamily="18" charset="0"/>
                </a:endParaRPr>
              </a:p>
              <a:p>
                <a:pPr eaLnBrk="1" hangingPunct="1">
                  <a:spcBef>
                    <a:spcPct val="0"/>
                  </a:spcBef>
                  <a:buClr>
                    <a:srgbClr val="7030A0"/>
                  </a:buClr>
                  <a:buFont typeface="Wingdings" panose="05000000000000000000" pitchFamily="2" charset="2"/>
                  <a:buChar char="Ø"/>
                  <a:defRPr/>
                </a:pPr>
                <a:endParaRPr lang="en-US" altLang="zh-CN" sz="1350" dirty="0">
                  <a:latin typeface="+mn-lt"/>
                  <a:cs typeface="Times New Roman" panose="02020603050405020304" pitchFamily="18" charset="0"/>
                </a:endParaRPr>
              </a:p>
            </p:txBody>
          </p:sp>
        </mc:Choice>
        <mc:Fallback xmlns="">
          <p:sp>
            <p:nvSpPr>
              <p:cNvPr id="16" name="TextBox 95"/>
              <p:cNvSpPr txBox="1">
                <a:spLocks noRot="1" noChangeAspect="1" noMove="1" noResize="1" noEditPoints="1" noAdjustHandles="1" noChangeArrowheads="1" noChangeShapeType="1" noTextEdit="1"/>
              </p:cNvSpPr>
              <p:nvPr/>
            </p:nvSpPr>
            <p:spPr bwMode="auto">
              <a:xfrm>
                <a:off x="829740" y="902643"/>
                <a:ext cx="6019800" cy="5355312"/>
              </a:xfrm>
              <a:prstGeom prst="rect">
                <a:avLst/>
              </a:prstGeom>
              <a:blipFill rotWithShape="0">
                <a:blip r:embed="rId3"/>
                <a:stretch>
                  <a:fillRect l="-810" t="-569"/>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noFill/>
                  </a:rPr>
                  <a:t> </a:t>
                </a:r>
              </a:p>
            </p:txBody>
          </p:sp>
        </mc:Fallback>
      </mc:AlternateContent>
      <p:sp>
        <p:nvSpPr>
          <p:cNvPr id="18" name="矩形 17"/>
          <p:cNvSpPr/>
          <p:nvPr/>
        </p:nvSpPr>
        <p:spPr>
          <a:xfrm>
            <a:off x="883986" y="3368743"/>
            <a:ext cx="4171794" cy="253916"/>
          </a:xfrm>
          <a:prstGeom prst="rect">
            <a:avLst/>
          </a:prstGeom>
        </p:spPr>
        <p:txBody>
          <a:bodyPr wrap="square">
            <a:spAutoFit/>
          </a:bodyPr>
          <a:lstStyle/>
          <a:p>
            <a:pPr eaLnBrk="1" hangingPunct="1">
              <a:buClr>
                <a:srgbClr val="7030A0"/>
              </a:buClr>
              <a:defRPr/>
            </a:pPr>
            <a:r>
              <a:rPr lang="en-GB" altLang="zh-CN" sz="1050" dirty="0">
                <a:solidFill>
                  <a:schemeClr val="accent2">
                    <a:lumMod val="60000"/>
                    <a:lumOff val="40000"/>
                  </a:schemeClr>
                </a:solidFill>
                <a:latin typeface="+mn-lt"/>
                <a:cs typeface="Times New Roman" panose="02020603050405020304" pitchFamily="18" charset="0"/>
              </a:rPr>
              <a:t>[ P. </a:t>
            </a:r>
            <a:r>
              <a:rPr lang="en-GB" altLang="zh-CN" sz="1050" dirty="0" err="1">
                <a:solidFill>
                  <a:schemeClr val="accent2">
                    <a:lumMod val="60000"/>
                    <a:lumOff val="40000"/>
                  </a:schemeClr>
                </a:solidFill>
                <a:latin typeface="+mn-lt"/>
                <a:cs typeface="Times New Roman" panose="02020603050405020304" pitchFamily="18" charset="0"/>
              </a:rPr>
              <a:t>Huovinen</a:t>
            </a:r>
            <a:r>
              <a:rPr lang="en-GB" altLang="zh-CN" sz="1050" dirty="0">
                <a:solidFill>
                  <a:schemeClr val="accent2">
                    <a:lumMod val="60000"/>
                    <a:lumOff val="40000"/>
                  </a:schemeClr>
                </a:solidFill>
                <a:latin typeface="+mn-lt"/>
                <a:cs typeface="Times New Roman" panose="02020603050405020304" pitchFamily="18" charset="0"/>
              </a:rPr>
              <a:t>, X.N. Wang et al., PRC 84,054910 (2011). ]</a:t>
            </a:r>
          </a:p>
        </p:txBody>
      </p:sp>
      <p:pic>
        <p:nvPicPr>
          <p:cNvPr id="5" name="图片 4"/>
          <p:cNvPicPr>
            <a:picLocks noChangeAspect="1"/>
          </p:cNvPicPr>
          <p:nvPr/>
        </p:nvPicPr>
        <p:blipFill>
          <a:blip r:embed="rId4"/>
          <a:stretch>
            <a:fillRect/>
          </a:stretch>
        </p:blipFill>
        <p:spPr>
          <a:xfrm>
            <a:off x="893140" y="2548393"/>
            <a:ext cx="2362322" cy="500088"/>
          </a:xfrm>
          <a:prstGeom prst="rect">
            <a:avLst/>
          </a:prstGeom>
        </p:spPr>
      </p:pic>
      <p:sp>
        <p:nvSpPr>
          <p:cNvPr id="6" name="矩形 5"/>
          <p:cNvSpPr/>
          <p:nvPr/>
        </p:nvSpPr>
        <p:spPr>
          <a:xfrm>
            <a:off x="1847794" y="2819451"/>
            <a:ext cx="183952" cy="15483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直接箭头连接符 7"/>
          <p:cNvCxnSpPr/>
          <p:nvPr/>
        </p:nvCxnSpPr>
        <p:spPr>
          <a:xfrm>
            <a:off x="2024082" y="2918706"/>
            <a:ext cx="1173138" cy="210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矩形 22"/>
              <p:cNvSpPr/>
              <p:nvPr/>
            </p:nvSpPr>
            <p:spPr>
              <a:xfrm>
                <a:off x="3167104" y="3002696"/>
                <a:ext cx="2253698" cy="253916"/>
              </a:xfrm>
              <a:prstGeom prst="rect">
                <a:avLst/>
              </a:prstGeom>
            </p:spPr>
            <p:txBody>
              <a:bodyPr wrap="square">
                <a:spAutoFit/>
              </a:bodyPr>
              <a:lstStyle/>
              <a:p>
                <a:pPr eaLnBrk="1" hangingPunct="1">
                  <a:buClr>
                    <a:srgbClr val="7030A0"/>
                  </a:buClr>
                  <a:defRPr/>
                </a:pPr>
                <a:r>
                  <a:rPr lang="en-GB" altLang="zh-CN" sz="1050" dirty="0">
                    <a:latin typeface="+mn-lt"/>
                    <a:cs typeface="Times New Roman" panose="02020603050405020304" pitchFamily="18" charset="0"/>
                  </a:rPr>
                  <a:t>Mean Free Path </a:t>
                </a:r>
                <a14:m>
                  <m:oMath xmlns:m="http://schemas.openxmlformats.org/officeDocument/2006/math">
                    <m:r>
                      <a:rPr lang="en-GB" altLang="zh-CN" sz="1050" i="1">
                        <a:latin typeface="Cambria Math" panose="02040503050406030204" pitchFamily="18" charset="0"/>
                        <a:ea typeface="Cambria Math" panose="02040503050406030204" pitchFamily="18" charset="0"/>
                        <a:cs typeface="Times New Roman" panose="02020603050405020304" pitchFamily="18" charset="0"/>
                      </a:rPr>
                      <m:t>∝</m:t>
                    </m:r>
                  </m:oMath>
                </a14:m>
                <a:r>
                  <a:rPr lang="en-GB" altLang="zh-CN" sz="1050" dirty="0">
                    <a:latin typeface="+mn-lt"/>
                    <a:cs typeface="Times New Roman" panose="02020603050405020304" pitchFamily="18" charset="0"/>
                  </a:rPr>
                  <a:t>  Temperature</a:t>
                </a:r>
              </a:p>
            </p:txBody>
          </p:sp>
        </mc:Choice>
        <mc:Fallback>
          <p:sp>
            <p:nvSpPr>
              <p:cNvPr id="23" name="矩形 22"/>
              <p:cNvSpPr>
                <a:spLocks noRot="1" noChangeAspect="1" noMove="1" noResize="1" noEditPoints="1" noAdjustHandles="1" noChangeArrowheads="1" noChangeShapeType="1" noTextEdit="1"/>
              </p:cNvSpPr>
              <p:nvPr/>
            </p:nvSpPr>
            <p:spPr>
              <a:xfrm>
                <a:off x="3167104" y="3002696"/>
                <a:ext cx="2253698" cy="253916"/>
              </a:xfrm>
              <a:prstGeom prst="rect">
                <a:avLst/>
              </a:prstGeom>
              <a:blipFill rotWithShape="0">
                <a:blip r:embed="rId5"/>
                <a:stretch>
                  <a:fillRect b="-14634"/>
                </a:stretch>
              </a:blipFill>
            </p:spPr>
            <p:txBody>
              <a:bodyPr/>
              <a:lstStyle/>
              <a:p>
                <a:r>
                  <a:rPr lang="en-US">
                    <a:noFill/>
                  </a:rPr>
                  <a:t> </a:t>
                </a:r>
              </a:p>
            </p:txBody>
          </p:sp>
        </mc:Fallback>
      </mc:AlternateContent>
      <p:pic>
        <p:nvPicPr>
          <p:cNvPr id="24" name="图片 23"/>
          <p:cNvPicPr>
            <a:picLocks noChangeAspect="1"/>
          </p:cNvPicPr>
          <p:nvPr/>
        </p:nvPicPr>
        <p:blipFill>
          <a:blip r:embed="rId6"/>
          <a:stretch>
            <a:fillRect/>
          </a:stretch>
        </p:blipFill>
        <p:spPr>
          <a:xfrm>
            <a:off x="5886450" y="2234014"/>
            <a:ext cx="1890156" cy="1196603"/>
          </a:xfrm>
          <a:prstGeom prst="rect">
            <a:avLst/>
          </a:prstGeom>
        </p:spPr>
      </p:pic>
      <p:sp>
        <p:nvSpPr>
          <p:cNvPr id="26" name="矩形 25"/>
          <p:cNvSpPr/>
          <p:nvPr/>
        </p:nvSpPr>
        <p:spPr>
          <a:xfrm>
            <a:off x="5657850" y="3418607"/>
            <a:ext cx="2686050" cy="369332"/>
          </a:xfrm>
          <a:prstGeom prst="rect">
            <a:avLst/>
          </a:prstGeom>
        </p:spPr>
        <p:txBody>
          <a:bodyPr wrap="square">
            <a:spAutoFit/>
          </a:bodyPr>
          <a:lstStyle/>
          <a:p>
            <a:pPr eaLnBrk="1" hangingPunct="1">
              <a:buClr>
                <a:srgbClr val="7030A0"/>
              </a:buClr>
              <a:defRPr/>
            </a:pPr>
            <a:r>
              <a:rPr lang="en-GB" altLang="zh-CN" sz="900" dirty="0">
                <a:solidFill>
                  <a:schemeClr val="accent2">
                    <a:lumMod val="60000"/>
                    <a:lumOff val="40000"/>
                  </a:schemeClr>
                </a:solidFill>
                <a:latin typeface="+mn-lt"/>
                <a:cs typeface="Times New Roman" panose="02020603050405020304" pitchFamily="18" charset="0"/>
              </a:rPr>
              <a:t>   AMPT simulation for 39-200 </a:t>
            </a:r>
            <a:r>
              <a:rPr lang="en-GB" altLang="zh-CN" sz="900" dirty="0" err="1">
                <a:solidFill>
                  <a:schemeClr val="accent2">
                    <a:lumMod val="60000"/>
                    <a:lumOff val="40000"/>
                  </a:schemeClr>
                </a:solidFill>
                <a:latin typeface="+mn-lt"/>
                <a:cs typeface="Times New Roman" panose="02020603050405020304" pitchFamily="18" charset="0"/>
              </a:rPr>
              <a:t>GeV</a:t>
            </a:r>
            <a:r>
              <a:rPr lang="en-GB" altLang="zh-CN" sz="900" dirty="0">
                <a:solidFill>
                  <a:schemeClr val="accent2">
                    <a:lumMod val="60000"/>
                    <a:lumOff val="40000"/>
                  </a:schemeClr>
                </a:solidFill>
                <a:latin typeface="+mn-lt"/>
                <a:cs typeface="Times New Roman" panose="02020603050405020304" pitchFamily="18" charset="0"/>
              </a:rPr>
              <a:t> (b=7fm)</a:t>
            </a:r>
          </a:p>
          <a:p>
            <a:pPr eaLnBrk="1" hangingPunct="1">
              <a:buClr>
                <a:srgbClr val="7030A0"/>
              </a:buClr>
              <a:defRPr/>
            </a:pPr>
            <a:r>
              <a:rPr lang="en-GB" altLang="zh-CN" sz="900" dirty="0">
                <a:solidFill>
                  <a:schemeClr val="accent2">
                    <a:lumMod val="60000"/>
                    <a:lumOff val="40000"/>
                  </a:schemeClr>
                </a:solidFill>
                <a:latin typeface="+mn-lt"/>
                <a:cs typeface="Times New Roman" panose="02020603050405020304" pitchFamily="18" charset="0"/>
              </a:rPr>
              <a:t>[Y. Jiang, et al., Phys. Rev. C 94, 044901 (2016).]</a:t>
            </a:r>
          </a:p>
        </p:txBody>
      </p:sp>
      <mc:AlternateContent xmlns:mc="http://schemas.openxmlformats.org/markup-compatibility/2006">
        <mc:Choice xmlns:a14="http://schemas.microsoft.com/office/drawing/2010/main" Requires="a14">
          <p:sp>
            <p:nvSpPr>
              <p:cNvPr id="9" name="矩形 8"/>
              <p:cNvSpPr/>
              <p:nvPr/>
            </p:nvSpPr>
            <p:spPr>
              <a:xfrm>
                <a:off x="4829175" y="1945843"/>
                <a:ext cx="4343400" cy="3990964"/>
              </a:xfrm>
              <a:prstGeom prst="rect">
                <a:avLst/>
              </a:prstGeom>
            </p:spPr>
            <p:txBody>
              <a:bodyPr wrap="square">
                <a:spAutoFit/>
              </a:bodyPr>
              <a:lstStyle/>
              <a:p>
                <a:pPr eaLnBrk="1" hangingPunct="1">
                  <a:buClr>
                    <a:srgbClr val="7030A0"/>
                  </a:buClr>
                  <a:defRPr/>
                </a:pPr>
                <a:r>
                  <a:rPr lang="en-GB" altLang="zh-CN" dirty="0">
                    <a:solidFill>
                      <a:schemeClr val="accent2">
                        <a:lumMod val="60000"/>
                        <a:lumOff val="40000"/>
                      </a:schemeClr>
                    </a:solidFill>
                    <a:cs typeface="Times New Roman" panose="02020603050405020304" pitchFamily="18" charset="0"/>
                  </a:rPr>
                  <a:t>2. </a:t>
                </a:r>
                <a:r>
                  <a:rPr lang="en-GB" altLang="zh-CN" dirty="0">
                    <a:cs typeface="Times New Roman" panose="02020603050405020304" pitchFamily="18" charset="0"/>
                  </a:rPr>
                  <a:t>The </a:t>
                </a:r>
                <a:r>
                  <a:rPr lang="en-GB" altLang="zh-CN" dirty="0" err="1">
                    <a:cs typeface="Times New Roman" panose="02020603050405020304" pitchFamily="18" charset="0"/>
                  </a:rPr>
                  <a:t>vorticity</a:t>
                </a:r>
                <a:r>
                  <a:rPr lang="en-GB" altLang="zh-CN" dirty="0">
                    <a:cs typeface="Times New Roman" panose="02020603050405020304" pitchFamily="18" charset="0"/>
                  </a:rPr>
                  <a:t> decreases with the increased energy</a:t>
                </a: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a:cs typeface="Times New Roman" panose="02020603050405020304" pitchFamily="18" charset="0"/>
                </a:endParaRPr>
              </a:p>
              <a:p>
                <a:pPr marL="257175" indent="-257175" eaLnBrk="1" hangingPunct="1">
                  <a:buClr>
                    <a:srgbClr val="7030A0"/>
                  </a:buClr>
                  <a:buAutoNum type="arabicPeriod" startAt="2"/>
                  <a:defRPr/>
                </a:pPr>
                <a:endParaRPr lang="en-US" altLang="zh-CN" dirty="0" smtClean="0">
                  <a:cs typeface="Times New Roman" panose="02020603050405020304" pitchFamily="18" charset="0"/>
                </a:endParaRPr>
              </a:p>
              <a:p>
                <a:pPr eaLnBrk="1" hangingPunct="1">
                  <a:buClr>
                    <a:srgbClr val="7030A0"/>
                  </a:buClr>
                  <a:defRPr/>
                </a:pPr>
                <a:endParaRPr lang="en-US" altLang="zh-CN" dirty="0">
                  <a:cs typeface="Times New Roman" panose="02020603050405020304" pitchFamily="18" charset="0"/>
                </a:endParaRPr>
              </a:p>
              <a:p>
                <a:pPr eaLnBrk="1" hangingPunct="1">
                  <a:buClr>
                    <a:srgbClr val="7030A0"/>
                  </a:buClr>
                  <a:defRPr/>
                </a:pPr>
                <a:r>
                  <a:rPr lang="en-US" altLang="zh-CN" dirty="0">
                    <a:solidFill>
                      <a:schemeClr val="accent2">
                        <a:lumMod val="60000"/>
                        <a:lumOff val="40000"/>
                      </a:schemeClr>
                    </a:solidFill>
                    <a:cs typeface="Times New Roman" panose="02020603050405020304" pitchFamily="18" charset="0"/>
                  </a:rPr>
                  <a:t>4. </a:t>
                </a:r>
                <a:r>
                  <a:rPr lang="en-US" altLang="zh-CN" dirty="0">
                    <a:cs typeface="Times New Roman" panose="02020603050405020304" pitchFamily="18" charset="0"/>
                  </a:rPr>
                  <a:t>Freeze out: Longer hydro evolution time for larger </a:t>
                </a:r>
                <a14:m>
                  <m:oMath xmlns:m="http://schemas.openxmlformats.org/officeDocument/2006/math">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𝑠</m:t>
                    </m:r>
                  </m:oMath>
                </a14:m>
                <a:endParaRPr lang="en-GB" altLang="zh-CN" dirty="0">
                  <a:cs typeface="Times New Roman" panose="02020603050405020304" pitchFamily="18" charset="0"/>
                </a:endParaRPr>
              </a:p>
              <a:p>
                <a:pPr eaLnBrk="1" hangingPunct="1">
                  <a:buClr>
                    <a:srgbClr val="7030A0"/>
                  </a:buClr>
                  <a:defRPr/>
                </a:pPr>
                <a:endParaRPr lang="en-GB" altLang="zh-CN" dirty="0">
                  <a:cs typeface="Times New Roman" panose="02020603050405020304" pitchFamily="18" charset="0"/>
                </a:endParaRPr>
              </a:p>
            </p:txBody>
          </p:sp>
        </mc:Choice>
        <mc:Fallback>
          <p:sp>
            <p:nvSpPr>
              <p:cNvPr id="9" name="矩形 8"/>
              <p:cNvSpPr>
                <a:spLocks noRot="1" noChangeAspect="1" noMove="1" noResize="1" noEditPoints="1" noAdjustHandles="1" noChangeArrowheads="1" noChangeShapeType="1" noTextEdit="1"/>
              </p:cNvSpPr>
              <p:nvPr/>
            </p:nvSpPr>
            <p:spPr>
              <a:xfrm>
                <a:off x="4829175" y="1945843"/>
                <a:ext cx="4343400" cy="3990964"/>
              </a:xfrm>
              <a:prstGeom prst="rect">
                <a:avLst/>
              </a:prstGeom>
              <a:blipFill rotWithShape="0">
                <a:blip r:embed="rId7"/>
                <a:stretch>
                  <a:fillRect l="-1122" t="-763"/>
                </a:stretch>
              </a:blipFill>
            </p:spPr>
            <p:txBody>
              <a:bodyPr/>
              <a:lstStyle/>
              <a:p>
                <a:r>
                  <a:rPr lang="en-US">
                    <a:noFill/>
                  </a:rPr>
                  <a:t> </a:t>
                </a:r>
              </a:p>
            </p:txBody>
          </p:sp>
        </mc:Fallback>
      </mc:AlternateContent>
      <p:sp>
        <p:nvSpPr>
          <p:cNvPr id="10" name="矩形 9"/>
          <p:cNvSpPr/>
          <p:nvPr/>
        </p:nvSpPr>
        <p:spPr>
          <a:xfrm>
            <a:off x="1102998" y="5590463"/>
            <a:ext cx="3227165" cy="253916"/>
          </a:xfrm>
          <a:prstGeom prst="rect">
            <a:avLst/>
          </a:prstGeom>
        </p:spPr>
        <p:txBody>
          <a:bodyPr wrap="none">
            <a:spAutoFit/>
          </a:bodyPr>
          <a:lstStyle/>
          <a:p>
            <a:r>
              <a:rPr lang="en-GB" sz="1050" dirty="0">
                <a:solidFill>
                  <a:schemeClr val="accent2">
                    <a:lumMod val="60000"/>
                    <a:lumOff val="40000"/>
                  </a:schemeClr>
                </a:solidFill>
              </a:rPr>
              <a:t>[ H. Li, L.G. Pang, et al., Phys. Rev. C 96, 054908 ]</a:t>
            </a:r>
          </a:p>
        </p:txBody>
      </p:sp>
      <p:pic>
        <p:nvPicPr>
          <p:cNvPr id="11" name="图片 10"/>
          <p:cNvPicPr>
            <a:picLocks noChangeAspect="1"/>
          </p:cNvPicPr>
          <p:nvPr/>
        </p:nvPicPr>
        <p:blipFill>
          <a:blip r:embed="rId8"/>
          <a:stretch>
            <a:fillRect/>
          </a:stretch>
        </p:blipFill>
        <p:spPr>
          <a:xfrm>
            <a:off x="919881" y="4171951"/>
            <a:ext cx="1796453" cy="1408652"/>
          </a:xfrm>
          <a:prstGeom prst="rect">
            <a:avLst/>
          </a:prstGeom>
        </p:spPr>
      </p:pic>
      <p:pic>
        <p:nvPicPr>
          <p:cNvPr id="12" name="图片 11"/>
          <p:cNvPicPr>
            <a:picLocks noChangeAspect="1"/>
          </p:cNvPicPr>
          <p:nvPr/>
        </p:nvPicPr>
        <p:blipFill>
          <a:blip r:embed="rId9"/>
          <a:stretch>
            <a:fillRect/>
          </a:stretch>
        </p:blipFill>
        <p:spPr>
          <a:xfrm>
            <a:off x="2905449" y="4161737"/>
            <a:ext cx="1723702" cy="1407141"/>
          </a:xfrm>
          <a:prstGeom prst="rect">
            <a:avLst/>
          </a:prstGeom>
        </p:spPr>
      </p:pic>
      <p:pic>
        <p:nvPicPr>
          <p:cNvPr id="13" name="图片 12"/>
          <p:cNvPicPr>
            <a:picLocks noChangeAspect="1"/>
          </p:cNvPicPr>
          <p:nvPr/>
        </p:nvPicPr>
        <p:blipFill>
          <a:blip r:embed="rId10" cstate="print"/>
          <a:stretch>
            <a:fillRect/>
          </a:stretch>
        </p:blipFill>
        <p:spPr>
          <a:xfrm>
            <a:off x="5200650" y="3780463"/>
            <a:ext cx="3111481" cy="1230353"/>
          </a:xfrm>
          <a:prstGeom prst="rect">
            <a:avLst/>
          </a:prstGeom>
        </p:spPr>
      </p:pic>
      <p:sp>
        <p:nvSpPr>
          <p:cNvPr id="29" name="矩形 28"/>
          <p:cNvSpPr/>
          <p:nvPr/>
        </p:nvSpPr>
        <p:spPr>
          <a:xfrm>
            <a:off x="4876800" y="5557750"/>
            <a:ext cx="4410340" cy="253916"/>
          </a:xfrm>
          <a:prstGeom prst="rect">
            <a:avLst/>
          </a:prstGeom>
        </p:spPr>
        <p:txBody>
          <a:bodyPr wrap="square">
            <a:spAutoFit/>
          </a:bodyPr>
          <a:lstStyle/>
          <a:p>
            <a:pPr eaLnBrk="1" hangingPunct="1">
              <a:buClr>
                <a:srgbClr val="7030A0"/>
              </a:buClr>
              <a:defRPr/>
            </a:pPr>
            <a:r>
              <a:rPr lang="en-GB" altLang="zh-CN" sz="1050" dirty="0">
                <a:solidFill>
                  <a:schemeClr val="accent2">
                    <a:lumMod val="60000"/>
                    <a:lumOff val="40000"/>
                  </a:schemeClr>
                </a:solidFill>
                <a:latin typeface="+mn-lt"/>
                <a:cs typeface="Times New Roman" panose="02020603050405020304" pitchFamily="18" charset="0"/>
              </a:rPr>
              <a:t>[ I. </a:t>
            </a:r>
            <a:r>
              <a:rPr lang="en-GB" altLang="zh-CN" sz="1050" dirty="0" err="1">
                <a:solidFill>
                  <a:schemeClr val="accent2">
                    <a:lumMod val="60000"/>
                    <a:lumOff val="40000"/>
                  </a:schemeClr>
                </a:solidFill>
                <a:latin typeface="+mn-lt"/>
                <a:cs typeface="Times New Roman" panose="02020603050405020304" pitchFamily="18" charset="0"/>
              </a:rPr>
              <a:t>Karpenko</a:t>
            </a:r>
            <a:r>
              <a:rPr lang="en-GB" altLang="zh-CN" sz="1050" dirty="0">
                <a:solidFill>
                  <a:schemeClr val="accent2">
                    <a:lumMod val="60000"/>
                    <a:lumOff val="40000"/>
                  </a:schemeClr>
                </a:solidFill>
                <a:latin typeface="+mn-lt"/>
                <a:cs typeface="Times New Roman" panose="02020603050405020304" pitchFamily="18" charset="0"/>
              </a:rPr>
              <a:t>, F. </a:t>
            </a:r>
            <a:r>
              <a:rPr lang="en-GB" altLang="zh-CN" sz="1050" dirty="0" err="1">
                <a:solidFill>
                  <a:schemeClr val="accent2">
                    <a:lumMod val="60000"/>
                    <a:lumOff val="40000"/>
                  </a:schemeClr>
                </a:solidFill>
                <a:latin typeface="+mn-lt"/>
                <a:cs typeface="Times New Roman" panose="02020603050405020304" pitchFamily="18" charset="0"/>
              </a:rPr>
              <a:t>Becattini</a:t>
            </a:r>
            <a:r>
              <a:rPr lang="en-GB" altLang="zh-CN" sz="1050" dirty="0">
                <a:solidFill>
                  <a:schemeClr val="accent2">
                    <a:lumMod val="60000"/>
                    <a:lumOff val="40000"/>
                  </a:schemeClr>
                </a:solidFill>
                <a:latin typeface="+mn-lt"/>
                <a:cs typeface="Times New Roman" panose="02020603050405020304" pitchFamily="18" charset="0"/>
              </a:rPr>
              <a:t>, et al., Eur. Phys. J. C 77, 213 (2017). ]</a:t>
            </a:r>
          </a:p>
        </p:txBody>
      </p:sp>
    </p:spTree>
    <p:custDataLst>
      <p:tags r:id="rId1"/>
    </p:custDataLst>
    <p:extLst>
      <p:ext uri="{BB962C8B-B14F-4D97-AF65-F5344CB8AC3E}">
        <p14:creationId xmlns:p14="http://schemas.microsoft.com/office/powerpoint/2010/main" val="3578686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9" y="846671"/>
            <a:ext cx="7119257" cy="5124070"/>
          </a:xfrm>
          <a:prstGeom prst="rect">
            <a:avLst/>
          </a:prstGeom>
        </p:spPr>
      </p:pic>
      <p:sp>
        <p:nvSpPr>
          <p:cNvPr id="3" name="TextBox 2"/>
          <p:cNvSpPr txBox="1"/>
          <p:nvPr/>
        </p:nvSpPr>
        <p:spPr>
          <a:xfrm>
            <a:off x="125186" y="960664"/>
            <a:ext cx="4778829" cy="369332"/>
          </a:xfrm>
          <a:prstGeom prst="rect">
            <a:avLst/>
          </a:prstGeom>
          <a:noFill/>
        </p:spPr>
        <p:txBody>
          <a:bodyPr wrap="square" rtlCol="0">
            <a:spAutoFit/>
          </a:bodyPr>
          <a:lstStyle/>
          <a:p>
            <a:r>
              <a:rPr lang="en-US" dirty="0">
                <a:cs typeface="Arial" panose="020B0604020202020204" pitchFamily="34" charset="0"/>
              </a:rPr>
              <a:t>[ Marco van </a:t>
            </a:r>
            <a:r>
              <a:rPr lang="en-US" dirty="0" err="1">
                <a:cs typeface="Arial" panose="020B0604020202020204" pitchFamily="34" charset="0"/>
              </a:rPr>
              <a:t>Leeuwen</a:t>
            </a:r>
            <a:r>
              <a:rPr lang="en-US" dirty="0">
                <a:cs typeface="Arial" panose="020B0604020202020204" pitchFamily="34" charset="0"/>
              </a:rPr>
              <a:t>, Summary  QM18]</a:t>
            </a:r>
          </a:p>
        </p:txBody>
      </p:sp>
      <p:sp>
        <p:nvSpPr>
          <p:cNvPr id="4" name="TextBox 3"/>
          <p:cNvSpPr txBox="1"/>
          <p:nvPr/>
        </p:nvSpPr>
        <p:spPr>
          <a:xfrm>
            <a:off x="2454728" y="2397578"/>
            <a:ext cx="1072244" cy="646331"/>
          </a:xfrm>
          <a:prstGeom prst="rect">
            <a:avLst/>
          </a:prstGeom>
          <a:noFill/>
        </p:spPr>
        <p:txBody>
          <a:bodyPr wrap="square" rtlCol="0">
            <a:spAutoFit/>
          </a:bodyPr>
          <a:lstStyle/>
          <a:p>
            <a:r>
              <a:rPr lang="en-US" dirty="0" smtClean="0">
                <a:solidFill>
                  <a:srgbClr val="FF0000"/>
                </a:solidFill>
                <a:latin typeface="Arial" panose="020B0604020202020204" pitchFamily="34" charset="0"/>
                <a:cs typeface="Arial" panose="020B0604020202020204" pitchFamily="34" charset="0"/>
              </a:rPr>
              <a:t>Wrong !!!</a:t>
            </a:r>
            <a:endParaRPr lang="en-US" dirty="0">
              <a:solidFill>
                <a:srgbClr val="FF000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2143890" y="2572339"/>
            <a:ext cx="125186" cy="157843"/>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05542" y="2413907"/>
            <a:ext cx="168730" cy="146663"/>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719942" y="3056165"/>
            <a:ext cx="5444" cy="255814"/>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47799" y="3067050"/>
            <a:ext cx="5444" cy="255814"/>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44199" y="960664"/>
            <a:ext cx="2499581" cy="1015663"/>
          </a:xfrm>
          <a:prstGeom prst="rect">
            <a:avLst/>
          </a:prstGeom>
          <a:noFill/>
        </p:spPr>
        <p:txBody>
          <a:bodyPr wrap="square" rtlCol="0">
            <a:spAutoFit/>
          </a:bodyPr>
          <a:lstStyle/>
          <a:p>
            <a:r>
              <a:rPr lang="en-US" sz="1500" dirty="0">
                <a:solidFill>
                  <a:srgbClr val="0000FF"/>
                </a:solidFill>
                <a:cs typeface="Arial" panose="020B0604020202020204" pitchFamily="34" charset="0"/>
              </a:rPr>
              <a:t>General convention:</a:t>
            </a:r>
          </a:p>
          <a:p>
            <a:r>
              <a:rPr lang="en-US" sz="1500" dirty="0">
                <a:solidFill>
                  <a:srgbClr val="0000FF"/>
                </a:solidFill>
                <a:cs typeface="Arial" panose="020B0604020202020204" pitchFamily="34" charset="0"/>
              </a:rPr>
              <a:t>Projectile is at  + X</a:t>
            </a:r>
          </a:p>
          <a:p>
            <a:r>
              <a:rPr lang="en-US" sz="1500" dirty="0">
                <a:solidFill>
                  <a:srgbClr val="0000FF"/>
                </a:solidFill>
                <a:cs typeface="Arial" panose="020B0604020202020204" pitchFamily="34" charset="0"/>
              </a:rPr>
              <a:t>Projectile moves </a:t>
            </a:r>
            <a:r>
              <a:rPr lang="en-US" sz="1500" dirty="0" err="1">
                <a:solidFill>
                  <a:srgbClr val="0000FF"/>
                </a:solidFill>
                <a:cs typeface="Arial" panose="020B0604020202020204" pitchFamily="34" charset="0"/>
              </a:rPr>
              <a:t>twrd</a:t>
            </a:r>
            <a:r>
              <a:rPr lang="en-US" sz="1500" dirty="0">
                <a:solidFill>
                  <a:srgbClr val="0000FF"/>
                </a:solidFill>
                <a:cs typeface="Arial" panose="020B0604020202020204" pitchFamily="34" charset="0"/>
              </a:rPr>
              <a:t> + Z</a:t>
            </a:r>
          </a:p>
          <a:p>
            <a:r>
              <a:rPr lang="en-US" sz="1500" dirty="0">
                <a:solidFill>
                  <a:srgbClr val="0000FF"/>
                </a:solidFill>
                <a:cs typeface="Arial" panose="020B0604020202020204" pitchFamily="34" charset="0"/>
              </a:rPr>
              <a:t>Here NOT !!!</a:t>
            </a:r>
          </a:p>
        </p:txBody>
      </p:sp>
      <p:cxnSp>
        <p:nvCxnSpPr>
          <p:cNvPr id="15" name="Straight Connector 14"/>
          <p:cNvCxnSpPr/>
          <p:nvPr/>
        </p:nvCxnSpPr>
        <p:spPr>
          <a:xfrm flipV="1">
            <a:off x="2922692" y="5246526"/>
            <a:ext cx="2366000" cy="217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075217" y="1828800"/>
            <a:ext cx="3468982" cy="421822"/>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320" y="5509076"/>
            <a:ext cx="1539740" cy="923330"/>
          </a:xfrm>
          <a:prstGeom prst="rect">
            <a:avLst/>
          </a:prstGeom>
        </p:spPr>
        <p:txBody>
          <a:bodyPr wrap="square">
            <a:spAutoFit/>
          </a:bodyPr>
          <a:lstStyle/>
          <a:p>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z</a:t>
            </a:r>
            <a:r>
              <a:rPr lang="en-US" dirty="0" smtClean="0">
                <a:solidFill>
                  <a:srgbClr val="0000FF"/>
                </a:solidFill>
                <a:latin typeface="Arial" panose="020B0604020202020204" pitchFamily="34" charset="0"/>
                <a:cs typeface="Arial" panose="020B0604020202020204" pitchFamily="34" charset="0"/>
              </a:rPr>
              <a:t>(</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x</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y</a:t>
            </a:r>
            <a:r>
              <a:rPr lang="en-US" dirty="0" smtClean="0">
                <a:solidFill>
                  <a:srgbClr val="0000FF"/>
                </a:solidFill>
                <a:latin typeface="Arial" panose="020B0604020202020204" pitchFamily="34" charset="0"/>
                <a:cs typeface="Arial" panose="020B0604020202020204" pitchFamily="34" charset="0"/>
              </a:rPr>
              <a:t>)</a:t>
            </a:r>
            <a:br>
              <a:rPr lang="en-US" dirty="0" smtClean="0">
                <a:solidFill>
                  <a:srgbClr val="0000FF"/>
                </a:solidFill>
                <a:latin typeface="Arial" panose="020B0604020202020204" pitchFamily="34" charset="0"/>
                <a:cs typeface="Arial" panose="020B0604020202020204" pitchFamily="34" charset="0"/>
              </a:rPr>
            </a:br>
            <a:r>
              <a:rPr lang="en-US" dirty="0" smtClean="0">
                <a:solidFill>
                  <a:srgbClr val="0000FF"/>
                </a:solidFill>
                <a:latin typeface="Arial" panose="020B0604020202020204" pitchFamily="34" charset="0"/>
                <a:cs typeface="Arial" panose="020B0604020202020204" pitchFamily="34" charset="0"/>
              </a:rPr>
              <a:t>from elliptic flow  vorticity</a:t>
            </a:r>
            <a:endParaRPr lang="en-US" dirty="0"/>
          </a:p>
        </p:txBody>
      </p:sp>
      <p:sp>
        <p:nvSpPr>
          <p:cNvPr id="22" name="Rectangle 21"/>
          <p:cNvSpPr/>
          <p:nvPr/>
        </p:nvSpPr>
        <p:spPr>
          <a:xfrm>
            <a:off x="1694420" y="5477897"/>
            <a:ext cx="1508450" cy="1477328"/>
          </a:xfrm>
          <a:prstGeom prst="rect">
            <a:avLst/>
          </a:prstGeom>
        </p:spPr>
        <p:txBody>
          <a:bodyPr wrap="square">
            <a:spAutoFit/>
          </a:bodyPr>
          <a:lstStyle/>
          <a:p>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z</a:t>
            </a:r>
            <a:r>
              <a:rPr lang="en-US" dirty="0" smtClean="0">
                <a:solidFill>
                  <a:srgbClr val="0000FF"/>
                </a:solidFill>
                <a:latin typeface="Arial" panose="020B0604020202020204" pitchFamily="34" charset="0"/>
                <a:cs typeface="Arial" panose="020B0604020202020204" pitchFamily="34" charset="0"/>
              </a:rPr>
              <a:t>(</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x</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y</a:t>
            </a:r>
            <a:r>
              <a:rPr lang="en-US" dirty="0">
                <a:solidFill>
                  <a:srgbClr val="0000FF"/>
                </a:solidFill>
                <a:latin typeface="Arial" panose="020B0604020202020204" pitchFamily="34" charset="0"/>
                <a:cs typeface="Arial" panose="020B0604020202020204" pitchFamily="34" charset="0"/>
              </a:rPr>
              <a:t>)</a:t>
            </a:r>
            <a:br>
              <a:rPr lang="en-US" dirty="0">
                <a:solidFill>
                  <a:srgbClr val="0000FF"/>
                </a:solidFill>
                <a:latin typeface="Arial" panose="020B0604020202020204" pitchFamily="34" charset="0"/>
                <a:cs typeface="Arial" panose="020B0604020202020204" pitchFamily="34" charset="0"/>
              </a:rPr>
            </a:br>
            <a:r>
              <a:rPr lang="en-US" dirty="0" smtClean="0">
                <a:solidFill>
                  <a:srgbClr val="0000FF"/>
                </a:solidFill>
                <a:latin typeface="Arial" panose="020B0604020202020204" pitchFamily="34" charset="0"/>
                <a:cs typeface="Arial" panose="020B0604020202020204" pitchFamily="34" charset="0"/>
              </a:rPr>
              <a:t>no shear vorticity</a:t>
            </a:r>
            <a:endParaRPr lang="en-US" dirty="0"/>
          </a:p>
          <a:p>
            <a:endParaRPr lang="en-US" dirty="0"/>
          </a:p>
          <a:p>
            <a:endParaRPr lang="en-US" dirty="0"/>
          </a:p>
        </p:txBody>
      </p:sp>
      <p:pic>
        <p:nvPicPr>
          <p:cNvPr id="11" name="Picture 10"/>
          <p:cNvPicPr>
            <a:picLocks noChangeAspect="1"/>
          </p:cNvPicPr>
          <p:nvPr/>
        </p:nvPicPr>
        <p:blipFill>
          <a:blip r:embed="rId3"/>
          <a:stretch>
            <a:fillRect/>
          </a:stretch>
        </p:blipFill>
        <p:spPr>
          <a:xfrm>
            <a:off x="6769495" y="2240652"/>
            <a:ext cx="1741004" cy="1453624"/>
          </a:xfrm>
          <a:prstGeom prst="rect">
            <a:avLst/>
          </a:prstGeom>
        </p:spPr>
      </p:pic>
      <p:sp>
        <p:nvSpPr>
          <p:cNvPr id="14" name="TextBox 13"/>
          <p:cNvSpPr txBox="1"/>
          <p:nvPr/>
        </p:nvSpPr>
        <p:spPr>
          <a:xfrm>
            <a:off x="6879069" y="3740416"/>
            <a:ext cx="2131495" cy="830997"/>
          </a:xfrm>
          <a:prstGeom prst="rect">
            <a:avLst/>
          </a:prstGeom>
          <a:noFill/>
        </p:spPr>
        <p:txBody>
          <a:bodyPr wrap="square" rtlCol="0">
            <a:spAutoFit/>
          </a:bodyPr>
          <a:lstStyle/>
          <a:p>
            <a:r>
              <a:rPr lang="en-US" sz="1600" dirty="0" smtClean="0"/>
              <a:t>[ STAR-arXiv-1805. 04400 &amp; STAR- </a:t>
            </a:r>
            <a:r>
              <a:rPr lang="en-US" sz="1600" dirty="0" err="1" smtClean="0"/>
              <a:t>Zhenyu</a:t>
            </a:r>
            <a:r>
              <a:rPr lang="en-US" sz="1600" dirty="0" smtClean="0"/>
              <a:t> Ye, QM 18 ]</a:t>
            </a:r>
          </a:p>
        </p:txBody>
      </p:sp>
      <p:sp>
        <p:nvSpPr>
          <p:cNvPr id="24" name="Rectangle 23"/>
          <p:cNvSpPr/>
          <p:nvPr/>
        </p:nvSpPr>
        <p:spPr>
          <a:xfrm>
            <a:off x="4639586" y="4161364"/>
            <a:ext cx="528855" cy="923330"/>
          </a:xfrm>
          <a:prstGeom prst="rect">
            <a:avLst/>
          </a:prstGeom>
        </p:spPr>
        <p:txBody>
          <a:bodyPr wrap="square">
            <a:spAutoFit/>
          </a:bodyPr>
          <a:lstStyle/>
          <a:p>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x</a:t>
            </a:r>
            <a:r>
              <a:rPr lang="en-US" baseline="-25000" dirty="0" smtClean="0">
                <a:solidFill>
                  <a:srgbClr val="0000FF"/>
                </a:solidFill>
                <a:latin typeface="Arial" panose="020B0604020202020204" pitchFamily="34" charset="0"/>
                <a:cs typeface="Arial" panose="020B0604020202020204" pitchFamily="34" charset="0"/>
              </a:rPr>
              <a:t/>
            </a:r>
            <a:br>
              <a:rPr lang="en-US" baseline="-25000" dirty="0" smtClean="0">
                <a:solidFill>
                  <a:srgbClr val="0000FF"/>
                </a:solidFill>
                <a:latin typeface="Arial" panose="020B0604020202020204" pitchFamily="34" charset="0"/>
                <a:cs typeface="Arial" panose="020B0604020202020204" pitchFamily="34" charset="0"/>
              </a:rPr>
            </a:br>
            <a:r>
              <a:rPr lang="en-US" sz="1050" dirty="0" err="1">
                <a:solidFill>
                  <a:srgbClr val="0000FF"/>
                </a:solidFill>
                <a:cs typeface="Arial" panose="020B0604020202020204" pitchFamily="34" charset="0"/>
              </a:rPr>
              <a:t>p</a:t>
            </a:r>
            <a:r>
              <a:rPr lang="en-US" sz="1050" baseline="-25000" dirty="0" err="1">
                <a:solidFill>
                  <a:srgbClr val="0000FF"/>
                </a:solidFill>
                <a:cs typeface="Arial" panose="020B0604020202020204" pitchFamily="34" charset="0"/>
              </a:rPr>
              <a:t>y</a:t>
            </a:r>
            <a:r>
              <a:rPr lang="en-US" sz="1050" dirty="0">
                <a:solidFill>
                  <a:srgbClr val="0000FF"/>
                </a:solidFill>
                <a:cs typeface="Arial" panose="020B0604020202020204" pitchFamily="34" charset="0"/>
              </a:rPr>
              <a:t>=0</a:t>
            </a:r>
            <a:r>
              <a:rPr lang="en-US" baseline="-25000" dirty="0" smtClean="0">
                <a:solidFill>
                  <a:srgbClr val="0000FF"/>
                </a:solidFill>
                <a:latin typeface="Arial" panose="020B0604020202020204" pitchFamily="34" charset="0"/>
                <a:cs typeface="Arial" panose="020B0604020202020204" pitchFamily="34" charset="0"/>
              </a:rPr>
              <a:t> </a:t>
            </a:r>
            <a:endParaRPr lang="en-US" dirty="0">
              <a:solidFill>
                <a:srgbClr val="0000FF"/>
              </a:solidFill>
              <a:latin typeface="Arial" panose="020B0604020202020204" pitchFamily="34" charset="0"/>
              <a:cs typeface="Arial" panose="020B0604020202020204" pitchFamily="34" charset="0"/>
            </a:endParaRPr>
          </a:p>
          <a:p>
            <a:endParaRPr lang="en-US" dirty="0">
              <a:solidFill>
                <a:srgbClr val="0000FF"/>
              </a:solidFill>
              <a:latin typeface="Arial" panose="020B0604020202020204" pitchFamily="34" charset="0"/>
              <a:cs typeface="Arial" panose="020B0604020202020204" pitchFamily="34" charset="0"/>
            </a:endParaRPr>
          </a:p>
        </p:txBody>
      </p:sp>
      <p:sp>
        <p:nvSpPr>
          <p:cNvPr id="26" name="Rectangle 25"/>
          <p:cNvSpPr/>
          <p:nvPr/>
        </p:nvSpPr>
        <p:spPr>
          <a:xfrm>
            <a:off x="5322046" y="4161364"/>
            <a:ext cx="644622" cy="923330"/>
          </a:xfrm>
          <a:prstGeom prst="rect">
            <a:avLst/>
          </a:prstGeom>
        </p:spPr>
        <p:txBody>
          <a:bodyPr wrap="square">
            <a:spAutoFit/>
          </a:bodyPr>
          <a:lstStyle/>
          <a:p>
            <a:r>
              <a:rPr lang="en-US" dirty="0" smtClean="0">
                <a:solidFill>
                  <a:srgbClr val="0000FF"/>
                </a:solidFill>
                <a:latin typeface="Arial" panose="020B0604020202020204" pitchFamily="34" charset="0"/>
                <a:cs typeface="Arial" panose="020B0604020202020204" pitchFamily="34" charset="0"/>
              </a:rPr>
              <a:t> </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smtClean="0">
                <a:solidFill>
                  <a:srgbClr val="0000FF"/>
                </a:solidFill>
                <a:latin typeface="Arial" panose="020B0604020202020204" pitchFamily="34" charset="0"/>
                <a:cs typeface="Arial" panose="020B0604020202020204" pitchFamily="34" charset="0"/>
              </a:rPr>
              <a:t>y</a:t>
            </a:r>
            <a:r>
              <a:rPr lang="en-US" baseline="-25000" dirty="0">
                <a:solidFill>
                  <a:srgbClr val="0000FF"/>
                </a:solidFill>
                <a:latin typeface="Arial" panose="020B0604020202020204" pitchFamily="34" charset="0"/>
                <a:cs typeface="Arial" panose="020B0604020202020204" pitchFamily="34" charset="0"/>
              </a:rPr>
              <a:t/>
            </a:r>
            <a:br>
              <a:rPr lang="en-US" baseline="-25000" dirty="0">
                <a:solidFill>
                  <a:srgbClr val="0000FF"/>
                </a:solidFill>
                <a:latin typeface="Arial" panose="020B0604020202020204" pitchFamily="34" charset="0"/>
                <a:cs typeface="Arial" panose="020B0604020202020204" pitchFamily="34" charset="0"/>
              </a:rPr>
            </a:br>
            <a:r>
              <a:rPr lang="en-US" sz="1050" dirty="0" err="1">
                <a:solidFill>
                  <a:srgbClr val="0000FF"/>
                </a:solidFill>
                <a:cs typeface="Arial" panose="020B0604020202020204" pitchFamily="34" charset="0"/>
              </a:rPr>
              <a:t>p</a:t>
            </a:r>
            <a:r>
              <a:rPr lang="en-US" sz="1050" baseline="-25000" dirty="0" err="1">
                <a:solidFill>
                  <a:srgbClr val="0000FF"/>
                </a:solidFill>
                <a:cs typeface="Arial" panose="020B0604020202020204" pitchFamily="34" charset="0"/>
              </a:rPr>
              <a:t>x</a:t>
            </a:r>
            <a:r>
              <a:rPr lang="en-US" sz="1050" dirty="0">
                <a:solidFill>
                  <a:srgbClr val="0000FF"/>
                </a:solidFill>
                <a:cs typeface="Arial" panose="020B0604020202020204" pitchFamily="34" charset="0"/>
              </a:rPr>
              <a:t>=0</a:t>
            </a:r>
            <a:r>
              <a:rPr lang="en-US" baseline="-25000" dirty="0" smtClean="0">
                <a:solidFill>
                  <a:srgbClr val="0000FF"/>
                </a:solidFill>
                <a:latin typeface="Arial" panose="020B0604020202020204" pitchFamily="34" charset="0"/>
                <a:cs typeface="Arial" panose="020B0604020202020204" pitchFamily="34" charset="0"/>
              </a:rPr>
              <a:t> </a:t>
            </a:r>
            <a:endParaRPr lang="en-US" dirty="0">
              <a:solidFill>
                <a:srgbClr val="0000FF"/>
              </a:solidFill>
              <a:latin typeface="Arial" panose="020B0604020202020204" pitchFamily="34" charset="0"/>
              <a:cs typeface="Arial" panose="020B0604020202020204" pitchFamily="34" charset="0"/>
            </a:endParaRPr>
          </a:p>
          <a:p>
            <a:endParaRPr lang="en-US" dirty="0">
              <a:solidFill>
                <a:srgbClr val="0000FF"/>
              </a:solidFill>
              <a:latin typeface="Arial" panose="020B0604020202020204" pitchFamily="34" charset="0"/>
              <a:cs typeface="Arial" panose="020B0604020202020204" pitchFamily="34" charset="0"/>
            </a:endParaRPr>
          </a:p>
        </p:txBody>
      </p:sp>
      <p:sp>
        <p:nvSpPr>
          <p:cNvPr id="27" name="Rectangle 26"/>
          <p:cNvSpPr/>
          <p:nvPr/>
        </p:nvSpPr>
        <p:spPr>
          <a:xfrm>
            <a:off x="6444061" y="4161364"/>
            <a:ext cx="466794" cy="369332"/>
          </a:xfrm>
          <a:prstGeom prst="rect">
            <a:avLst/>
          </a:prstGeom>
        </p:spPr>
        <p:txBody>
          <a:bodyPr wrap="none">
            <a:spAutoFit/>
          </a:bodyPr>
          <a:lstStyle/>
          <a:p>
            <a:r>
              <a:rPr lang="en-US" dirty="0">
                <a:solidFill>
                  <a:srgbClr val="0000FF"/>
                </a:solidFill>
                <a:latin typeface="Arial" panose="020B0604020202020204" pitchFamily="34" charset="0"/>
                <a:cs typeface="Arial" panose="020B0604020202020204" pitchFamily="34" charset="0"/>
              </a:rPr>
              <a:t>-</a:t>
            </a:r>
            <a:r>
              <a:rPr lang="en-US" dirty="0" err="1">
                <a:solidFill>
                  <a:srgbClr val="0000FF"/>
                </a:solidFill>
                <a:latin typeface="Arial" panose="020B0604020202020204" pitchFamily="34" charset="0"/>
                <a:cs typeface="Arial" panose="020B0604020202020204" pitchFamily="34" charset="0"/>
              </a:rPr>
              <a:t>p</a:t>
            </a:r>
            <a:r>
              <a:rPr lang="en-US" baseline="-25000" dirty="0" err="1">
                <a:solidFill>
                  <a:srgbClr val="0000FF"/>
                </a:solidFill>
                <a:latin typeface="Arial" panose="020B0604020202020204" pitchFamily="34" charset="0"/>
                <a:cs typeface="Arial" panose="020B0604020202020204" pitchFamily="34" charset="0"/>
              </a:rPr>
              <a:t>x</a:t>
            </a:r>
            <a:endParaRPr lang="en-US" dirty="0">
              <a:solidFill>
                <a:srgbClr val="0000FF"/>
              </a:solidFill>
              <a:latin typeface="Arial" panose="020B0604020202020204" pitchFamily="34" charset="0"/>
              <a:cs typeface="Arial" panose="020B0604020202020204" pitchFamily="34" charset="0"/>
            </a:endParaRPr>
          </a:p>
        </p:txBody>
      </p:sp>
      <p:sp>
        <p:nvSpPr>
          <p:cNvPr id="28" name="TextBox 27"/>
          <p:cNvSpPr txBox="1"/>
          <p:nvPr/>
        </p:nvSpPr>
        <p:spPr>
          <a:xfrm rot="16200000">
            <a:off x="3882973" y="2804807"/>
            <a:ext cx="529176" cy="369332"/>
          </a:xfrm>
          <a:prstGeom prst="rect">
            <a:avLst/>
          </a:prstGeom>
          <a:noFill/>
        </p:spPr>
        <p:txBody>
          <a:bodyPr wrap="square" rtlCol="0">
            <a:spAutoFit/>
          </a:bodyPr>
          <a:lstStyle/>
          <a:p>
            <a:r>
              <a:rPr lang="en-US" b="1" dirty="0" err="1" smtClean="0">
                <a:solidFill>
                  <a:srgbClr val="0000FF"/>
                </a:solidFill>
                <a:latin typeface="Arial" panose="020B0604020202020204" pitchFamily="34" charset="0"/>
                <a:cs typeface="Arial" panose="020B0604020202020204" pitchFamily="34" charset="0"/>
              </a:rPr>
              <a:t>P</a:t>
            </a:r>
            <a:r>
              <a:rPr lang="en-US" b="1" baseline="-25000" dirty="0" err="1">
                <a:solidFill>
                  <a:srgbClr val="0000FF"/>
                </a:solidFill>
                <a:latin typeface="Arial" panose="020B0604020202020204" pitchFamily="34" charset="0"/>
                <a:cs typeface="Arial" panose="020B0604020202020204" pitchFamily="34" charset="0"/>
              </a:rPr>
              <a:t>z</a:t>
            </a:r>
            <a:endParaRPr lang="en-US" b="1" baseline="-25000" dirty="0">
              <a:solidFill>
                <a:srgbClr val="0000FF"/>
              </a:solidFill>
              <a:latin typeface="Arial" panose="020B0604020202020204" pitchFamily="34" charset="0"/>
              <a:cs typeface="Arial" panose="020B0604020202020204" pitchFamily="34" charset="0"/>
            </a:endParaRPr>
          </a:p>
        </p:txBody>
      </p:sp>
      <p:sp>
        <p:nvSpPr>
          <p:cNvPr id="10" name="TextBox 9"/>
          <p:cNvSpPr txBox="1"/>
          <p:nvPr/>
        </p:nvSpPr>
        <p:spPr>
          <a:xfrm>
            <a:off x="8427895" y="2987500"/>
            <a:ext cx="158621" cy="253916"/>
          </a:xfrm>
          <a:prstGeom prst="rect">
            <a:avLst/>
          </a:prstGeom>
          <a:noFill/>
        </p:spPr>
        <p:txBody>
          <a:bodyPr wrap="square" rtlCol="0">
            <a:spAutoFit/>
          </a:bodyPr>
          <a:lstStyle/>
          <a:p>
            <a:r>
              <a:rPr lang="en-US" sz="1050" b="1" dirty="0">
                <a:solidFill>
                  <a:srgbClr val="0000FF"/>
                </a:solidFill>
                <a:cs typeface="Arial" panose="020B0604020202020204" pitchFamily="34" charset="0"/>
              </a:rPr>
              <a:t>1</a:t>
            </a:r>
          </a:p>
        </p:txBody>
      </p:sp>
      <p:sp>
        <p:nvSpPr>
          <p:cNvPr id="31" name="TextBox 30"/>
          <p:cNvSpPr txBox="1"/>
          <p:nvPr/>
        </p:nvSpPr>
        <p:spPr>
          <a:xfrm>
            <a:off x="7185198" y="2150111"/>
            <a:ext cx="158621" cy="253916"/>
          </a:xfrm>
          <a:prstGeom prst="rect">
            <a:avLst/>
          </a:prstGeom>
          <a:noFill/>
        </p:spPr>
        <p:txBody>
          <a:bodyPr wrap="square" rtlCol="0">
            <a:spAutoFit/>
          </a:bodyPr>
          <a:lstStyle/>
          <a:p>
            <a:r>
              <a:rPr lang="en-US" sz="1050" b="1" dirty="0">
                <a:solidFill>
                  <a:srgbClr val="0000FF"/>
                </a:solidFill>
                <a:cs typeface="Arial" panose="020B0604020202020204" pitchFamily="34" charset="0"/>
              </a:rPr>
              <a:t>2</a:t>
            </a:r>
          </a:p>
        </p:txBody>
      </p:sp>
      <p:sp>
        <p:nvSpPr>
          <p:cNvPr id="32" name="TextBox 31"/>
          <p:cNvSpPr txBox="1"/>
          <p:nvPr/>
        </p:nvSpPr>
        <p:spPr>
          <a:xfrm>
            <a:off x="7764465" y="2449955"/>
            <a:ext cx="158621" cy="253916"/>
          </a:xfrm>
          <a:prstGeom prst="rect">
            <a:avLst/>
          </a:prstGeom>
          <a:noFill/>
        </p:spPr>
        <p:txBody>
          <a:bodyPr wrap="square" rtlCol="0">
            <a:spAutoFit/>
          </a:bodyPr>
          <a:lstStyle/>
          <a:p>
            <a:r>
              <a:rPr lang="en-US" sz="1050" b="1" dirty="0">
                <a:solidFill>
                  <a:srgbClr val="0000FF"/>
                </a:solidFill>
                <a:cs typeface="Arial" panose="020B0604020202020204" pitchFamily="34" charset="0"/>
              </a:rPr>
              <a:t>a</a:t>
            </a:r>
          </a:p>
        </p:txBody>
      </p:sp>
      <p:sp>
        <p:nvSpPr>
          <p:cNvPr id="33" name="TextBox 32"/>
          <p:cNvSpPr txBox="1"/>
          <p:nvPr/>
        </p:nvSpPr>
        <p:spPr>
          <a:xfrm>
            <a:off x="4824704" y="3196562"/>
            <a:ext cx="158621" cy="253916"/>
          </a:xfrm>
          <a:prstGeom prst="rect">
            <a:avLst/>
          </a:prstGeom>
          <a:noFill/>
        </p:spPr>
        <p:txBody>
          <a:bodyPr wrap="square" rtlCol="0">
            <a:spAutoFit/>
          </a:bodyPr>
          <a:lstStyle/>
          <a:p>
            <a:r>
              <a:rPr lang="en-US" sz="1050" b="1" dirty="0" smtClean="0">
                <a:solidFill>
                  <a:srgbClr val="0000FF"/>
                </a:solidFill>
                <a:cs typeface="Arial" panose="020B0604020202020204" pitchFamily="34" charset="0"/>
              </a:rPr>
              <a:t>0</a:t>
            </a:r>
            <a:endParaRPr lang="en-US" sz="1050" b="1" dirty="0">
              <a:solidFill>
                <a:srgbClr val="0000FF"/>
              </a:solidFill>
              <a:cs typeface="Arial" panose="020B0604020202020204" pitchFamily="34" charset="0"/>
            </a:endParaRPr>
          </a:p>
        </p:txBody>
      </p:sp>
      <p:sp>
        <p:nvSpPr>
          <p:cNvPr id="34" name="TextBox 33"/>
          <p:cNvSpPr txBox="1"/>
          <p:nvPr/>
        </p:nvSpPr>
        <p:spPr>
          <a:xfrm>
            <a:off x="5561626" y="2981935"/>
            <a:ext cx="458174" cy="253916"/>
          </a:xfrm>
          <a:prstGeom prst="rect">
            <a:avLst/>
          </a:prstGeom>
          <a:noFill/>
        </p:spPr>
        <p:txBody>
          <a:bodyPr wrap="square" rtlCol="0">
            <a:spAutoFit/>
          </a:bodyPr>
          <a:lstStyle/>
          <a:p>
            <a:r>
              <a:rPr lang="el-GR" sz="1050" b="1" dirty="0" smtClean="0">
                <a:solidFill>
                  <a:srgbClr val="0000FF"/>
                </a:solidFill>
                <a:cs typeface="Arial" panose="020B0604020202020204" pitchFamily="34" charset="0"/>
              </a:rPr>
              <a:t>π/</a:t>
            </a:r>
            <a:r>
              <a:rPr lang="en-US" sz="1050" b="1" dirty="0" smtClean="0">
                <a:solidFill>
                  <a:srgbClr val="0000FF"/>
                </a:solidFill>
                <a:cs typeface="Arial" panose="020B0604020202020204" pitchFamily="34" charset="0"/>
              </a:rPr>
              <a:t>2</a:t>
            </a:r>
            <a:endParaRPr lang="en-US" sz="1050" b="1" dirty="0">
              <a:solidFill>
                <a:srgbClr val="0000FF"/>
              </a:solidFill>
              <a:cs typeface="Arial" panose="020B0604020202020204" pitchFamily="34" charset="0"/>
            </a:endParaRPr>
          </a:p>
        </p:txBody>
      </p:sp>
      <p:sp>
        <p:nvSpPr>
          <p:cNvPr id="35" name="TextBox 34"/>
          <p:cNvSpPr txBox="1"/>
          <p:nvPr/>
        </p:nvSpPr>
        <p:spPr>
          <a:xfrm>
            <a:off x="6385578" y="3160447"/>
            <a:ext cx="158621" cy="253916"/>
          </a:xfrm>
          <a:prstGeom prst="rect">
            <a:avLst/>
          </a:prstGeom>
          <a:noFill/>
        </p:spPr>
        <p:txBody>
          <a:bodyPr wrap="square" rtlCol="0">
            <a:spAutoFit/>
          </a:bodyPr>
          <a:lstStyle/>
          <a:p>
            <a:r>
              <a:rPr lang="el-GR" sz="1050" b="1" dirty="0" smtClean="0">
                <a:solidFill>
                  <a:srgbClr val="0000FF"/>
                </a:solidFill>
                <a:cs typeface="Arial" panose="020B0604020202020204" pitchFamily="34" charset="0"/>
              </a:rPr>
              <a:t>π</a:t>
            </a:r>
            <a:endParaRPr lang="en-US" sz="1050" b="1" dirty="0">
              <a:solidFill>
                <a:srgbClr val="0000FF"/>
              </a:solidFill>
              <a:cs typeface="Arial" panose="020B0604020202020204" pitchFamily="34" charset="0"/>
            </a:endParaRPr>
          </a:p>
        </p:txBody>
      </p:sp>
      <p:sp>
        <p:nvSpPr>
          <p:cNvPr id="39" name="TextBox 38"/>
          <p:cNvSpPr txBox="1"/>
          <p:nvPr/>
        </p:nvSpPr>
        <p:spPr>
          <a:xfrm>
            <a:off x="1891306" y="3228342"/>
            <a:ext cx="398717" cy="253916"/>
          </a:xfrm>
          <a:prstGeom prst="rect">
            <a:avLst/>
          </a:prstGeom>
          <a:noFill/>
        </p:spPr>
        <p:txBody>
          <a:bodyPr wrap="square" rtlCol="0">
            <a:spAutoFit/>
          </a:bodyPr>
          <a:lstStyle/>
          <a:p>
            <a:r>
              <a:rPr lang="en-US" sz="1050" b="1" dirty="0" err="1">
                <a:solidFill>
                  <a:srgbClr val="0000FF"/>
                </a:solidFill>
                <a:cs typeface="Arial" panose="020B0604020202020204" pitchFamily="34" charset="0"/>
              </a:rPr>
              <a:t>P</a:t>
            </a:r>
            <a:r>
              <a:rPr lang="en-US" sz="1050" b="1" baseline="-25000" dirty="0" err="1">
                <a:solidFill>
                  <a:srgbClr val="0000FF"/>
                </a:solidFill>
                <a:cs typeface="Arial" panose="020B0604020202020204" pitchFamily="34" charset="0"/>
              </a:rPr>
              <a:t>z</a:t>
            </a:r>
            <a:endParaRPr lang="en-US" sz="1050" b="1" baseline="-25000" dirty="0">
              <a:solidFill>
                <a:srgbClr val="0000FF"/>
              </a:solidFill>
              <a:cs typeface="Arial" panose="020B0604020202020204" pitchFamily="34" charset="0"/>
            </a:endParaRPr>
          </a:p>
        </p:txBody>
      </p:sp>
      <p:cxnSp>
        <p:nvCxnSpPr>
          <p:cNvPr id="47" name="Straight Arrow Connector 46"/>
          <p:cNvCxnSpPr/>
          <p:nvPr/>
        </p:nvCxnSpPr>
        <p:spPr>
          <a:xfrm flipH="1">
            <a:off x="7724667" y="2397578"/>
            <a:ext cx="580283" cy="401366"/>
          </a:xfrm>
          <a:prstGeom prst="straightConnector1">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207213" y="2183074"/>
            <a:ext cx="488938" cy="253916"/>
          </a:xfrm>
          <a:prstGeom prst="rect">
            <a:avLst/>
          </a:prstGeom>
          <a:noFill/>
        </p:spPr>
        <p:txBody>
          <a:bodyPr wrap="square" rtlCol="0">
            <a:spAutoFit/>
          </a:bodyPr>
          <a:lstStyle/>
          <a:p>
            <a:r>
              <a:rPr lang="en-US" sz="1050" b="1" dirty="0">
                <a:solidFill>
                  <a:srgbClr val="0000FF"/>
                </a:solidFill>
                <a:cs typeface="Arial" panose="020B0604020202020204" pitchFamily="34" charset="0"/>
              </a:rPr>
              <a:t>???</a:t>
            </a:r>
          </a:p>
        </p:txBody>
      </p:sp>
      <p:sp>
        <p:nvSpPr>
          <p:cNvPr id="5" name="Slide Number Placeholder 4"/>
          <p:cNvSpPr>
            <a:spLocks noGrp="1"/>
          </p:cNvSpPr>
          <p:nvPr>
            <p:ph type="sldNum" sz="quarter" idx="12"/>
          </p:nvPr>
        </p:nvSpPr>
        <p:spPr/>
        <p:txBody>
          <a:bodyPr/>
          <a:lstStyle/>
          <a:p>
            <a:pPr>
              <a:defRPr/>
            </a:pPr>
            <a:fld id="{1FF396D4-316B-4A4F-9B13-F9AF06E47416}" type="slidenum">
              <a:rPr lang="zh-CN" altLang="zh-CN" smtClean="0"/>
              <a:pPr>
                <a:defRPr/>
              </a:pPr>
              <a:t>29</a:t>
            </a:fld>
            <a:endParaRPr lang="zh-CN" altLang="zh-CN" dirty="0"/>
          </a:p>
        </p:txBody>
      </p:sp>
      <p:sp>
        <p:nvSpPr>
          <p:cNvPr id="16" name="Arc 15"/>
          <p:cNvSpPr/>
          <p:nvPr/>
        </p:nvSpPr>
        <p:spPr>
          <a:xfrm>
            <a:off x="1636930" y="3118758"/>
            <a:ext cx="1576708" cy="1629070"/>
          </a:xfrm>
          <a:prstGeom prst="arc">
            <a:avLst>
              <a:gd name="adj1" fmla="val 16200000"/>
              <a:gd name="adj2" fmla="val 21581665"/>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c 42"/>
          <p:cNvSpPr/>
          <p:nvPr/>
        </p:nvSpPr>
        <p:spPr>
          <a:xfrm rot="5400000">
            <a:off x="1643202" y="3149972"/>
            <a:ext cx="1521277" cy="1599204"/>
          </a:xfrm>
          <a:prstGeom prst="arc">
            <a:avLst>
              <a:gd name="adj1" fmla="val 16200000"/>
              <a:gd name="adj2" fmla="val 21581665"/>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2403840" y="3061211"/>
            <a:ext cx="0" cy="353123"/>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8929" y="3938348"/>
            <a:ext cx="307882"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393441" y="4504117"/>
            <a:ext cx="0" cy="353123"/>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369334" y="3118758"/>
            <a:ext cx="158621" cy="253916"/>
          </a:xfrm>
          <a:prstGeom prst="rect">
            <a:avLst/>
          </a:prstGeom>
          <a:noFill/>
        </p:spPr>
        <p:txBody>
          <a:bodyPr wrap="square" rtlCol="0">
            <a:spAutoFit/>
          </a:bodyPr>
          <a:lstStyle/>
          <a:p>
            <a:r>
              <a:rPr lang="en-US" sz="1050" b="1" dirty="0" smtClean="0">
                <a:solidFill>
                  <a:srgbClr val="0000FF"/>
                </a:solidFill>
                <a:cs typeface="Arial" panose="020B0604020202020204" pitchFamily="34" charset="0"/>
              </a:rPr>
              <a:t>0</a:t>
            </a:r>
            <a:endParaRPr lang="en-US" sz="1050" b="1" dirty="0">
              <a:solidFill>
                <a:srgbClr val="0000FF"/>
              </a:solidFill>
              <a:cs typeface="Arial" panose="020B0604020202020204" pitchFamily="34" charset="0"/>
            </a:endParaRPr>
          </a:p>
        </p:txBody>
      </p:sp>
      <p:sp>
        <p:nvSpPr>
          <p:cNvPr id="51" name="TextBox 50"/>
          <p:cNvSpPr txBox="1"/>
          <p:nvPr/>
        </p:nvSpPr>
        <p:spPr>
          <a:xfrm>
            <a:off x="3174465" y="3744965"/>
            <a:ext cx="458174" cy="253916"/>
          </a:xfrm>
          <a:prstGeom prst="rect">
            <a:avLst/>
          </a:prstGeom>
          <a:noFill/>
        </p:spPr>
        <p:txBody>
          <a:bodyPr wrap="square" rtlCol="0">
            <a:spAutoFit/>
          </a:bodyPr>
          <a:lstStyle/>
          <a:p>
            <a:r>
              <a:rPr lang="el-GR" sz="1050" b="1" dirty="0" smtClean="0">
                <a:solidFill>
                  <a:srgbClr val="0000FF"/>
                </a:solidFill>
                <a:cs typeface="Arial" panose="020B0604020202020204" pitchFamily="34" charset="0"/>
              </a:rPr>
              <a:t>π/</a:t>
            </a:r>
            <a:r>
              <a:rPr lang="en-US" sz="1050" b="1" dirty="0" smtClean="0">
                <a:solidFill>
                  <a:srgbClr val="0000FF"/>
                </a:solidFill>
                <a:cs typeface="Arial" panose="020B0604020202020204" pitchFamily="34" charset="0"/>
              </a:rPr>
              <a:t>2</a:t>
            </a:r>
            <a:endParaRPr lang="en-US" sz="1050" b="1" dirty="0">
              <a:solidFill>
                <a:srgbClr val="0000FF"/>
              </a:solidFill>
              <a:cs typeface="Arial" panose="020B0604020202020204" pitchFamily="34" charset="0"/>
            </a:endParaRPr>
          </a:p>
        </p:txBody>
      </p:sp>
      <p:sp>
        <p:nvSpPr>
          <p:cNvPr id="52" name="TextBox 51"/>
          <p:cNvSpPr txBox="1"/>
          <p:nvPr/>
        </p:nvSpPr>
        <p:spPr>
          <a:xfrm>
            <a:off x="2189765" y="4579976"/>
            <a:ext cx="158621" cy="253916"/>
          </a:xfrm>
          <a:prstGeom prst="rect">
            <a:avLst/>
          </a:prstGeom>
          <a:noFill/>
        </p:spPr>
        <p:txBody>
          <a:bodyPr wrap="square" rtlCol="0">
            <a:spAutoFit/>
          </a:bodyPr>
          <a:lstStyle/>
          <a:p>
            <a:r>
              <a:rPr lang="el-GR" sz="1050" b="1" dirty="0" smtClean="0">
                <a:solidFill>
                  <a:srgbClr val="0000FF"/>
                </a:solidFill>
                <a:cs typeface="Arial" panose="020B0604020202020204" pitchFamily="34" charset="0"/>
              </a:rPr>
              <a:t>π</a:t>
            </a:r>
            <a:endParaRPr lang="en-US" sz="1050" b="1" dirty="0">
              <a:solidFill>
                <a:srgbClr val="0000FF"/>
              </a:solidFill>
              <a:cs typeface="Arial" panose="020B0604020202020204" pitchFamily="34" charset="0"/>
            </a:endParaRPr>
          </a:p>
        </p:txBody>
      </p:sp>
    </p:spTree>
    <p:extLst>
      <p:ext uri="{BB962C8B-B14F-4D97-AF65-F5344CB8AC3E}">
        <p14:creationId xmlns:p14="http://schemas.microsoft.com/office/powerpoint/2010/main" val="83839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F396D4-316B-4A4F-9B13-F9AF06E47416}" type="slidenum">
              <a:rPr lang="zh-CN" altLang="zh-CN" smtClean="0"/>
              <a:pPr>
                <a:defRPr/>
              </a:pPr>
              <a:t>3</a:t>
            </a:fld>
            <a:endParaRPr lang="zh-CN" altLang="zh-CN" dirty="0"/>
          </a:p>
        </p:txBody>
      </p:sp>
      <p:pic>
        <p:nvPicPr>
          <p:cNvPr id="6" name="LHC-Ec-1h-b7-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52" y="144046"/>
            <a:ext cx="6934200" cy="6610254"/>
          </a:xfrm>
          <a:prstGeom prst="rect">
            <a:avLst/>
          </a:prstGeom>
        </p:spPr>
      </p:pic>
      <p:sp>
        <p:nvSpPr>
          <p:cNvPr id="7" name="Oval 9"/>
          <p:cNvSpPr>
            <a:spLocks noChangeArrowheads="1"/>
          </p:cNvSpPr>
          <p:nvPr/>
        </p:nvSpPr>
        <p:spPr bwMode="auto">
          <a:xfrm>
            <a:off x="2415101" y="2905125"/>
            <a:ext cx="216693" cy="2089150"/>
          </a:xfrm>
          <a:prstGeom prst="ellipse">
            <a:avLst/>
          </a:prstGeom>
          <a:noFill/>
          <a:ln w="19050">
            <a:solidFill>
              <a:srgbClr val="FF0000"/>
            </a:solidFill>
            <a:round/>
            <a:headEnd/>
            <a:tailEnd/>
          </a:ln>
          <a:effec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8" name="Oval 9"/>
          <p:cNvSpPr>
            <a:spLocks noChangeArrowheads="1"/>
          </p:cNvSpPr>
          <p:nvPr/>
        </p:nvSpPr>
        <p:spPr bwMode="auto">
          <a:xfrm>
            <a:off x="4819426" y="1441767"/>
            <a:ext cx="207454" cy="2089150"/>
          </a:xfrm>
          <a:prstGeom prst="ellipse">
            <a:avLst/>
          </a:prstGeom>
          <a:noFill/>
          <a:ln w="19050">
            <a:solidFill>
              <a:srgbClr val="FF0000"/>
            </a:solidFill>
            <a:round/>
            <a:headEnd/>
            <a:tailEnd/>
          </a:ln>
          <a:effec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9" name="AutoShape 11"/>
          <p:cNvSpPr>
            <a:spLocks noChangeArrowheads="1"/>
          </p:cNvSpPr>
          <p:nvPr/>
        </p:nvSpPr>
        <p:spPr bwMode="auto">
          <a:xfrm rot="10800000">
            <a:off x="1524000" y="3733800"/>
            <a:ext cx="576262" cy="431800"/>
          </a:xfrm>
          <a:prstGeom prst="rightArrow">
            <a:avLst>
              <a:gd name="adj1" fmla="val 50000"/>
              <a:gd name="adj2" fmla="val 33364"/>
            </a:avLst>
          </a:prstGeom>
          <a:noFill/>
          <a:ln w="19050">
            <a:solidFill>
              <a:srgbClr val="FF0000"/>
            </a:solidFill>
            <a:miter lim="800000"/>
            <a:headEnd/>
            <a:tailEnd/>
          </a:ln>
          <a:effec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0" name="AutoShape 11"/>
          <p:cNvSpPr>
            <a:spLocks noChangeArrowheads="1"/>
          </p:cNvSpPr>
          <p:nvPr/>
        </p:nvSpPr>
        <p:spPr bwMode="auto">
          <a:xfrm>
            <a:off x="5303651" y="2209800"/>
            <a:ext cx="576262" cy="431800"/>
          </a:xfrm>
          <a:prstGeom prst="rightArrow">
            <a:avLst>
              <a:gd name="adj1" fmla="val 50000"/>
              <a:gd name="adj2" fmla="val 33364"/>
            </a:avLst>
          </a:prstGeom>
          <a:noFill/>
          <a:ln w="19050">
            <a:solidFill>
              <a:srgbClr val="FF0000"/>
            </a:solidFill>
            <a:miter lim="800000"/>
            <a:headEnd/>
            <a:tailEnd/>
          </a:ln>
          <a:effec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1" name="Line 14"/>
          <p:cNvSpPr>
            <a:spLocks noChangeShapeType="1"/>
          </p:cNvSpPr>
          <p:nvPr/>
        </p:nvSpPr>
        <p:spPr bwMode="auto">
          <a:xfrm>
            <a:off x="4772819" y="2905125"/>
            <a:ext cx="36036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4"/>
          <p:cNvSpPr>
            <a:spLocks noChangeShapeType="1"/>
          </p:cNvSpPr>
          <p:nvPr/>
        </p:nvSpPr>
        <p:spPr bwMode="auto">
          <a:xfrm>
            <a:off x="2451613" y="3536950"/>
            <a:ext cx="36036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2"/>
          <p:cNvSpPr txBox="1">
            <a:spLocks noChangeArrowheads="1"/>
          </p:cNvSpPr>
          <p:nvPr/>
        </p:nvSpPr>
        <p:spPr bwMode="auto">
          <a:xfrm>
            <a:off x="6732588" y="981075"/>
            <a:ext cx="2411412"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dirty="0" err="1">
                <a:latin typeface="+mn-lt"/>
              </a:rPr>
              <a:t>Pb+Pb</a:t>
            </a:r>
            <a:r>
              <a:rPr lang="en-US" altLang="en-US" dirty="0">
                <a:latin typeface="+mn-lt"/>
              </a:rPr>
              <a:t> 1.38+1.38 A </a:t>
            </a:r>
            <a:r>
              <a:rPr lang="en-US" altLang="en-US" dirty="0" err="1">
                <a:latin typeface="+mn-lt"/>
              </a:rPr>
              <a:t>TeV</a:t>
            </a:r>
            <a:r>
              <a:rPr lang="en-US" altLang="en-US" dirty="0">
                <a:latin typeface="+mn-lt"/>
              </a:rPr>
              <a:t>, b= 70 % of </a:t>
            </a:r>
            <a:r>
              <a:rPr lang="en-US" altLang="en-US" dirty="0" err="1">
                <a:latin typeface="+mn-lt"/>
              </a:rPr>
              <a:t>b_max</a:t>
            </a:r>
            <a:endParaRPr lang="en-US" altLang="en-US" dirty="0">
              <a:latin typeface="+mn-lt"/>
            </a:endParaRPr>
          </a:p>
          <a:p>
            <a:pPr eaLnBrk="1" hangingPunct="1">
              <a:spcBef>
                <a:spcPct val="50000"/>
              </a:spcBef>
            </a:pPr>
            <a:r>
              <a:rPr lang="en-US" altLang="en-US" dirty="0" err="1">
                <a:latin typeface="+mn-lt"/>
              </a:rPr>
              <a:t>Lagrangian</a:t>
            </a:r>
            <a:r>
              <a:rPr lang="en-US" altLang="en-US" dirty="0">
                <a:latin typeface="+mn-lt"/>
              </a:rPr>
              <a:t> fluid cells, moving, ~ 5 mill. </a:t>
            </a:r>
          </a:p>
          <a:p>
            <a:pPr eaLnBrk="1" hangingPunct="1">
              <a:spcBef>
                <a:spcPct val="50000"/>
              </a:spcBef>
            </a:pPr>
            <a:r>
              <a:rPr lang="en-US" altLang="en-US" dirty="0">
                <a:latin typeface="+mn-lt"/>
              </a:rPr>
              <a:t>MIT Bag m. </a:t>
            </a:r>
            <a:r>
              <a:rPr lang="en-US" altLang="en-US" dirty="0" err="1">
                <a:latin typeface="+mn-lt"/>
              </a:rPr>
              <a:t>EoS</a:t>
            </a:r>
            <a:endParaRPr lang="en-US" altLang="en-US" dirty="0">
              <a:latin typeface="+mn-lt"/>
            </a:endParaRPr>
          </a:p>
          <a:p>
            <a:pPr eaLnBrk="1" hangingPunct="1">
              <a:spcBef>
                <a:spcPct val="50000"/>
              </a:spcBef>
            </a:pPr>
            <a:r>
              <a:rPr lang="en-US" altLang="en-US" dirty="0">
                <a:latin typeface="+mn-lt"/>
              </a:rPr>
              <a:t>FO at T ~ 200 MeV, but calculated much longer, until pressure  is zero for 90% of the cells.</a:t>
            </a:r>
          </a:p>
          <a:p>
            <a:pPr eaLnBrk="1" hangingPunct="1">
              <a:spcBef>
                <a:spcPct val="50000"/>
              </a:spcBef>
            </a:pPr>
            <a:r>
              <a:rPr lang="en-US" altLang="en-US" dirty="0">
                <a:latin typeface="+mn-lt"/>
              </a:rPr>
              <a:t>Structure and asymmetries of </a:t>
            </a:r>
            <a:r>
              <a:rPr lang="en-US" altLang="en-US" dirty="0" err="1">
                <a:latin typeface="+mn-lt"/>
              </a:rPr>
              <a:t>init.</a:t>
            </a:r>
            <a:r>
              <a:rPr lang="en-US" altLang="en-US" dirty="0">
                <a:latin typeface="+mn-lt"/>
              </a:rPr>
              <a:t> state are maintained in nearly perfect expansion.</a:t>
            </a:r>
          </a:p>
        </p:txBody>
      </p:sp>
      <p:sp>
        <p:nvSpPr>
          <p:cNvPr id="15" name="Text Box 4"/>
          <p:cNvSpPr txBox="1">
            <a:spLocks noChangeArrowheads="1"/>
          </p:cNvSpPr>
          <p:nvPr/>
        </p:nvSpPr>
        <p:spPr bwMode="auto">
          <a:xfrm>
            <a:off x="7380288" y="188913"/>
            <a:ext cx="936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dirty="0">
                <a:solidFill>
                  <a:srgbClr val="FF0000"/>
                </a:solidFill>
                <a:effectLst>
                  <a:outerShdw blurRad="38100" dist="38100" dir="2700000" algn="tl">
                    <a:srgbClr val="C0C0C0"/>
                  </a:outerShdw>
                </a:effectLst>
              </a:rPr>
              <a:t>PIC-</a:t>
            </a:r>
            <a:br>
              <a:rPr lang="en-US" dirty="0">
                <a:solidFill>
                  <a:srgbClr val="FF0000"/>
                </a:solidFill>
                <a:effectLst>
                  <a:outerShdw blurRad="38100" dist="38100" dir="2700000" algn="tl">
                    <a:srgbClr val="C0C0C0"/>
                  </a:outerShdw>
                </a:effectLst>
              </a:rPr>
            </a:br>
            <a:r>
              <a:rPr lang="en-US" dirty="0">
                <a:solidFill>
                  <a:srgbClr val="FF0000"/>
                </a:solidFill>
                <a:effectLst>
                  <a:outerShdw blurRad="38100" dist="38100" dir="2700000" algn="tl">
                    <a:srgbClr val="C0C0C0"/>
                  </a:outerShdw>
                </a:effectLst>
              </a:rPr>
              <a:t>hydro</a:t>
            </a:r>
          </a:p>
        </p:txBody>
      </p:sp>
    </p:spTree>
    <p:extLst>
      <p:ext uri="{BB962C8B-B14F-4D97-AF65-F5344CB8AC3E}">
        <p14:creationId xmlns:p14="http://schemas.microsoft.com/office/powerpoint/2010/main" val="1614334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sz="quarter" idx="4294967295"/>
          </p:nvPr>
        </p:nvSpPr>
        <p:spPr>
          <a:xfrm>
            <a:off x="4404308" y="1179621"/>
            <a:ext cx="4608962" cy="365522"/>
          </a:xfrm>
        </p:spPr>
        <p:txBody>
          <a:bodyPr/>
          <a:lstStyle/>
          <a:p>
            <a:pPr eaLnBrk="1" hangingPunct="1">
              <a:tabLst>
                <a:tab pos="897731" algn="l"/>
              </a:tabLst>
            </a:pP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Polarization vector </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8" name="矩形 7"/>
          <p:cNvSpPr/>
          <p:nvPr/>
        </p:nvSpPr>
        <p:spPr>
          <a:xfrm>
            <a:off x="2192536" y="5695152"/>
            <a:ext cx="5635848" cy="276999"/>
          </a:xfrm>
          <a:prstGeom prst="rect">
            <a:avLst/>
          </a:prstGeom>
        </p:spPr>
        <p:txBody>
          <a:bodyPr wrap="square">
            <a:spAutoFit/>
          </a:bodyPr>
          <a:lstStyle/>
          <a:p>
            <a:pPr>
              <a:defRPr/>
            </a:pPr>
            <a:r>
              <a:rPr lang="en-GB" sz="1200" dirty="0">
                <a:solidFill>
                  <a:srgbClr val="0000FF"/>
                </a:solidFill>
                <a:cs typeface="Arial" panose="020B0604020202020204" pitchFamily="34" charset="0"/>
              </a:rPr>
              <a:t>[ F. </a:t>
            </a:r>
            <a:r>
              <a:rPr lang="en-GB" sz="1200" dirty="0" err="1">
                <a:solidFill>
                  <a:srgbClr val="0000FF"/>
                </a:solidFill>
                <a:cs typeface="Arial" panose="020B0604020202020204" pitchFamily="34" charset="0"/>
              </a:rPr>
              <a:t>Becattini</a:t>
            </a:r>
            <a:r>
              <a:rPr lang="en-GB" sz="1200" dirty="0">
                <a:solidFill>
                  <a:srgbClr val="0000FF"/>
                </a:solidFill>
                <a:cs typeface="Arial" panose="020B0604020202020204" pitchFamily="34" charset="0"/>
              </a:rPr>
              <a:t>, L.P. </a:t>
            </a:r>
            <a:r>
              <a:rPr lang="en-GB" sz="1200" dirty="0" err="1">
                <a:solidFill>
                  <a:srgbClr val="0000FF"/>
                </a:solidFill>
                <a:cs typeface="Arial" panose="020B0604020202020204" pitchFamily="34" charset="0"/>
              </a:rPr>
              <a:t>Csernai</a:t>
            </a:r>
            <a:r>
              <a:rPr lang="en-GB" sz="1200" dirty="0">
                <a:solidFill>
                  <a:srgbClr val="0000FF"/>
                </a:solidFill>
                <a:cs typeface="Arial" panose="020B0604020202020204" pitchFamily="34" charset="0"/>
              </a:rPr>
              <a:t>, and D.J. Wang, Phys. Rev. C </a:t>
            </a:r>
            <a:r>
              <a:rPr lang="en-GB" sz="1200" b="1" dirty="0">
                <a:solidFill>
                  <a:srgbClr val="0000FF"/>
                </a:solidFill>
                <a:cs typeface="Arial" panose="020B0604020202020204" pitchFamily="34" charset="0"/>
              </a:rPr>
              <a:t>88</a:t>
            </a:r>
            <a:r>
              <a:rPr lang="en-GB" sz="1200" dirty="0">
                <a:solidFill>
                  <a:srgbClr val="0000FF"/>
                </a:solidFill>
                <a:cs typeface="Arial" panose="020B0604020202020204" pitchFamily="34" charset="0"/>
              </a:rPr>
              <a:t>, 034905 (2013). ]</a:t>
            </a:r>
          </a:p>
        </p:txBody>
      </p:sp>
      <mc:AlternateContent xmlns:mc="http://schemas.openxmlformats.org/markup-compatibility/2006" xmlns:a14="http://schemas.microsoft.com/office/drawing/2010/main">
        <mc:Choice Requires="a14">
          <p:sp>
            <p:nvSpPr>
              <p:cNvPr id="20488" name="文本框 11"/>
              <p:cNvSpPr txBox="1">
                <a:spLocks noChangeArrowheads="1"/>
              </p:cNvSpPr>
              <p:nvPr/>
            </p:nvSpPr>
            <p:spPr bwMode="auto">
              <a:xfrm>
                <a:off x="1028700" y="1302779"/>
                <a:ext cx="7200900" cy="23348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en-US" sz="1350" dirty="0"/>
              </a:p>
              <a:p>
                <a:pPr>
                  <a:spcBef>
                    <a:spcPct val="0"/>
                  </a:spcBef>
                  <a:buFontTx/>
                  <a:buNone/>
                </a:pPr>
                <a:r>
                  <a:rPr lang="en-US" sz="1350" dirty="0"/>
                  <a:t>Refs. [</a:t>
                </a:r>
                <a:r>
                  <a:rPr lang="en-US" sz="1350" dirty="0" err="1"/>
                  <a:t>Becattini</a:t>
                </a:r>
                <a:r>
                  <a:rPr lang="en-US" sz="1350" dirty="0"/>
                  <a:t>, 2008, 2013] revisited the relativistic thermodynamics with spin: adding  a rotation term into the </a:t>
                </a:r>
                <a:r>
                  <a:rPr lang="en-US" sz="1350" dirty="0">
                    <a:solidFill>
                      <a:srgbClr val="FF0000"/>
                    </a:solidFill>
                  </a:rPr>
                  <a:t>density operator </a:t>
                </a:r>
                <a:r>
                  <a:rPr lang="en-US" sz="1350" dirty="0"/>
                  <a:t>for a rotating gas system in local equilibrium:</a:t>
                </a:r>
              </a:p>
              <a:p>
                <a:pPr>
                  <a:spcBef>
                    <a:spcPct val="0"/>
                  </a:spcBef>
                  <a:buFontTx/>
                  <a:buNone/>
                </a:pPr>
                <a14:m>
                  <m:oMathPara xmlns:m="http://schemas.openxmlformats.org/officeDocument/2006/math">
                    <m:oMathParaPr>
                      <m:jc m:val="centerGroup"/>
                    </m:oMathParaPr>
                    <m:oMath xmlns:m="http://schemas.openxmlformats.org/officeDocument/2006/math">
                      <m:acc>
                        <m:accPr>
                          <m:chr m:val="̂"/>
                          <m:ctrlPr>
                            <a:rPr lang="en-US" sz="1650" i="1">
                              <a:latin typeface="Cambria Math" panose="02040503050406030204" pitchFamily="18" charset="0"/>
                            </a:rPr>
                          </m:ctrlPr>
                        </m:accPr>
                        <m:e>
                          <m:r>
                            <a:rPr lang="en-US" sz="1650" i="1">
                              <a:latin typeface="Cambria Math" panose="02040503050406030204" pitchFamily="18" charset="0"/>
                              <a:ea typeface="Cambria Math" panose="02040503050406030204" pitchFamily="18" charset="0"/>
                            </a:rPr>
                            <m:t>𝜌</m:t>
                          </m:r>
                        </m:e>
                      </m:acc>
                      <m:r>
                        <a:rPr lang="en-US" sz="1650" i="1">
                          <a:latin typeface="Cambria Math" panose="02040503050406030204" pitchFamily="18" charset="0"/>
                        </a:rPr>
                        <m:t>=</m:t>
                      </m:r>
                      <m:f>
                        <m:fPr>
                          <m:ctrlPr>
                            <a:rPr lang="en-US" sz="1650" i="1">
                              <a:latin typeface="Cambria Math" panose="02040503050406030204" pitchFamily="18" charset="0"/>
                            </a:rPr>
                          </m:ctrlPr>
                        </m:fPr>
                        <m:num>
                          <m:r>
                            <a:rPr lang="en-US" sz="1650" i="1">
                              <a:latin typeface="Cambria Math" panose="02040503050406030204" pitchFamily="18" charset="0"/>
                            </a:rPr>
                            <m:t>1</m:t>
                          </m:r>
                        </m:num>
                        <m:den>
                          <m:r>
                            <a:rPr lang="en-US" sz="1650" i="1">
                              <a:latin typeface="Cambria Math" panose="02040503050406030204" pitchFamily="18" charset="0"/>
                            </a:rPr>
                            <m:t>𝑍</m:t>
                          </m:r>
                        </m:den>
                      </m:f>
                      <m:r>
                        <a:rPr lang="en-US" sz="1650" i="1">
                          <a:latin typeface="Cambria Math" panose="02040503050406030204" pitchFamily="18" charset="0"/>
                        </a:rPr>
                        <m:t>𝑒𝑥𝑝</m:t>
                      </m:r>
                      <m:r>
                        <a:rPr lang="en-US" sz="1650" i="1">
                          <a:latin typeface="Cambria Math" panose="02040503050406030204" pitchFamily="18" charset="0"/>
                        </a:rPr>
                        <m:t>[−</m:t>
                      </m:r>
                      <m:acc>
                        <m:accPr>
                          <m:chr m:val="̂"/>
                          <m:ctrlPr>
                            <a:rPr lang="en-US" sz="1650" i="1">
                              <a:latin typeface="Cambria Math" panose="02040503050406030204" pitchFamily="18" charset="0"/>
                            </a:rPr>
                          </m:ctrlPr>
                        </m:accPr>
                        <m:e>
                          <m:r>
                            <a:rPr lang="en-US" sz="1650" i="1">
                              <a:latin typeface="Cambria Math" panose="02040503050406030204" pitchFamily="18" charset="0"/>
                            </a:rPr>
                            <m:t>𝐻</m:t>
                          </m:r>
                        </m:e>
                      </m:acc>
                      <m:r>
                        <a:rPr lang="en-US" sz="1650" i="1">
                          <a:latin typeface="Cambria Math" panose="02040503050406030204" pitchFamily="18" charset="0"/>
                        </a:rPr>
                        <m:t>/</m:t>
                      </m:r>
                      <m:r>
                        <a:rPr lang="en-US" sz="1650" i="1">
                          <a:latin typeface="Cambria Math" panose="02040503050406030204" pitchFamily="18" charset="0"/>
                        </a:rPr>
                        <m:t>𝑇</m:t>
                      </m:r>
                      <m:r>
                        <a:rPr lang="en-US" sz="1650" i="1">
                          <a:latin typeface="Cambria Math" panose="02040503050406030204" pitchFamily="18" charset="0"/>
                        </a:rPr>
                        <m:t>+</m:t>
                      </m:r>
                      <m:r>
                        <a:rPr lang="en-US" sz="1650" i="1">
                          <a:latin typeface="Cambria Math" panose="02040503050406030204" pitchFamily="18" charset="0"/>
                          <a:ea typeface="Cambria Math" panose="02040503050406030204" pitchFamily="18" charset="0"/>
                        </a:rPr>
                        <m:t>𝜇</m:t>
                      </m:r>
                      <m:acc>
                        <m:accPr>
                          <m:chr m:val="̂"/>
                          <m:ctrlPr>
                            <a:rPr lang="en-US" sz="1650" i="1">
                              <a:latin typeface="Cambria Math" panose="02040503050406030204" pitchFamily="18" charset="0"/>
                            </a:rPr>
                          </m:ctrlPr>
                        </m:accPr>
                        <m:e>
                          <m:r>
                            <a:rPr lang="en-US" sz="1650" i="1">
                              <a:latin typeface="Cambria Math" panose="02040503050406030204" pitchFamily="18" charset="0"/>
                            </a:rPr>
                            <m:t>𝑄</m:t>
                          </m:r>
                        </m:e>
                      </m:acc>
                      <m:r>
                        <a:rPr lang="en-US" sz="1650" i="1">
                          <a:latin typeface="Cambria Math" panose="02040503050406030204" pitchFamily="18" charset="0"/>
                        </a:rPr>
                        <m:t>+</m:t>
                      </m:r>
                      <m:r>
                        <a:rPr lang="en-US" sz="1650" i="1">
                          <a:latin typeface="Cambria Math" panose="02040503050406030204" pitchFamily="18" charset="0"/>
                          <a:ea typeface="Cambria Math" panose="02040503050406030204" pitchFamily="18" charset="0"/>
                        </a:rPr>
                        <m:t>𝜔</m:t>
                      </m:r>
                      <m:acc>
                        <m:accPr>
                          <m:chr m:val="̂"/>
                          <m:ctrlPr>
                            <a:rPr lang="en-US" sz="1650" i="1">
                              <a:latin typeface="Cambria Math" panose="02040503050406030204" pitchFamily="18" charset="0"/>
                            </a:rPr>
                          </m:ctrlPr>
                        </m:accPr>
                        <m:e>
                          <m:r>
                            <a:rPr lang="en-US" sz="1650" i="1">
                              <a:latin typeface="Cambria Math" panose="02040503050406030204" pitchFamily="18" charset="0"/>
                            </a:rPr>
                            <m:t>𝐽</m:t>
                          </m:r>
                        </m:e>
                      </m:acc>
                      <m:r>
                        <a:rPr lang="en-US" sz="1650" i="1">
                          <a:latin typeface="Cambria Math" panose="02040503050406030204" pitchFamily="18" charset="0"/>
                        </a:rPr>
                        <m:t>]</m:t>
                      </m:r>
                    </m:oMath>
                  </m:oMathPara>
                </a14:m>
                <a:endParaRPr lang="en-US" sz="1650" dirty="0"/>
              </a:p>
              <a:p>
                <a:pPr>
                  <a:spcBef>
                    <a:spcPct val="0"/>
                  </a:spcBef>
                  <a:buFontTx/>
                  <a:buNone/>
                </a:pPr>
                <a:r>
                  <a:rPr lang="en-US" sz="1350" dirty="0"/>
                  <a:t>     distribution function       Spin tensor       Pauli-</a:t>
                </a:r>
                <a:r>
                  <a:rPr lang="en-US" sz="1350" dirty="0" err="1"/>
                  <a:t>Lubanski</a:t>
                </a:r>
                <a:r>
                  <a:rPr lang="en-US" sz="1350" dirty="0"/>
                  <a:t> vector      Polarization 4-vector</a:t>
                </a:r>
              </a:p>
              <a:p>
                <a:pPr>
                  <a:spcBef>
                    <a:spcPct val="0"/>
                  </a:spcBef>
                  <a:buFontTx/>
                  <a:buNone/>
                </a:pPr>
                <a:r>
                  <a:rPr lang="en-US" sz="1350" dirty="0"/>
                  <a:t>     The </a:t>
                </a:r>
                <a:r>
                  <a:rPr lang="el-GR" sz="1350" dirty="0">
                    <a:latin typeface="Times New Roman" panose="02020603050405020304" pitchFamily="18" charset="0"/>
                    <a:cs typeface="Times New Roman" panose="02020603050405020304" pitchFamily="18" charset="0"/>
                  </a:rPr>
                  <a:t>Λ</a:t>
                </a:r>
                <a:r>
                  <a:rPr lang="en-US" sz="1350" dirty="0"/>
                  <a:t>polarization (3-)vector in CM frame: </a:t>
                </a:r>
              </a:p>
              <a:p>
                <a:pPr>
                  <a:spcBef>
                    <a:spcPct val="0"/>
                  </a:spcBef>
                  <a:buFontTx/>
                  <a:buNone/>
                </a:pPr>
                <a14:m>
                  <m:oMathPara xmlns:m="http://schemas.openxmlformats.org/officeDocument/2006/math">
                    <m:oMathParaPr>
                      <m:jc m:val="centerGroup"/>
                    </m:oMathParaPr>
                    <m:oMath xmlns:m="http://schemas.openxmlformats.org/officeDocument/2006/math">
                      <m:r>
                        <a:rPr lang="az-Cyrl-AZ" sz="1350" i="1">
                          <a:latin typeface="Cambria Math" panose="02040503050406030204" pitchFamily="18" charset="0"/>
                          <a:ea typeface="Cambria Math" panose="02040503050406030204" pitchFamily="18" charset="0"/>
                        </a:rPr>
                        <m:t>П</m:t>
                      </m:r>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𝑝</m:t>
                          </m:r>
                        </m:e>
                      </m:d>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ħ</m:t>
                          </m:r>
                          <m:r>
                            <a:rPr lang="en-US" sz="1350" i="1">
                              <a:latin typeface="Cambria Math" panose="02040503050406030204" pitchFamily="18" charset="0"/>
                              <a:ea typeface="Cambria Math" panose="02040503050406030204" pitchFamily="18" charset="0"/>
                            </a:rPr>
                            <m:t>𝜖</m:t>
                          </m:r>
                        </m:num>
                        <m:den>
                          <m:r>
                            <a:rPr lang="en-US" sz="1350" i="1">
                              <a:latin typeface="Cambria Math" panose="02040503050406030204" pitchFamily="18" charset="0"/>
                              <a:ea typeface="Cambria Math" panose="02040503050406030204" pitchFamily="18" charset="0"/>
                            </a:rPr>
                            <m:t>8</m:t>
                          </m:r>
                          <m:r>
                            <a:rPr lang="en-US" sz="1350" i="1">
                              <a:latin typeface="Cambria Math" panose="02040503050406030204" pitchFamily="18" charset="0"/>
                              <a:ea typeface="Cambria Math" panose="02040503050406030204" pitchFamily="18" charset="0"/>
                            </a:rPr>
                            <m:t>𝑚</m:t>
                          </m:r>
                        </m:den>
                      </m:f>
                      <m:f>
                        <m:fPr>
                          <m:ctrlPr>
                            <a:rPr lang="en-US" sz="1350" i="1">
                              <a:latin typeface="Cambria Math" panose="02040503050406030204" pitchFamily="18" charset="0"/>
                              <a:ea typeface="Cambria Math" panose="02040503050406030204" pitchFamily="18" charset="0"/>
                            </a:rPr>
                          </m:ctrlPr>
                        </m:fPr>
                        <m:num>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𝑑𝑉</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e>
                              </m:d>
                              <m:d>
                                <m:dPr>
                                  <m:ctrlPr>
                                    <a:rPr lang="en-US" sz="1350" i="1">
                                      <a:latin typeface="Cambria Math" panose="02040503050406030204" pitchFamily="18" charset="0"/>
                                      <a:ea typeface="Cambria Math" panose="02040503050406030204" pitchFamily="18" charset="0"/>
                                    </a:rPr>
                                  </m:ctrlPr>
                                </m:dPr>
                                <m:e>
                                  <m:r>
                                    <a:rPr lang="en-US" sz="1350">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𝛽</m:t>
                                  </m:r>
                                </m:e>
                              </m:d>
                            </m:e>
                          </m:nary>
                        </m:num>
                        <m:den>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𝑑𝑉</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e>
                              </m:d>
                            </m:e>
                          </m:nary>
                        </m:den>
                      </m:f>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ħ</m:t>
                          </m:r>
                          <m:r>
                            <a:rPr lang="en-US" sz="1350" i="1">
                              <a:latin typeface="Cambria Math" panose="02040503050406030204" pitchFamily="18" charset="0"/>
                              <a:ea typeface="Cambria Math" panose="02040503050406030204" pitchFamily="18" charset="0"/>
                            </a:rPr>
                            <m:t>𝑝</m:t>
                          </m:r>
                        </m:num>
                        <m:den>
                          <m:r>
                            <a:rPr lang="en-US" sz="1350" i="1">
                              <a:latin typeface="Cambria Math" panose="02040503050406030204" pitchFamily="18" charset="0"/>
                              <a:ea typeface="Cambria Math" panose="02040503050406030204" pitchFamily="18" charset="0"/>
                            </a:rPr>
                            <m:t>8</m:t>
                          </m:r>
                          <m:r>
                            <a:rPr lang="en-US" sz="1350" i="1">
                              <a:latin typeface="Cambria Math" panose="02040503050406030204" pitchFamily="18" charset="0"/>
                              <a:ea typeface="Cambria Math" panose="02040503050406030204" pitchFamily="18" charset="0"/>
                            </a:rPr>
                            <m:t>𝑚</m:t>
                          </m:r>
                        </m:den>
                      </m:f>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𝑑𝑉</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e>
                              </m:d>
                              <m:d>
                                <m:dPr>
                                  <m:ctrlPr>
                                    <a:rPr lang="en-US" sz="1350" i="1">
                                      <a:latin typeface="Cambria Math" panose="02040503050406030204" pitchFamily="18" charset="0"/>
                                      <a:ea typeface="Cambria Math" panose="02040503050406030204" pitchFamily="18" charset="0"/>
                                    </a:rPr>
                                  </m:ctrlPr>
                                </m:dPr>
                                <m:e>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m:t>
                                      </m:r>
                                    </m:e>
                                    <m:sub>
                                      <m:r>
                                        <a:rPr lang="en-US" sz="1350" i="1">
                                          <a:latin typeface="Cambria Math" panose="02040503050406030204" pitchFamily="18" charset="0"/>
                                          <a:ea typeface="Cambria Math" panose="02040503050406030204" pitchFamily="18" charset="0"/>
                                        </a:rPr>
                                        <m:t>𝑡</m:t>
                                      </m:r>
                                    </m:sub>
                                  </m:sSub>
                                  <m:r>
                                    <a:rPr lang="en-US" sz="1350" i="1">
                                      <a:latin typeface="Cambria Math" panose="02040503050406030204" pitchFamily="18" charset="0"/>
                                      <a:ea typeface="Cambria Math" panose="02040503050406030204" pitchFamily="18" charset="0"/>
                                    </a:rPr>
                                    <m:t>𝛽</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m:t>
                                  </m:r>
                                  <m:sSup>
                                    <m:sSupPr>
                                      <m:ctrlPr>
                                        <a:rPr lang="en-US" sz="1350" i="1">
                                          <a:latin typeface="Cambria Math" panose="02040503050406030204" pitchFamily="18" charset="0"/>
                                          <a:ea typeface="Cambria Math" panose="02040503050406030204" pitchFamily="18" charset="0"/>
                                        </a:rPr>
                                      </m:ctrlPr>
                                    </m:sSupPr>
                                    <m:e>
                                      <m:r>
                                        <a:rPr lang="en-US" sz="1350" i="1">
                                          <a:latin typeface="Cambria Math" panose="02040503050406030204" pitchFamily="18" charset="0"/>
                                          <a:ea typeface="Cambria Math" panose="02040503050406030204" pitchFamily="18" charset="0"/>
                                        </a:rPr>
                                        <m:t>𝛽</m:t>
                                      </m:r>
                                    </m:e>
                                    <m:sup>
                                      <m:r>
                                        <a:rPr lang="en-US" sz="1350" i="1">
                                          <a:latin typeface="Cambria Math" panose="02040503050406030204" pitchFamily="18" charset="0"/>
                                          <a:ea typeface="Cambria Math" panose="02040503050406030204" pitchFamily="18" charset="0"/>
                                        </a:rPr>
                                        <m:t>0</m:t>
                                      </m:r>
                                    </m:sup>
                                  </m:sSup>
                                </m:e>
                              </m:d>
                            </m:e>
                          </m:nary>
                        </m:num>
                        <m:den>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𝑑𝑉</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e>
                              </m:d>
                            </m:e>
                          </m:nary>
                        </m:den>
                      </m:f>
                    </m:oMath>
                  </m:oMathPara>
                </a14:m>
                <a:endParaRPr lang="en-GB" sz="1350" dirty="0"/>
              </a:p>
              <a:p>
                <a:pPr>
                  <a:spcBef>
                    <a:spcPct val="0"/>
                  </a:spcBef>
                  <a:buNone/>
                </a:pPr>
                <a:r>
                  <a:rPr lang="en-US" sz="1350" dirty="0">
                    <a:solidFill>
                      <a:srgbClr val="FF0000"/>
                    </a:solidFill>
                  </a:rPr>
                  <a:t>                                                              1:Vorticity                                   2:Expansion</a:t>
                </a:r>
                <a:endParaRPr lang="en-GB" sz="1350" dirty="0">
                  <a:solidFill>
                    <a:srgbClr val="FF0000"/>
                  </a:solidFill>
                </a:endParaRPr>
              </a:p>
            </p:txBody>
          </p:sp>
        </mc:Choice>
        <mc:Fallback xmlns="">
          <p:sp>
            <p:nvSpPr>
              <p:cNvPr id="20488" name="文本框 11"/>
              <p:cNvSpPr txBox="1">
                <a:spLocks noRot="1" noChangeAspect="1" noMove="1" noResize="1" noEditPoints="1" noAdjustHandles="1" noChangeArrowheads="1" noChangeShapeType="1" noTextEdit="1"/>
              </p:cNvSpPr>
              <p:nvPr/>
            </p:nvSpPr>
            <p:spPr bwMode="auto">
              <a:xfrm>
                <a:off x="1371600" y="594039"/>
                <a:ext cx="9601200" cy="3129446"/>
              </a:xfrm>
              <a:prstGeom prst="rect">
                <a:avLst/>
              </a:prstGeom>
              <a:blipFill rotWithShape="0">
                <a:blip r:embed="rId3"/>
                <a:stretch>
                  <a:fillRect l="-508" b="-5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028700" y="3526958"/>
                <a:ext cx="7073530" cy="646331"/>
              </a:xfrm>
              <a:prstGeom prst="rect">
                <a:avLst/>
              </a:prstGeom>
            </p:spPr>
            <p:txBody>
              <a:bodyPr wrap="square">
                <a:spAutoFit/>
              </a:bodyPr>
              <a:lstStyle/>
              <a:p>
                <a:pPr>
                  <a:defRPr/>
                </a:pPr>
                <a:r>
                  <a:rPr lang="en-US" altLang="zh-CN" dirty="0">
                    <a:latin typeface="+mn-lt"/>
                    <a:cs typeface="Times New Roman" panose="02020603050405020304" pitchFamily="18" charset="0"/>
                  </a:rPr>
                  <a:t>where                                        is the inverse temperature four-vector field. Then thermal </a:t>
                </a:r>
                <a:r>
                  <a:rPr lang="en-US" altLang="zh-CN" dirty="0" err="1">
                    <a:latin typeface="+mn-lt"/>
                    <a:cs typeface="Times New Roman" panose="02020603050405020304" pitchFamily="18" charset="0"/>
                  </a:rPr>
                  <a:t>vorticity</a:t>
                </a:r>
                <a:r>
                  <a:rPr lang="en-US" altLang="zh-CN" dirty="0">
                    <a:latin typeface="+mn-lt"/>
                    <a:cs typeface="Times New Roman" panose="02020603050405020304" pitchFamily="18" charset="0"/>
                  </a:rPr>
                  <a:t> is </a:t>
                </a:r>
                <a:r>
                  <a:rPr lang="el-GR" altLang="zh-CN" dirty="0" smtClean="0">
                    <a:latin typeface="+mn-lt"/>
                  </a:rPr>
                  <a:t>ω= </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m:t>
                    </m:r>
                    <m:r>
                      <a:rPr lang="en-US" altLang="zh-CN" i="1" dirty="0" smtClean="0">
                        <a:latin typeface="Cambria Math" panose="02040503050406030204" pitchFamily="18" charset="0"/>
                        <a:ea typeface="Cambria Math" panose="02040503050406030204" pitchFamily="18" charset="0"/>
                      </a:rPr>
                      <m:t>×</m:t>
                    </m:r>
                    <m:r>
                      <a:rPr lang="zh-CN" altLang="en-US" i="1" dirty="0" smtClean="0">
                        <a:latin typeface="Cambria Math" panose="02040503050406030204" pitchFamily="18" charset="0"/>
                        <a:ea typeface="Cambria Math" panose="02040503050406030204" pitchFamily="18" charset="0"/>
                      </a:rPr>
                      <m:t>𝛽</m:t>
                    </m:r>
                  </m:oMath>
                </a14:m>
                <a:r>
                  <a:rPr lang="en-US" altLang="zh-CN" dirty="0">
                    <a:latin typeface="+mn-lt"/>
                  </a:rPr>
                  <a:t>.</a:t>
                </a:r>
                <a:endParaRPr lang="en-GB" dirty="0">
                  <a:latin typeface="+mn-lt"/>
                </a:endParaRPr>
              </a:p>
            </p:txBody>
          </p:sp>
        </mc:Choice>
        <mc:Fallback xmlns="">
          <p:sp>
            <p:nvSpPr>
              <p:cNvPr id="4" name="矩形 3"/>
              <p:cNvSpPr>
                <a:spLocks noRot="1" noChangeAspect="1" noMove="1" noResize="1" noEditPoints="1" noAdjustHandles="1" noChangeArrowheads="1" noChangeShapeType="1" noTextEdit="1"/>
              </p:cNvSpPr>
              <p:nvPr/>
            </p:nvSpPr>
            <p:spPr>
              <a:xfrm>
                <a:off x="1371600" y="3559611"/>
                <a:ext cx="9431373" cy="646112"/>
              </a:xfrm>
              <a:prstGeom prst="rect">
                <a:avLst/>
              </a:prstGeom>
              <a:blipFill rotWithShape="0">
                <a:blip r:embed="rId4"/>
                <a:stretch>
                  <a:fillRect l="-517" t="-5660" b="-14151"/>
                </a:stretch>
              </a:blipFill>
            </p:spPr>
            <p:txBody>
              <a:bodyPr/>
              <a:lstStyle/>
              <a:p>
                <a:r>
                  <a:rPr lang="en-GB">
                    <a:noFill/>
                  </a:rPr>
                  <a:t> </a:t>
                </a:r>
              </a:p>
            </p:txBody>
          </p:sp>
        </mc:Fallback>
      </mc:AlternateContent>
      <p:pic>
        <p:nvPicPr>
          <p:cNvPr id="20493"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543559"/>
            <a:ext cx="1824038" cy="20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文本框 14"/>
          <p:cNvSpPr txBox="1">
            <a:spLocks noChangeArrowheads="1"/>
          </p:cNvSpPr>
          <p:nvPr/>
        </p:nvSpPr>
        <p:spPr bwMode="auto">
          <a:xfrm>
            <a:off x="1028700" y="4035684"/>
            <a:ext cx="718783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350" dirty="0"/>
              <a:t>In experiments, the polarization is measured in particle’s</a:t>
            </a:r>
            <a:r>
              <a:rPr lang="en-US" sz="1350" dirty="0">
                <a:latin typeface="Times New Roman" panose="02020603050405020304" pitchFamily="18" charset="0"/>
                <a:cs typeface="Times New Roman" panose="02020603050405020304" pitchFamily="18" charset="0"/>
              </a:rPr>
              <a:t> rest frame---- Lorentz-boosting: </a:t>
            </a:r>
            <a:r>
              <a:rPr lang="en-US" sz="1350" dirty="0"/>
              <a:t> </a:t>
            </a:r>
            <a:endParaRPr lang="en-GB" sz="1350" dirty="0"/>
          </a:p>
        </p:txBody>
      </p:sp>
      <p:pic>
        <p:nvPicPr>
          <p:cNvPr id="31"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386965"/>
            <a:ext cx="2500313"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文本框 14"/>
              <p:cNvSpPr txBox="1">
                <a:spLocks noChangeArrowheads="1"/>
              </p:cNvSpPr>
              <p:nvPr/>
            </p:nvSpPr>
            <p:spPr bwMode="auto">
              <a:xfrm>
                <a:off x="1092385" y="4733786"/>
                <a:ext cx="7060460" cy="12252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GB" sz="1350" dirty="0"/>
                  <a:t>In experiments, the polarization is measured globally-----Integrating the y component of polarization </a:t>
                </a:r>
                <a:r>
                  <a:rPr lang="el-GR" sz="1350" dirty="0"/>
                  <a:t>Π</a:t>
                </a:r>
                <a:r>
                  <a:rPr lang="en-GB" sz="1350" baseline="-25000" dirty="0"/>
                  <a:t>0y</a:t>
                </a:r>
                <a:r>
                  <a:rPr lang="en-GB" sz="1350" dirty="0"/>
                  <a:t>(p) over momentum space, to obtain the </a:t>
                </a:r>
                <a:r>
                  <a:rPr lang="en-GB" sz="1350" dirty="0">
                    <a:solidFill>
                      <a:srgbClr val="FF0000"/>
                    </a:solidFill>
                    <a:effectLst>
                      <a:outerShdw blurRad="38100" dist="38100" dir="2700000" algn="tl">
                        <a:srgbClr val="000000">
                          <a:alpha val="43137"/>
                        </a:srgbClr>
                      </a:outerShdw>
                    </a:effectLst>
                  </a:rPr>
                  <a:t>global polarization</a:t>
                </a:r>
                <a:r>
                  <a:rPr lang="en-GB" sz="1350" dirty="0"/>
                  <a:t>:</a:t>
                </a:r>
              </a:p>
              <a:p>
                <a:pPr>
                  <a:spcBef>
                    <a:spcPct val="0"/>
                  </a:spcBef>
                  <a:buFontTx/>
                  <a:buNone/>
                </a:pPr>
                <a14:m>
                  <m:oMathPara xmlns:m="http://schemas.openxmlformats.org/officeDocument/2006/math">
                    <m:oMathParaPr>
                      <m:jc m:val="centerGroup"/>
                    </m:oMathParaPr>
                    <m:oMath xmlns:m="http://schemas.openxmlformats.org/officeDocument/2006/math">
                      <m:r>
                        <a:rPr lang="en-GB" sz="1350" i="1">
                          <a:latin typeface="Cambria Math" panose="02040503050406030204" pitchFamily="18" charset="0"/>
                          <a:ea typeface="Cambria Math" panose="02040503050406030204" pitchFamily="18" charset="0"/>
                        </a:rPr>
                        <m:t>&lt;</m:t>
                      </m:r>
                      <m:sSub>
                        <m:sSubPr>
                          <m:ctrlPr>
                            <a:rPr lang="en-GB" sz="1350" i="1">
                              <a:latin typeface="Cambria Math" panose="02040503050406030204" pitchFamily="18" charset="0"/>
                              <a:ea typeface="Cambria Math" panose="02040503050406030204" pitchFamily="18" charset="0"/>
                            </a:rPr>
                          </m:ctrlPr>
                        </m:sSubPr>
                        <m:e>
                          <m:r>
                            <a:rPr lang="az-Cyrl-AZ" sz="1350" i="1">
                              <a:latin typeface="Cambria Math" panose="02040503050406030204" pitchFamily="18" charset="0"/>
                              <a:ea typeface="Cambria Math" panose="02040503050406030204" pitchFamily="18" charset="0"/>
                            </a:rPr>
                            <m:t>П</m:t>
                          </m:r>
                        </m:e>
                        <m:sub>
                          <m:r>
                            <a:rPr lang="en-US" sz="1350" i="1">
                              <a:latin typeface="Cambria Math" panose="02040503050406030204" pitchFamily="18" charset="0"/>
                              <a:ea typeface="Cambria Math" panose="02040503050406030204" pitchFamily="18" charset="0"/>
                            </a:rPr>
                            <m:t>0</m:t>
                          </m:r>
                          <m:r>
                            <a:rPr lang="en-US" sz="1350" i="1">
                              <a:latin typeface="Cambria Math" panose="02040503050406030204" pitchFamily="18" charset="0"/>
                              <a:ea typeface="Cambria Math" panose="02040503050406030204" pitchFamily="18" charset="0"/>
                            </a:rPr>
                            <m:t>𝑦</m:t>
                          </m:r>
                        </m:sub>
                      </m:sSub>
                      <m:sSub>
                        <m:sSubPr>
                          <m:ctrlPr>
                            <a:rPr lang="en-GB"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&gt;</m:t>
                          </m:r>
                        </m:e>
                        <m:sub>
                          <m:r>
                            <a:rPr lang="en-US" sz="1350" i="1">
                              <a:latin typeface="Cambria Math" panose="02040503050406030204" pitchFamily="18" charset="0"/>
                              <a:ea typeface="Cambria Math" panose="02040503050406030204" pitchFamily="18" charset="0"/>
                            </a:rPr>
                            <m:t>𝑝</m:t>
                          </m:r>
                        </m:sub>
                      </m:sSub>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𝑑𝑝𝑑𝑥</m:t>
                              </m:r>
                              <m:sSub>
                                <m:sSubPr>
                                  <m:ctrlPr>
                                    <a:rPr lang="en-GB" sz="1350" i="1">
                                      <a:latin typeface="Cambria Math" panose="02040503050406030204" pitchFamily="18" charset="0"/>
                                      <a:ea typeface="Cambria Math" panose="02040503050406030204" pitchFamily="18" charset="0"/>
                                    </a:rPr>
                                  </m:ctrlPr>
                                </m:sSubPr>
                                <m:e>
                                  <m:r>
                                    <a:rPr lang="az-Cyrl-AZ" sz="1350" i="1">
                                      <a:latin typeface="Cambria Math" panose="02040503050406030204" pitchFamily="18" charset="0"/>
                                      <a:ea typeface="Cambria Math" panose="02040503050406030204" pitchFamily="18" charset="0"/>
                                    </a:rPr>
                                    <m:t>П</m:t>
                                  </m:r>
                                </m:e>
                                <m:sub>
                                  <m:r>
                                    <a:rPr lang="en-US" sz="1350" i="1">
                                      <a:latin typeface="Cambria Math" panose="02040503050406030204" pitchFamily="18" charset="0"/>
                                      <a:ea typeface="Cambria Math" panose="02040503050406030204" pitchFamily="18" charset="0"/>
                                    </a:rPr>
                                    <m:t>0</m:t>
                                  </m:r>
                                  <m:r>
                                    <a:rPr lang="en-US" sz="1350" i="1">
                                      <a:latin typeface="Cambria Math" panose="02040503050406030204" pitchFamily="18" charset="0"/>
                                      <a:ea typeface="Cambria Math" panose="02040503050406030204" pitchFamily="18" charset="0"/>
                                    </a:rPr>
                                    <m:t>𝑦</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e>
                          </m:nary>
                        </m:num>
                        <m:den>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𝑑𝑝𝑑𝑥</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𝑥</m:t>
                              </m:r>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e>
                          </m:nary>
                        </m:den>
                      </m:f>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𝑑𝑝</m:t>
                              </m:r>
                              <m:sSub>
                                <m:sSubPr>
                                  <m:ctrlPr>
                                    <a:rPr lang="en-GB" sz="1350" i="1">
                                      <a:latin typeface="Cambria Math" panose="02040503050406030204" pitchFamily="18" charset="0"/>
                                      <a:ea typeface="Cambria Math" panose="02040503050406030204" pitchFamily="18" charset="0"/>
                                    </a:rPr>
                                  </m:ctrlPr>
                                </m:sSubPr>
                                <m:e>
                                  <m:r>
                                    <a:rPr lang="az-Cyrl-AZ" sz="1350" i="1">
                                      <a:latin typeface="Cambria Math" panose="02040503050406030204" pitchFamily="18" charset="0"/>
                                      <a:ea typeface="Cambria Math" panose="02040503050406030204" pitchFamily="18" charset="0"/>
                                    </a:rPr>
                                    <m:t>П</m:t>
                                  </m:r>
                                </m:e>
                                <m:sub>
                                  <m:r>
                                    <a:rPr lang="en-US" sz="1350" i="1">
                                      <a:latin typeface="Cambria Math" panose="02040503050406030204" pitchFamily="18" charset="0"/>
                                      <a:ea typeface="Cambria Math" panose="02040503050406030204" pitchFamily="18" charset="0"/>
                                    </a:rPr>
                                    <m:t>0</m:t>
                                  </m:r>
                                  <m:r>
                                    <a:rPr lang="en-US" sz="1350" i="1">
                                      <a:latin typeface="Cambria Math" panose="02040503050406030204" pitchFamily="18" charset="0"/>
                                      <a:ea typeface="Cambria Math" panose="02040503050406030204" pitchFamily="18" charset="0"/>
                                    </a:rPr>
                                    <m:t>𝑦</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e>
                          </m:nary>
                        </m:num>
                        <m:den>
                          <m:nary>
                            <m:naryPr>
                              <m:limLoc m:val="undOvr"/>
                              <m:subHide m:val="on"/>
                              <m:supHide m:val="on"/>
                              <m:ctrlPr>
                                <a:rPr lang="en-US" sz="1350" i="1">
                                  <a:latin typeface="Cambria Math" panose="02040503050406030204" pitchFamily="18" charset="0"/>
                                  <a:ea typeface="Cambria Math" panose="02040503050406030204" pitchFamily="18" charset="0"/>
                                </a:rPr>
                              </m:ctrlPr>
                            </m:naryPr>
                            <m:sub/>
                            <m:sup/>
                            <m:e>
                              <m:r>
                                <a:rPr lang="en-US" sz="1350" i="1">
                                  <a:latin typeface="Cambria Math" panose="02040503050406030204" pitchFamily="18" charset="0"/>
                                  <a:ea typeface="Cambria Math" panose="02040503050406030204" pitchFamily="18" charset="0"/>
                                </a:rPr>
                                <m:t>𝑑𝑝</m:t>
                              </m:r>
                              <m:r>
                                <a:rPr lang="en-US" sz="1350" i="1">
                                  <a:latin typeface="Cambria Math" panose="02040503050406030204" pitchFamily="18" charset="0"/>
                                  <a:ea typeface="Cambria Math" panose="02040503050406030204" pitchFamily="18" charset="0"/>
                                </a:rPr>
                                <m:t> </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𝑛</m:t>
                                  </m:r>
                                </m:e>
                                <m:sub>
                                  <m:r>
                                    <a:rPr lang="en-US" sz="1350" i="1">
                                      <a:latin typeface="Cambria Math" panose="02040503050406030204" pitchFamily="18" charset="0"/>
                                      <a:ea typeface="Cambria Math" panose="02040503050406030204" pitchFamily="18" charset="0"/>
                                    </a:rPr>
                                    <m:t>𝐹</m:t>
                                  </m:r>
                                </m:sub>
                              </m:sSub>
                              <m:r>
                                <a:rPr lang="en-US" sz="1350" i="1">
                                  <a:latin typeface="Cambria Math" panose="02040503050406030204" pitchFamily="18" charset="0"/>
                                  <a:ea typeface="Cambria Math" panose="02040503050406030204" pitchFamily="18" charset="0"/>
                                </a:rPr>
                                <m:t>(</m:t>
                              </m:r>
                              <m:r>
                                <a:rPr lang="en-US" sz="1350" i="1">
                                  <a:latin typeface="Cambria Math" panose="02040503050406030204" pitchFamily="18" charset="0"/>
                                  <a:ea typeface="Cambria Math" panose="02040503050406030204" pitchFamily="18" charset="0"/>
                                </a:rPr>
                                <m:t>𝑝</m:t>
                              </m:r>
                              <m:r>
                                <a:rPr lang="en-US" sz="1350" i="1">
                                  <a:latin typeface="Cambria Math" panose="02040503050406030204" pitchFamily="18" charset="0"/>
                                  <a:ea typeface="Cambria Math" panose="02040503050406030204" pitchFamily="18" charset="0"/>
                                </a:rPr>
                                <m:t>)</m:t>
                              </m:r>
                            </m:e>
                          </m:nary>
                        </m:den>
                      </m:f>
                    </m:oMath>
                  </m:oMathPara>
                </a14:m>
                <a:endParaRPr lang="en-GB" sz="1350" dirty="0"/>
              </a:p>
              <a:p>
                <a:pPr>
                  <a:spcBef>
                    <a:spcPct val="0"/>
                  </a:spcBef>
                  <a:buFontTx/>
                  <a:buNone/>
                </a:pPr>
                <a:endParaRPr lang="en-GB" sz="1350" dirty="0"/>
              </a:p>
            </p:txBody>
          </p:sp>
        </mc:Choice>
        <mc:Fallback xmlns="">
          <p:sp>
            <p:nvSpPr>
              <p:cNvPr id="19" name="文本框 14"/>
              <p:cNvSpPr txBox="1">
                <a:spLocks noRot="1" noChangeAspect="1" noMove="1" noResize="1" noEditPoints="1" noAdjustHandles="1" noChangeArrowheads="1" noChangeShapeType="1" noTextEdit="1"/>
              </p:cNvSpPr>
              <p:nvPr/>
            </p:nvSpPr>
            <p:spPr bwMode="auto">
              <a:xfrm>
                <a:off x="1456513" y="5168715"/>
                <a:ext cx="9413946" cy="1602811"/>
              </a:xfrm>
              <a:prstGeom prst="rect">
                <a:avLst/>
              </a:prstGeom>
              <a:blipFill rotWithShape="0">
                <a:blip r:embed="rId7"/>
                <a:stretch>
                  <a:fillRect l="-583" t="-22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 name="组合 1"/>
          <p:cNvGrpSpPr/>
          <p:nvPr/>
        </p:nvGrpSpPr>
        <p:grpSpPr>
          <a:xfrm>
            <a:off x="3982482" y="2838353"/>
            <a:ext cx="3092636" cy="546410"/>
            <a:chOff x="5325286" y="2329150"/>
            <a:chExt cx="4123514" cy="728547"/>
          </a:xfrm>
        </p:grpSpPr>
        <p:sp>
          <p:nvSpPr>
            <p:cNvPr id="20490" name="文本框 2"/>
            <p:cNvSpPr txBox="1">
              <a:spLocks noChangeArrowheads="1"/>
            </p:cNvSpPr>
            <p:nvPr/>
          </p:nvSpPr>
          <p:spPr bwMode="auto">
            <a:xfrm>
              <a:off x="5325286" y="2340632"/>
              <a:ext cx="762000" cy="3124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p>
          </p:txBody>
        </p:sp>
        <p:sp>
          <p:nvSpPr>
            <p:cNvPr id="20491" name="文本框 12"/>
            <p:cNvSpPr txBox="1">
              <a:spLocks noChangeArrowheads="1"/>
            </p:cNvSpPr>
            <p:nvPr/>
          </p:nvSpPr>
          <p:spPr bwMode="auto">
            <a:xfrm>
              <a:off x="8229600" y="2329150"/>
              <a:ext cx="1219200" cy="3124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p>
          </p:txBody>
        </p:sp>
        <p:cxnSp>
          <p:nvCxnSpPr>
            <p:cNvPr id="5" name="直接箭头连接符 4"/>
            <p:cNvCxnSpPr/>
            <p:nvPr/>
          </p:nvCxnSpPr>
          <p:spPr>
            <a:xfrm>
              <a:off x="5855459" y="2653130"/>
              <a:ext cx="0" cy="4045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8928100" y="2641648"/>
              <a:ext cx="0" cy="3387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
          <p:cNvSpPr txBox="1">
            <a:spLocks noChangeArrowheads="1"/>
          </p:cNvSpPr>
          <p:nvPr/>
        </p:nvSpPr>
        <p:spPr bwMode="auto">
          <a:xfrm>
            <a:off x="5600700" y="2089540"/>
            <a:ext cx="285750" cy="252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p>
        </p:txBody>
      </p:sp>
      <p:sp>
        <p:nvSpPr>
          <p:cNvPr id="3" name="右箭头 2"/>
          <p:cNvSpPr/>
          <p:nvPr/>
        </p:nvSpPr>
        <p:spPr>
          <a:xfrm>
            <a:off x="1143000" y="2514600"/>
            <a:ext cx="171450" cy="4290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右箭头 16"/>
          <p:cNvSpPr/>
          <p:nvPr/>
        </p:nvSpPr>
        <p:spPr>
          <a:xfrm>
            <a:off x="2886075" y="2514600"/>
            <a:ext cx="171450" cy="4290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右箭头 17"/>
          <p:cNvSpPr/>
          <p:nvPr/>
        </p:nvSpPr>
        <p:spPr>
          <a:xfrm>
            <a:off x="4052546" y="2516718"/>
            <a:ext cx="171450" cy="4290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右箭头 19"/>
          <p:cNvSpPr/>
          <p:nvPr/>
        </p:nvSpPr>
        <p:spPr>
          <a:xfrm>
            <a:off x="6054837" y="2514600"/>
            <a:ext cx="171450" cy="4290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右箭头 20"/>
          <p:cNvSpPr/>
          <p:nvPr/>
        </p:nvSpPr>
        <p:spPr>
          <a:xfrm>
            <a:off x="1143000" y="2695439"/>
            <a:ext cx="171450" cy="42901"/>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25186" y="960664"/>
            <a:ext cx="3279101" cy="369332"/>
          </a:xfrm>
          <a:prstGeom prst="rect">
            <a:avLst/>
          </a:prstGeom>
          <a:noFill/>
        </p:spPr>
        <p:txBody>
          <a:bodyPr wrap="square" rtlCol="0">
            <a:spAutoFit/>
          </a:bodyPr>
          <a:lstStyle/>
          <a:p>
            <a:r>
              <a:rPr lang="en-US" dirty="0">
                <a:solidFill>
                  <a:srgbClr val="006666"/>
                </a:solidFill>
                <a:cs typeface="Arial" panose="020B0604020202020204" pitchFamily="34" charset="0"/>
              </a:rPr>
              <a:t>[ Yilong Xie, UoB,  QM18]</a:t>
            </a:r>
          </a:p>
        </p:txBody>
      </p:sp>
      <p:sp>
        <p:nvSpPr>
          <p:cNvPr id="6" name="Slide Number Placeholder 5"/>
          <p:cNvSpPr>
            <a:spLocks noGrp="1"/>
          </p:cNvSpPr>
          <p:nvPr>
            <p:ph type="sldNum" sz="quarter" idx="12"/>
          </p:nvPr>
        </p:nvSpPr>
        <p:spPr/>
        <p:txBody>
          <a:bodyPr/>
          <a:lstStyle/>
          <a:p>
            <a:pPr>
              <a:defRPr/>
            </a:pPr>
            <a:fld id="{26D725BA-69FE-410A-96DF-D2257EF0264F}" type="slidenum">
              <a:rPr lang="zh-CN" altLang="zh-CN" smtClean="0"/>
              <a:pPr>
                <a:defRPr/>
              </a:pPr>
              <a:t>30</a:t>
            </a:fld>
            <a:endParaRPr lang="zh-CN" altLang="zh-CN"/>
          </a:p>
        </p:txBody>
      </p:sp>
    </p:spTree>
    <p:custDataLst>
      <p:tags r:id="rId1"/>
    </p:custDataLst>
    <p:extLst>
      <p:ext uri="{BB962C8B-B14F-4D97-AF65-F5344CB8AC3E}">
        <p14:creationId xmlns:p14="http://schemas.microsoft.com/office/powerpoint/2010/main" val="2739789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sz="quarter" idx="4294967295"/>
          </p:nvPr>
        </p:nvSpPr>
        <p:spPr>
          <a:xfrm>
            <a:off x="76200" y="76200"/>
            <a:ext cx="4972050" cy="365522"/>
          </a:xfrm>
        </p:spPr>
        <p:txBody>
          <a:bodyPr/>
          <a:lstStyle/>
          <a:p>
            <a:pPr eaLnBrk="1" hangingPunct="1">
              <a:tabLst>
                <a:tab pos="897731" algn="l"/>
              </a:tabLst>
            </a:pP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Results: X and Z components</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pic>
        <p:nvPicPr>
          <p:cNvPr id="3" name="图片 2"/>
          <p:cNvPicPr>
            <a:picLocks noChangeAspect="1"/>
          </p:cNvPicPr>
          <p:nvPr/>
        </p:nvPicPr>
        <p:blipFill>
          <a:blip r:embed="rId3"/>
          <a:stretch>
            <a:fillRect/>
          </a:stretch>
        </p:blipFill>
        <p:spPr>
          <a:xfrm>
            <a:off x="3336013" y="1493712"/>
            <a:ext cx="2064544" cy="1702412"/>
          </a:xfrm>
          <a:prstGeom prst="rect">
            <a:avLst/>
          </a:prstGeom>
        </p:spPr>
      </p:pic>
      <p:pic>
        <p:nvPicPr>
          <p:cNvPr id="4" name="图片 3"/>
          <p:cNvPicPr>
            <a:picLocks noChangeAspect="1"/>
          </p:cNvPicPr>
          <p:nvPr/>
        </p:nvPicPr>
        <p:blipFill>
          <a:blip r:embed="rId4"/>
          <a:stretch>
            <a:fillRect/>
          </a:stretch>
        </p:blipFill>
        <p:spPr>
          <a:xfrm>
            <a:off x="1196273" y="3055071"/>
            <a:ext cx="2050256" cy="1550272"/>
          </a:xfrm>
          <a:prstGeom prst="rect">
            <a:avLst/>
          </a:prstGeom>
        </p:spPr>
      </p:pic>
      <p:pic>
        <p:nvPicPr>
          <p:cNvPr id="5" name="图片 4"/>
          <p:cNvPicPr>
            <a:picLocks noChangeAspect="1"/>
          </p:cNvPicPr>
          <p:nvPr/>
        </p:nvPicPr>
        <p:blipFill>
          <a:blip r:embed="rId5"/>
          <a:stretch>
            <a:fillRect/>
          </a:stretch>
        </p:blipFill>
        <p:spPr>
          <a:xfrm>
            <a:off x="3434493" y="3130401"/>
            <a:ext cx="2042181" cy="1550272"/>
          </a:xfrm>
          <a:prstGeom prst="rect">
            <a:avLst/>
          </a:prstGeom>
        </p:spPr>
      </p:pic>
      <p:pic>
        <p:nvPicPr>
          <p:cNvPr id="6" name="图片 5"/>
          <p:cNvPicPr>
            <a:picLocks noChangeAspect="1"/>
          </p:cNvPicPr>
          <p:nvPr/>
        </p:nvPicPr>
        <p:blipFill>
          <a:blip r:embed="rId6"/>
          <a:stretch>
            <a:fillRect/>
          </a:stretch>
        </p:blipFill>
        <p:spPr>
          <a:xfrm>
            <a:off x="1221100" y="1325419"/>
            <a:ext cx="2028710" cy="1734197"/>
          </a:xfrm>
          <a:prstGeom prst="rect">
            <a:avLst/>
          </a:prstGeom>
        </p:spPr>
      </p:pic>
      <p:sp>
        <p:nvSpPr>
          <p:cNvPr id="11" name="文本框 16387"/>
          <p:cNvSpPr txBox="1">
            <a:spLocks noChangeArrowheads="1"/>
          </p:cNvSpPr>
          <p:nvPr/>
        </p:nvSpPr>
        <p:spPr bwMode="auto">
          <a:xfrm>
            <a:off x="878873" y="4680673"/>
            <a:ext cx="48006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sz="1050" dirty="0"/>
              <a:t>Fig. 7   </a:t>
            </a:r>
            <a:r>
              <a:rPr lang="en-GB" sz="1050" dirty="0"/>
              <a:t>The first (left) and second (right) terms of the x(up) and y(down) components of the </a:t>
            </a:r>
            <a:r>
              <a:rPr lang="el-GR" sz="1050" b="1" dirty="0">
                <a:latin typeface="Times New Roman" panose="02020603050405020304" pitchFamily="18" charset="0"/>
                <a:cs typeface="Times New Roman" panose="02020603050405020304" pitchFamily="18" charset="0"/>
              </a:rPr>
              <a:t>Λ </a:t>
            </a:r>
            <a:r>
              <a:rPr lang="en-GB" sz="1050" dirty="0"/>
              <a:t>polarization for momentum vectors in the transverse plane at </a:t>
            </a:r>
            <a:r>
              <a:rPr lang="en-GB" sz="1050" dirty="0" err="1"/>
              <a:t>pz</a:t>
            </a:r>
            <a:r>
              <a:rPr lang="en-GB" sz="1050" dirty="0"/>
              <a:t> = 0,for the FAIR U+U reaction at 8.0 </a:t>
            </a:r>
            <a:r>
              <a:rPr lang="en-GB" sz="1050" dirty="0" err="1"/>
              <a:t>GeV</a:t>
            </a:r>
            <a:endParaRPr lang="en-GB" sz="1050" dirty="0"/>
          </a:p>
        </p:txBody>
      </p:sp>
      <p:sp>
        <p:nvSpPr>
          <p:cNvPr id="12" name="TextBox 95"/>
          <p:cNvSpPr txBox="1">
            <a:spLocks noChangeArrowheads="1"/>
          </p:cNvSpPr>
          <p:nvPr/>
        </p:nvSpPr>
        <p:spPr bwMode="auto">
          <a:xfrm>
            <a:off x="3811343" y="1001453"/>
            <a:ext cx="18502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a:cs typeface="Times New Roman" panose="02020603050405020304" pitchFamily="18" charset="0"/>
              </a:rPr>
              <a:t>1.    Small magnitude.</a:t>
            </a:r>
          </a:p>
          <a:p>
            <a:pPr marL="0" indent="0" eaLnBrk="1" hangingPunct="1">
              <a:spcBef>
                <a:spcPct val="0"/>
              </a:spcBef>
              <a:buClr>
                <a:srgbClr val="7030A0"/>
              </a:buClr>
              <a:buNone/>
              <a:defRPr/>
            </a:pPr>
            <a:r>
              <a:rPr lang="en-US" altLang="zh-CN" sz="1350" dirty="0">
                <a:cs typeface="Times New Roman" panose="02020603050405020304" pitchFamily="18" charset="0"/>
              </a:rPr>
              <a:t>2.    Anti-symmetric</a:t>
            </a:r>
          </a:p>
        </p:txBody>
      </p:sp>
      <p:pic>
        <p:nvPicPr>
          <p:cNvPr id="13" name="图片 12"/>
          <p:cNvPicPr>
            <a:picLocks noChangeAspect="1"/>
          </p:cNvPicPr>
          <p:nvPr/>
        </p:nvPicPr>
        <p:blipFill>
          <a:blip r:embed="rId7"/>
          <a:stretch>
            <a:fillRect/>
          </a:stretch>
        </p:blipFill>
        <p:spPr>
          <a:xfrm>
            <a:off x="5648379" y="1474133"/>
            <a:ext cx="1644176" cy="1519700"/>
          </a:xfrm>
          <a:prstGeom prst="rect">
            <a:avLst/>
          </a:prstGeom>
        </p:spPr>
      </p:pic>
      <p:sp>
        <p:nvSpPr>
          <p:cNvPr id="14" name="矩形 13"/>
          <p:cNvSpPr/>
          <p:nvPr/>
        </p:nvSpPr>
        <p:spPr>
          <a:xfrm>
            <a:off x="7295103" y="3382721"/>
            <a:ext cx="1584577" cy="738664"/>
          </a:xfrm>
          <a:prstGeom prst="rect">
            <a:avLst/>
          </a:prstGeom>
        </p:spPr>
        <p:txBody>
          <a:bodyPr wrap="square">
            <a:spAutoFit/>
          </a:bodyPr>
          <a:lstStyle/>
          <a:p>
            <a:pPr eaLnBrk="1" hangingPunct="1">
              <a:buClr>
                <a:srgbClr val="7030A0"/>
              </a:buClr>
              <a:defRPr/>
            </a:pPr>
            <a:r>
              <a:rPr lang="de-DE" altLang="zh-CN" sz="1200" dirty="0">
                <a:cs typeface="Arial" panose="020B0604020202020204" pitchFamily="34" charset="0"/>
              </a:rPr>
              <a:t>[</a:t>
            </a:r>
            <a:r>
              <a:rPr lang="de-DE" altLang="zh-CN" sz="1400" dirty="0">
                <a:cs typeface="Arial" panose="020B0604020202020204" pitchFamily="34" charset="0"/>
              </a:rPr>
              <a:t>Becattini, et al., </a:t>
            </a:r>
            <a:r>
              <a:rPr lang="fr-FR" sz="1400" dirty="0">
                <a:cs typeface="Arial" panose="020B0604020202020204" pitchFamily="34" charset="0"/>
              </a:rPr>
              <a:t>Eur. Phys. J. C 75, 406 (2015).]</a:t>
            </a:r>
            <a:endParaRPr lang="de-DE" altLang="zh-CN" sz="1400" dirty="0">
              <a:cs typeface="Arial" panose="020B0604020202020204" pitchFamily="34" charset="0"/>
            </a:endParaRPr>
          </a:p>
        </p:txBody>
      </p:sp>
      <p:pic>
        <p:nvPicPr>
          <p:cNvPr id="2" name="图片 1"/>
          <p:cNvPicPr>
            <a:picLocks noChangeAspect="1"/>
          </p:cNvPicPr>
          <p:nvPr/>
        </p:nvPicPr>
        <p:blipFill>
          <a:blip r:embed="rId8"/>
          <a:stretch>
            <a:fillRect/>
          </a:stretch>
        </p:blipFill>
        <p:spPr>
          <a:xfrm>
            <a:off x="5575154" y="3216549"/>
            <a:ext cx="1615305" cy="1459584"/>
          </a:xfrm>
          <a:prstGeom prst="rect">
            <a:avLst/>
          </a:prstGeom>
        </p:spPr>
      </p:pic>
      <p:sp>
        <p:nvSpPr>
          <p:cNvPr id="15" name="TextBox 95"/>
          <p:cNvSpPr txBox="1">
            <a:spLocks noChangeArrowheads="1"/>
          </p:cNvSpPr>
          <p:nvPr/>
        </p:nvSpPr>
        <p:spPr bwMode="auto">
          <a:xfrm>
            <a:off x="7237593" y="1446883"/>
            <a:ext cx="17540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200" dirty="0">
                <a:latin typeface="+mn-lt"/>
                <a:cs typeface="Times New Roman" panose="02020603050405020304" pitchFamily="18" charset="0"/>
              </a:rPr>
              <a:t>ECHO-QGP numerical code, implementing relativistic dissipative hydrodynamics</a:t>
            </a:r>
          </a:p>
          <a:p>
            <a:pPr marL="0" indent="0" eaLnBrk="1" hangingPunct="1">
              <a:spcBef>
                <a:spcPct val="0"/>
              </a:spcBef>
              <a:buClr>
                <a:srgbClr val="7030A0"/>
              </a:buClr>
              <a:buNone/>
              <a:defRPr/>
            </a:pPr>
            <a:r>
              <a:rPr lang="en-US" altLang="zh-CN" sz="1200" dirty="0">
                <a:latin typeface="+mn-lt"/>
                <a:cs typeface="Times New Roman" panose="02020603050405020304" pitchFamily="18" charset="0"/>
              </a:rPr>
              <a:t>in the causal Israel-Stewart framework in 3+1 dimensions with an initial </a:t>
            </a:r>
            <a:r>
              <a:rPr lang="en-US" altLang="zh-CN" sz="1200" dirty="0" err="1">
                <a:latin typeface="+mn-lt"/>
                <a:cs typeface="Times New Roman" panose="02020603050405020304" pitchFamily="18" charset="0"/>
              </a:rPr>
              <a:t>Bjorken</a:t>
            </a:r>
            <a:r>
              <a:rPr lang="en-US" altLang="zh-CN" sz="1200" dirty="0">
                <a:latin typeface="+mn-lt"/>
                <a:cs typeface="Times New Roman" panose="02020603050405020304" pitchFamily="18" charset="0"/>
              </a:rPr>
              <a:t> flow profile</a:t>
            </a:r>
          </a:p>
        </p:txBody>
      </p:sp>
      <p:sp>
        <p:nvSpPr>
          <p:cNvPr id="7" name="TextBox 6"/>
          <p:cNvSpPr txBox="1"/>
          <p:nvPr/>
        </p:nvSpPr>
        <p:spPr>
          <a:xfrm>
            <a:off x="21431" y="650830"/>
            <a:ext cx="45720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 Yilong Xie (U. Bergen) Quark Matter 2018</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inv. talk.: </a:t>
            </a:r>
            <a:r>
              <a:rPr lang="en-US" i="1" dirty="0" smtClean="0">
                <a:latin typeface="Arial" panose="020B0604020202020204" pitchFamily="34" charset="0"/>
                <a:cs typeface="Arial" panose="020B0604020202020204" pitchFamily="34" charset="0"/>
              </a:rPr>
              <a:t>Global </a:t>
            </a:r>
            <a:r>
              <a:rPr lang="el-GR" i="1" dirty="0" smtClean="0">
                <a:latin typeface="Arial" panose="020B0604020202020204" pitchFamily="34" charset="0"/>
                <a:cs typeface="Arial" panose="020B0604020202020204" pitchFamily="34" charset="0"/>
              </a:rPr>
              <a:t>Λ </a:t>
            </a:r>
            <a:r>
              <a:rPr lang="en-US" i="1" dirty="0" smtClean="0">
                <a:latin typeface="Arial" panose="020B0604020202020204" pitchFamily="34" charset="0"/>
                <a:cs typeface="Arial" panose="020B0604020202020204" pitchFamily="34" charset="0"/>
              </a:rPr>
              <a:t>polarization …    </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p:cNvSpPr/>
          <p:nvPr/>
        </p:nvSpPr>
        <p:spPr>
          <a:xfrm>
            <a:off x="6746079" y="646290"/>
            <a:ext cx="2133601" cy="646331"/>
          </a:xfrm>
          <a:prstGeom prst="rect">
            <a:avLst/>
          </a:prstGeom>
        </p:spPr>
        <p:txBody>
          <a:bodyPr wrap="square">
            <a:spAutoFit/>
          </a:bodyPr>
          <a:lstStyle/>
          <a:p>
            <a:r>
              <a:rPr lang="en-US" dirty="0" err="1" smtClean="0">
                <a:solidFill>
                  <a:srgbClr val="0000FF"/>
                </a:solidFill>
                <a:latin typeface="Arial" panose="020B0604020202020204" pitchFamily="34" charset="0"/>
                <a:cs typeface="Arial" panose="020B0604020202020204" pitchFamily="34" charset="0"/>
              </a:rPr>
              <a:t>P</a:t>
            </a:r>
            <a:r>
              <a:rPr lang="en-US" baseline="-25000" dirty="0" err="1">
                <a:solidFill>
                  <a:srgbClr val="0000FF"/>
                </a:solidFill>
                <a:latin typeface="Arial" panose="020B0604020202020204" pitchFamily="34" charset="0"/>
                <a:cs typeface="Arial" panose="020B0604020202020204" pitchFamily="34" charset="0"/>
              </a:rPr>
              <a:t>z</a:t>
            </a:r>
            <a:r>
              <a:rPr lang="en-US" baseline="-25000" dirty="0" smtClean="0">
                <a:solidFill>
                  <a:srgbClr val="0000FF"/>
                </a:solidFill>
                <a:latin typeface="Arial" panose="020B0604020202020204" pitchFamily="34" charset="0"/>
                <a:cs typeface="Arial" panose="020B0604020202020204" pitchFamily="34" charset="0"/>
              </a:rPr>
              <a:t> </a:t>
            </a:r>
            <a:r>
              <a:rPr lang="en-US" dirty="0" smtClean="0">
                <a:solidFill>
                  <a:srgbClr val="0000FF"/>
                </a:solidFill>
                <a:latin typeface="Arial" panose="020B0604020202020204" pitchFamily="34" charset="0"/>
                <a:cs typeface="Arial" panose="020B0604020202020204" pitchFamily="34" charset="0"/>
              </a:rPr>
              <a:t>&amp; </a:t>
            </a:r>
            <a:r>
              <a:rPr lang="en-US" dirty="0" err="1" smtClean="0">
                <a:solidFill>
                  <a:srgbClr val="0000FF"/>
                </a:solidFill>
                <a:latin typeface="Arial" panose="020B0604020202020204" pitchFamily="34" charset="0"/>
                <a:cs typeface="Arial" panose="020B0604020202020204" pitchFamily="34" charset="0"/>
              </a:rPr>
              <a:t>P</a:t>
            </a:r>
            <a:r>
              <a:rPr lang="en-US" baseline="-25000" dirty="0" err="1">
                <a:solidFill>
                  <a:srgbClr val="0000FF"/>
                </a:solidFill>
                <a:latin typeface="Arial" panose="020B0604020202020204" pitchFamily="34" charset="0"/>
                <a:cs typeface="Arial" panose="020B0604020202020204" pitchFamily="34" charset="0"/>
              </a:rPr>
              <a:t>x</a:t>
            </a:r>
            <a:r>
              <a:rPr lang="en-US" baseline="-25000" dirty="0" smtClean="0">
                <a:solidFill>
                  <a:srgbClr val="0000FF"/>
                </a:solidFill>
                <a:latin typeface="Arial" panose="020B0604020202020204" pitchFamily="34" charset="0"/>
                <a:cs typeface="Arial" panose="020B0604020202020204" pitchFamily="34" charset="0"/>
              </a:rPr>
              <a:t>  </a:t>
            </a:r>
            <a:r>
              <a:rPr lang="en-US" dirty="0" smtClean="0">
                <a:solidFill>
                  <a:srgbClr val="0000FF"/>
                </a:solidFill>
                <a:latin typeface="Arial" panose="020B0604020202020204" pitchFamily="34" charset="0"/>
                <a:cs typeface="Arial" panose="020B0604020202020204" pitchFamily="34" charset="0"/>
              </a:rPr>
              <a:t>: no shear flow  vorticity</a:t>
            </a:r>
            <a:endParaRPr lang="en-US" dirty="0"/>
          </a:p>
        </p:txBody>
      </p:sp>
      <p:sp>
        <p:nvSpPr>
          <p:cNvPr id="8" name="Slide Number Placeholder 7"/>
          <p:cNvSpPr>
            <a:spLocks noGrp="1"/>
          </p:cNvSpPr>
          <p:nvPr>
            <p:ph type="sldNum" sz="quarter" idx="12"/>
          </p:nvPr>
        </p:nvSpPr>
        <p:spPr/>
        <p:txBody>
          <a:bodyPr/>
          <a:lstStyle/>
          <a:p>
            <a:pPr>
              <a:defRPr/>
            </a:pPr>
            <a:fld id="{26D725BA-69FE-410A-96DF-D2257EF0264F}" type="slidenum">
              <a:rPr lang="zh-CN" altLang="zh-CN" smtClean="0"/>
              <a:pPr>
                <a:defRPr/>
              </a:pPr>
              <a:t>31</a:t>
            </a:fld>
            <a:endParaRPr lang="zh-CN" altLang="zh-CN"/>
          </a:p>
        </p:txBody>
      </p:sp>
      <p:pic>
        <p:nvPicPr>
          <p:cNvPr id="9" name="Picture 8"/>
          <p:cNvPicPr>
            <a:picLocks noChangeAspect="1"/>
          </p:cNvPicPr>
          <p:nvPr/>
        </p:nvPicPr>
        <p:blipFill>
          <a:blip r:embed="rId9"/>
          <a:stretch>
            <a:fillRect/>
          </a:stretch>
        </p:blipFill>
        <p:spPr>
          <a:xfrm>
            <a:off x="5827367" y="4564257"/>
            <a:ext cx="3316633" cy="2347592"/>
          </a:xfrm>
          <a:prstGeom prst="rect">
            <a:avLst/>
          </a:prstGeom>
        </p:spPr>
      </p:pic>
      <p:sp>
        <p:nvSpPr>
          <p:cNvPr id="20" name="矩形 13"/>
          <p:cNvSpPr/>
          <p:nvPr/>
        </p:nvSpPr>
        <p:spPr>
          <a:xfrm>
            <a:off x="4079096" y="5674389"/>
            <a:ext cx="1832081" cy="738664"/>
          </a:xfrm>
          <a:prstGeom prst="rect">
            <a:avLst/>
          </a:prstGeom>
        </p:spPr>
        <p:txBody>
          <a:bodyPr wrap="square">
            <a:spAutoFit/>
          </a:bodyPr>
          <a:lstStyle/>
          <a:p>
            <a:pPr eaLnBrk="1" hangingPunct="1">
              <a:buClr>
                <a:srgbClr val="7030A0"/>
              </a:buClr>
              <a:defRPr/>
            </a:pPr>
            <a:r>
              <a:rPr lang="de-DE" altLang="zh-CN" sz="1200" dirty="0">
                <a:cs typeface="Arial" panose="020B0604020202020204" pitchFamily="34" charset="0"/>
              </a:rPr>
              <a:t>[</a:t>
            </a:r>
            <a:r>
              <a:rPr lang="de-DE" altLang="zh-CN" sz="1400" dirty="0" err="1" smtClean="0">
                <a:cs typeface="Arial" panose="020B0604020202020204" pitchFamily="34" charset="0"/>
              </a:rPr>
              <a:t>Baznat</a:t>
            </a:r>
            <a:r>
              <a:rPr lang="de-DE" altLang="zh-CN" sz="1400" dirty="0" smtClean="0">
                <a:cs typeface="Arial" panose="020B0604020202020204" pitchFamily="34" charset="0"/>
              </a:rPr>
              <a:t>, , Sorin, </a:t>
            </a:r>
            <a:r>
              <a:rPr lang="de-DE" altLang="zh-CN" sz="1400" dirty="0">
                <a:cs typeface="Arial" panose="020B0604020202020204" pitchFamily="34" charset="0"/>
              </a:rPr>
              <a:t>et al., </a:t>
            </a:r>
            <a:r>
              <a:rPr lang="fr-FR" sz="1400" dirty="0" smtClean="0">
                <a:cs typeface="Arial" panose="020B0604020202020204" pitchFamily="34" charset="0"/>
              </a:rPr>
              <a:t>PRC </a:t>
            </a:r>
            <a:r>
              <a:rPr lang="fr-FR" sz="1400" b="1" dirty="0" smtClean="0">
                <a:cs typeface="Arial" panose="020B0604020202020204" pitchFamily="34" charset="0"/>
              </a:rPr>
              <a:t>97</a:t>
            </a:r>
            <a:r>
              <a:rPr lang="fr-FR" sz="1400" dirty="0" smtClean="0">
                <a:cs typeface="Arial" panose="020B0604020202020204" pitchFamily="34" charset="0"/>
              </a:rPr>
              <a:t>, 041902 </a:t>
            </a:r>
            <a:r>
              <a:rPr lang="fr-FR" sz="1400" b="1" dirty="0" smtClean="0">
                <a:cs typeface="Arial" panose="020B0604020202020204" pitchFamily="34" charset="0"/>
              </a:rPr>
              <a:t>(R)</a:t>
            </a:r>
            <a:r>
              <a:rPr lang="fr-FR" sz="1400" dirty="0" smtClean="0">
                <a:cs typeface="Arial" panose="020B0604020202020204" pitchFamily="34" charset="0"/>
              </a:rPr>
              <a:t>  (2018).]</a:t>
            </a:r>
            <a:endParaRPr lang="de-DE" altLang="zh-CN" sz="1400" dirty="0">
              <a:cs typeface="Arial" panose="020B0604020202020204" pitchFamily="34" charset="0"/>
            </a:endParaRPr>
          </a:p>
        </p:txBody>
      </p:sp>
      <p:pic>
        <p:nvPicPr>
          <p:cNvPr id="10" name="Picture 9"/>
          <p:cNvPicPr>
            <a:picLocks noChangeAspect="1"/>
          </p:cNvPicPr>
          <p:nvPr/>
        </p:nvPicPr>
        <p:blipFill>
          <a:blip r:embed="rId10"/>
          <a:stretch>
            <a:fillRect/>
          </a:stretch>
        </p:blipFill>
        <p:spPr>
          <a:xfrm>
            <a:off x="304800" y="5209116"/>
            <a:ext cx="1700034" cy="1572684"/>
          </a:xfrm>
          <a:prstGeom prst="rect">
            <a:avLst/>
          </a:prstGeom>
        </p:spPr>
      </p:pic>
      <p:sp>
        <p:nvSpPr>
          <p:cNvPr id="21" name="Rectangle 20"/>
          <p:cNvSpPr/>
          <p:nvPr/>
        </p:nvSpPr>
        <p:spPr>
          <a:xfrm>
            <a:off x="1996760" y="5679708"/>
            <a:ext cx="1715470" cy="523220"/>
          </a:xfrm>
          <a:prstGeom prst="rect">
            <a:avLst/>
          </a:prstGeom>
        </p:spPr>
        <p:txBody>
          <a:bodyPr wrap="none">
            <a:spAutoFit/>
          </a:bodyPr>
          <a:lstStyle/>
          <a:p>
            <a:r>
              <a:rPr lang="el-GR" sz="1400" dirty="0" smtClean="0"/>
              <a:t>[</a:t>
            </a:r>
            <a:r>
              <a:rPr lang="en-US" sz="1400" dirty="0" err="1" smtClean="0"/>
              <a:t>DeXian</a:t>
            </a:r>
            <a:r>
              <a:rPr lang="en-US" sz="1400" dirty="0" smtClean="0"/>
              <a:t> Wei</a:t>
            </a:r>
            <a:r>
              <a:rPr lang="el-GR" sz="1400" dirty="0" smtClean="0"/>
              <a:t> </a:t>
            </a:r>
            <a:r>
              <a:rPr lang="en-US" sz="1400" dirty="0" smtClean="0"/>
              <a:t>et al., </a:t>
            </a:r>
          </a:p>
          <a:p>
            <a:r>
              <a:rPr lang="en-US" sz="1400" dirty="0" smtClean="0"/>
              <a:t>arXiv: 1810.00151]</a:t>
            </a:r>
            <a:endParaRPr lang="en-US" sz="1400" dirty="0"/>
          </a:p>
        </p:txBody>
      </p:sp>
    </p:spTree>
    <p:custDataLst>
      <p:tags r:id="rId1"/>
    </p:custDataLst>
    <p:extLst>
      <p:ext uri="{BB962C8B-B14F-4D97-AF65-F5344CB8AC3E}">
        <p14:creationId xmlns:p14="http://schemas.microsoft.com/office/powerpoint/2010/main" val="2252442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7195" y="901086"/>
            <a:ext cx="3191899" cy="600164"/>
          </a:xfrm>
          <a:prstGeom prst="rect">
            <a:avLst/>
          </a:prstGeom>
        </p:spPr>
        <p:txBody>
          <a:bodyPr wrap="none">
            <a:spAutoFit/>
          </a:bodyPr>
          <a:lstStyle/>
          <a:p>
            <a:pPr algn="ctr"/>
            <a:r>
              <a:rPr lang="en-US" sz="3300" b="1" dirty="0">
                <a:solidFill>
                  <a:srgbClr val="0000FF"/>
                </a:solidFill>
                <a:cs typeface="Arial" panose="020B0604020202020204" pitchFamily="34" charset="0"/>
              </a:rPr>
              <a:t>Conclusion # 1</a:t>
            </a:r>
          </a:p>
        </p:txBody>
      </p:sp>
      <p:pic>
        <p:nvPicPr>
          <p:cNvPr id="3" name="图片 2"/>
          <p:cNvPicPr>
            <a:picLocks noChangeAspect="1"/>
          </p:cNvPicPr>
          <p:nvPr/>
        </p:nvPicPr>
        <p:blipFill>
          <a:blip r:embed="rId2"/>
          <a:stretch>
            <a:fillRect/>
          </a:stretch>
        </p:blipFill>
        <p:spPr>
          <a:xfrm>
            <a:off x="161357" y="1632403"/>
            <a:ext cx="2064544" cy="1702412"/>
          </a:xfrm>
          <a:prstGeom prst="rect">
            <a:avLst/>
          </a:prstGeom>
        </p:spPr>
      </p:pic>
      <p:pic>
        <p:nvPicPr>
          <p:cNvPr id="4" name="图片 4"/>
          <p:cNvPicPr>
            <a:picLocks noChangeAspect="1"/>
          </p:cNvPicPr>
          <p:nvPr/>
        </p:nvPicPr>
        <p:blipFill>
          <a:blip r:embed="rId3"/>
          <a:stretch>
            <a:fillRect/>
          </a:stretch>
        </p:blipFill>
        <p:spPr>
          <a:xfrm>
            <a:off x="2382042" y="1592549"/>
            <a:ext cx="2249830" cy="1707903"/>
          </a:xfrm>
          <a:prstGeom prst="rect">
            <a:avLst/>
          </a:prstGeom>
        </p:spPr>
      </p:pic>
      <p:pic>
        <p:nvPicPr>
          <p:cNvPr id="6" name="图片 2"/>
          <p:cNvPicPr>
            <a:picLocks noChangeAspect="1"/>
          </p:cNvPicPr>
          <p:nvPr/>
        </p:nvPicPr>
        <p:blipFill>
          <a:blip r:embed="rId4"/>
          <a:stretch>
            <a:fillRect/>
          </a:stretch>
        </p:blipFill>
        <p:spPr>
          <a:xfrm>
            <a:off x="4735286" y="1632403"/>
            <a:ext cx="2017317" cy="1751397"/>
          </a:xfrm>
          <a:prstGeom prst="rect">
            <a:avLst/>
          </a:prstGeom>
        </p:spPr>
      </p:pic>
      <p:pic>
        <p:nvPicPr>
          <p:cNvPr id="7" name="Picture 6"/>
          <p:cNvPicPr>
            <a:picLocks noChangeAspect="1"/>
          </p:cNvPicPr>
          <p:nvPr/>
        </p:nvPicPr>
        <p:blipFill>
          <a:blip r:embed="rId5"/>
          <a:stretch>
            <a:fillRect/>
          </a:stretch>
        </p:blipFill>
        <p:spPr>
          <a:xfrm>
            <a:off x="230922" y="3396571"/>
            <a:ext cx="2261907" cy="1825550"/>
          </a:xfrm>
          <a:prstGeom prst="rect">
            <a:avLst/>
          </a:prstGeom>
        </p:spPr>
      </p:pic>
      <p:pic>
        <p:nvPicPr>
          <p:cNvPr id="8" name="Picture 7"/>
          <p:cNvPicPr>
            <a:picLocks noChangeAspect="1"/>
          </p:cNvPicPr>
          <p:nvPr/>
        </p:nvPicPr>
        <p:blipFill>
          <a:blip r:embed="rId6"/>
          <a:stretch>
            <a:fillRect/>
          </a:stretch>
        </p:blipFill>
        <p:spPr>
          <a:xfrm>
            <a:off x="2435444" y="3353077"/>
            <a:ext cx="2234528" cy="1765197"/>
          </a:xfrm>
          <a:prstGeom prst="rect">
            <a:avLst/>
          </a:prstGeom>
        </p:spPr>
      </p:pic>
      <p:pic>
        <p:nvPicPr>
          <p:cNvPr id="9" name="Picture 8"/>
          <p:cNvPicPr>
            <a:picLocks noChangeAspect="1"/>
          </p:cNvPicPr>
          <p:nvPr/>
        </p:nvPicPr>
        <p:blipFill>
          <a:blip r:embed="rId7"/>
          <a:stretch>
            <a:fillRect/>
          </a:stretch>
        </p:blipFill>
        <p:spPr>
          <a:xfrm>
            <a:off x="4851015" y="3383799"/>
            <a:ext cx="2046184" cy="1734475"/>
          </a:xfrm>
          <a:prstGeom prst="rect">
            <a:avLst/>
          </a:prstGeom>
        </p:spPr>
      </p:pic>
      <p:sp>
        <p:nvSpPr>
          <p:cNvPr id="10" name="TextBox 9"/>
          <p:cNvSpPr txBox="1"/>
          <p:nvPr/>
        </p:nvSpPr>
        <p:spPr>
          <a:xfrm>
            <a:off x="6945085" y="1765545"/>
            <a:ext cx="1970315" cy="1384995"/>
          </a:xfrm>
          <a:prstGeom prst="rect">
            <a:avLst/>
          </a:prstGeom>
          <a:noFill/>
        </p:spPr>
        <p:txBody>
          <a:bodyPr wrap="square" rtlCol="0">
            <a:spAutoFit/>
          </a:bodyPr>
          <a:lstStyle/>
          <a:p>
            <a:r>
              <a:rPr lang="en-US" sz="2100" dirty="0">
                <a:solidFill>
                  <a:srgbClr val="0000FF"/>
                </a:solidFill>
                <a:cs typeface="Arial" panose="020B0604020202020204" pitchFamily="34" charset="0"/>
              </a:rPr>
              <a:t>[Yilong Xie, </a:t>
            </a:r>
            <a:br>
              <a:rPr lang="en-US" sz="2100" dirty="0">
                <a:solidFill>
                  <a:srgbClr val="0000FF"/>
                </a:solidFill>
                <a:cs typeface="Arial" panose="020B0604020202020204" pitchFamily="34" charset="0"/>
              </a:rPr>
            </a:br>
            <a:r>
              <a:rPr lang="en-US" sz="2100" dirty="0">
                <a:solidFill>
                  <a:srgbClr val="0000FF"/>
                </a:solidFill>
                <a:cs typeface="Arial" panose="020B0604020202020204" pitchFamily="34" charset="0"/>
              </a:rPr>
              <a:t>talk QM18]</a:t>
            </a:r>
          </a:p>
          <a:p>
            <a:r>
              <a:rPr lang="en-US" sz="2100" dirty="0">
                <a:solidFill>
                  <a:srgbClr val="0000FF"/>
                </a:solidFill>
                <a:cs typeface="Arial" panose="020B0604020202020204" pitchFamily="34" charset="0"/>
              </a:rPr>
              <a:t>2: no shear</a:t>
            </a:r>
            <a:br>
              <a:rPr lang="en-US" sz="2100" dirty="0">
                <a:solidFill>
                  <a:srgbClr val="0000FF"/>
                </a:solidFill>
                <a:cs typeface="Arial" panose="020B0604020202020204" pitchFamily="34" charset="0"/>
              </a:rPr>
            </a:br>
            <a:r>
              <a:rPr lang="en-US" sz="2100" dirty="0">
                <a:solidFill>
                  <a:srgbClr val="0000FF"/>
                </a:solidFill>
                <a:cs typeface="Arial" panose="020B0604020202020204" pitchFamily="34" charset="0"/>
              </a:rPr>
              <a:t>vorticity</a:t>
            </a:r>
          </a:p>
        </p:txBody>
      </p:sp>
      <p:sp>
        <p:nvSpPr>
          <p:cNvPr id="11" name="TextBox 10"/>
          <p:cNvSpPr txBox="1"/>
          <p:nvPr/>
        </p:nvSpPr>
        <p:spPr>
          <a:xfrm>
            <a:off x="6945086" y="3593766"/>
            <a:ext cx="2100943" cy="1384995"/>
          </a:xfrm>
          <a:prstGeom prst="rect">
            <a:avLst/>
          </a:prstGeom>
          <a:noFill/>
        </p:spPr>
        <p:txBody>
          <a:bodyPr wrap="square" rtlCol="0">
            <a:spAutoFit/>
          </a:bodyPr>
          <a:lstStyle/>
          <a:p>
            <a:r>
              <a:rPr lang="en-US" sz="2100" dirty="0">
                <a:solidFill>
                  <a:srgbClr val="0000FF"/>
                </a:solidFill>
                <a:cs typeface="Arial" panose="020B0604020202020204" pitchFamily="34" charset="0"/>
              </a:rPr>
              <a:t>[I. Karpenko, </a:t>
            </a:r>
            <a:br>
              <a:rPr lang="en-US" sz="2100" dirty="0">
                <a:solidFill>
                  <a:srgbClr val="0000FF"/>
                </a:solidFill>
                <a:cs typeface="Arial" panose="020B0604020202020204" pitchFamily="34" charset="0"/>
              </a:rPr>
            </a:br>
            <a:r>
              <a:rPr lang="en-US" sz="2100" dirty="0">
                <a:solidFill>
                  <a:srgbClr val="0000FF"/>
                </a:solidFill>
                <a:cs typeface="Arial" panose="020B0604020202020204" pitchFamily="34" charset="0"/>
              </a:rPr>
              <a:t>talk QM18]</a:t>
            </a:r>
            <a:br>
              <a:rPr lang="en-US" sz="2100" dirty="0">
                <a:solidFill>
                  <a:srgbClr val="0000FF"/>
                </a:solidFill>
                <a:cs typeface="Arial" panose="020B0604020202020204" pitchFamily="34" charset="0"/>
              </a:rPr>
            </a:br>
            <a:r>
              <a:rPr lang="en-US" sz="2100" dirty="0">
                <a:solidFill>
                  <a:srgbClr val="0000FF"/>
                </a:solidFill>
                <a:cs typeface="Arial" panose="020B0604020202020204" pitchFamily="34" charset="0"/>
              </a:rPr>
              <a:t>no initial shear</a:t>
            </a:r>
            <a:endParaRPr lang="el-GR" sz="2100" dirty="0">
              <a:solidFill>
                <a:srgbClr val="0000FF"/>
              </a:solidFill>
              <a:cs typeface="Arial" panose="020B0604020202020204" pitchFamily="34" charset="0"/>
            </a:endParaRPr>
          </a:p>
          <a:p>
            <a:r>
              <a:rPr lang="en-US" sz="2100" dirty="0">
                <a:solidFill>
                  <a:srgbClr val="0000FF"/>
                </a:solidFill>
                <a:cs typeface="Arial" panose="020B0604020202020204" pitchFamily="34" charset="0"/>
              </a:rPr>
              <a:t>n</a:t>
            </a:r>
            <a:r>
              <a:rPr lang="el-GR" sz="2100" dirty="0">
                <a:solidFill>
                  <a:srgbClr val="0000FF"/>
                </a:solidFill>
                <a:cs typeface="Arial" panose="020B0604020202020204" pitchFamily="34" charset="0"/>
              </a:rPr>
              <a:t>ο Ν</a:t>
            </a:r>
            <a:r>
              <a:rPr lang="en-US" sz="2100" dirty="0">
                <a:solidFill>
                  <a:srgbClr val="0000FF"/>
                </a:solidFill>
                <a:cs typeface="Arial" panose="020B0604020202020204" pitchFamily="34" charset="0"/>
              </a:rPr>
              <a:t>R vorticity</a:t>
            </a:r>
          </a:p>
        </p:txBody>
      </p:sp>
      <p:sp>
        <p:nvSpPr>
          <p:cNvPr id="12" name="TextBox 11"/>
          <p:cNvSpPr txBox="1"/>
          <p:nvPr/>
        </p:nvSpPr>
        <p:spPr>
          <a:xfrm>
            <a:off x="161357" y="5183080"/>
            <a:ext cx="8884672" cy="738664"/>
          </a:xfrm>
          <a:prstGeom prst="rect">
            <a:avLst/>
          </a:prstGeom>
          <a:noFill/>
        </p:spPr>
        <p:txBody>
          <a:bodyPr wrap="square" rtlCol="0">
            <a:spAutoFit/>
          </a:bodyPr>
          <a:lstStyle/>
          <a:p>
            <a:r>
              <a:rPr lang="en-US" sz="2100" dirty="0">
                <a:solidFill>
                  <a:srgbClr val="0000FF"/>
                </a:solidFill>
                <a:cs typeface="Arial" panose="020B0604020202020204" pitchFamily="34" charset="0"/>
              </a:rPr>
              <a:t>* Signature in theory is in agreement !!! (Magnitude is I.S. dependent)</a:t>
            </a:r>
            <a:br>
              <a:rPr lang="en-US" sz="2100" dirty="0">
                <a:solidFill>
                  <a:srgbClr val="0000FF"/>
                </a:solidFill>
                <a:cs typeface="Arial" panose="020B0604020202020204" pitchFamily="34" charset="0"/>
              </a:rPr>
            </a:br>
            <a:r>
              <a:rPr lang="en-US" sz="2100" dirty="0">
                <a:solidFill>
                  <a:srgbClr val="0000FF"/>
                </a:solidFill>
                <a:cs typeface="Arial" panose="020B0604020202020204" pitchFamily="34" charset="0"/>
              </a:rPr>
              <a:t>* Exp. is a mix of P-s for X &amp; Y and 1 &amp; 2 components</a:t>
            </a:r>
          </a:p>
        </p:txBody>
      </p:sp>
      <p:sp>
        <p:nvSpPr>
          <p:cNvPr id="5" name="Slide Number Placeholder 4"/>
          <p:cNvSpPr>
            <a:spLocks noGrp="1"/>
          </p:cNvSpPr>
          <p:nvPr>
            <p:ph type="sldNum" sz="quarter" idx="12"/>
          </p:nvPr>
        </p:nvSpPr>
        <p:spPr/>
        <p:txBody>
          <a:bodyPr/>
          <a:lstStyle/>
          <a:p>
            <a:pPr>
              <a:defRPr/>
            </a:pPr>
            <a:fld id="{1FF396D4-316B-4A4F-9B13-F9AF06E47416}" type="slidenum">
              <a:rPr lang="zh-CN" altLang="zh-CN" smtClean="0"/>
              <a:pPr>
                <a:defRPr/>
              </a:pPr>
              <a:t>32</a:t>
            </a:fld>
            <a:endParaRPr lang="zh-CN" altLang="zh-CN"/>
          </a:p>
        </p:txBody>
      </p:sp>
    </p:spTree>
    <p:extLst>
      <p:ext uri="{BB962C8B-B14F-4D97-AF65-F5344CB8AC3E}">
        <p14:creationId xmlns:p14="http://schemas.microsoft.com/office/powerpoint/2010/main" val="4248688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046" y="1697005"/>
            <a:ext cx="7417837" cy="2631490"/>
          </a:xfrm>
          <a:prstGeom prst="rect">
            <a:avLst/>
          </a:prstGeom>
          <a:noFill/>
        </p:spPr>
        <p:txBody>
          <a:bodyPr wrap="square" rtlCol="0">
            <a:spAutoFit/>
          </a:bodyPr>
          <a:lstStyle/>
          <a:p>
            <a:pPr algn="ctr"/>
            <a:r>
              <a:rPr lang="en-US" sz="3300" b="1" dirty="0">
                <a:solidFill>
                  <a:srgbClr val="0000FF"/>
                </a:solidFill>
                <a:cs typeface="Arial" panose="020B0604020202020204" pitchFamily="34" charset="0"/>
              </a:rPr>
              <a:t>Question # 2</a:t>
            </a:r>
          </a:p>
          <a:p>
            <a:pPr algn="ctr"/>
            <a:endParaRPr lang="en-US" sz="3300" b="1" dirty="0">
              <a:solidFill>
                <a:srgbClr val="0000FF"/>
              </a:solidFill>
              <a:cs typeface="Arial" panose="020B0604020202020204" pitchFamily="34" charset="0"/>
            </a:endParaRPr>
          </a:p>
          <a:p>
            <a:pPr algn="ctr"/>
            <a:r>
              <a:rPr lang="en-US" sz="3300" b="1" dirty="0">
                <a:solidFill>
                  <a:srgbClr val="0000FF"/>
                </a:solidFill>
                <a:cs typeface="Arial" panose="020B0604020202020204" pitchFamily="34" charset="0"/>
              </a:rPr>
              <a:t>What causes the difference of</a:t>
            </a:r>
            <a:br>
              <a:rPr lang="en-US" sz="3300" b="1" dirty="0">
                <a:solidFill>
                  <a:srgbClr val="0000FF"/>
                </a:solidFill>
                <a:cs typeface="Arial" panose="020B0604020202020204" pitchFamily="34" charset="0"/>
              </a:rPr>
            </a:br>
            <a:r>
              <a:rPr lang="en-US" sz="3300" b="1" dirty="0">
                <a:solidFill>
                  <a:srgbClr val="0000FF"/>
                </a:solidFill>
                <a:cs typeface="Arial" panose="020B0604020202020204" pitchFamily="34" charset="0"/>
              </a:rPr>
              <a:t> </a:t>
            </a:r>
            <a:r>
              <a:rPr lang="el-GR" sz="3300" b="1" dirty="0">
                <a:solidFill>
                  <a:srgbClr val="0000FF"/>
                </a:solidFill>
                <a:cs typeface="Arial" panose="020B0604020202020204" pitchFamily="34" charset="0"/>
              </a:rPr>
              <a:t>Λ </a:t>
            </a:r>
            <a:r>
              <a:rPr lang="en-US" sz="3300" b="1" dirty="0">
                <a:solidFill>
                  <a:srgbClr val="0000FF"/>
                </a:solidFill>
                <a:cs typeface="Arial" panose="020B0604020202020204" pitchFamily="34" charset="0"/>
              </a:rPr>
              <a:t> and   anti-</a:t>
            </a:r>
            <a:r>
              <a:rPr lang="el-GR" sz="3300" b="1" dirty="0">
                <a:solidFill>
                  <a:srgbClr val="0000FF"/>
                </a:solidFill>
                <a:cs typeface="Arial" panose="020B0604020202020204" pitchFamily="34" charset="0"/>
              </a:rPr>
              <a:t>Λ </a:t>
            </a:r>
            <a:r>
              <a:rPr lang="en-US" sz="3300" b="1" dirty="0">
                <a:solidFill>
                  <a:srgbClr val="0000FF"/>
                </a:solidFill>
                <a:cs typeface="Arial" panose="020B0604020202020204" pitchFamily="34" charset="0"/>
              </a:rPr>
              <a:t>  polarization ?</a:t>
            </a:r>
          </a:p>
          <a:p>
            <a:pPr algn="ctr"/>
            <a:endParaRPr lang="en-US" sz="3300" dirty="0">
              <a:solidFill>
                <a:srgbClr val="0000FF"/>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1FF396D4-316B-4A4F-9B13-F9AF06E47416}" type="slidenum">
              <a:rPr lang="zh-CN" altLang="zh-CN" smtClean="0"/>
              <a:pPr>
                <a:defRPr/>
              </a:pPr>
              <a:t>33</a:t>
            </a:fld>
            <a:endParaRPr lang="zh-CN" altLang="zh-CN"/>
          </a:p>
        </p:txBody>
      </p:sp>
    </p:spTree>
    <p:extLst>
      <p:ext uri="{BB962C8B-B14F-4D97-AF65-F5344CB8AC3E}">
        <p14:creationId xmlns:p14="http://schemas.microsoft.com/office/powerpoint/2010/main" val="786357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978" y="1100513"/>
            <a:ext cx="3016952" cy="3092431"/>
          </a:xfrm>
          <a:prstGeom prst="rect">
            <a:avLst/>
          </a:prstGeom>
        </p:spPr>
      </p:pic>
      <p:sp>
        <p:nvSpPr>
          <p:cNvPr id="3" name="TextBox 2"/>
          <p:cNvSpPr txBox="1"/>
          <p:nvPr/>
        </p:nvSpPr>
        <p:spPr>
          <a:xfrm>
            <a:off x="3284118" y="960348"/>
            <a:ext cx="5662127" cy="5170646"/>
          </a:xfrm>
          <a:prstGeom prst="rect">
            <a:avLst/>
          </a:prstGeom>
          <a:noFill/>
        </p:spPr>
        <p:txBody>
          <a:bodyPr wrap="none" rtlCol="0">
            <a:spAutoFit/>
          </a:bodyPr>
          <a:lstStyle/>
          <a:p>
            <a:r>
              <a:rPr lang="el-GR" sz="2100" b="1" dirty="0">
                <a:solidFill>
                  <a:srgbClr val="FF0000"/>
                </a:solidFill>
                <a:cs typeface="Arial" panose="020B0604020202020204" pitchFamily="34" charset="0"/>
              </a:rPr>
              <a:t>Λ </a:t>
            </a:r>
            <a:r>
              <a:rPr lang="en-US" sz="2100" b="1" dirty="0">
                <a:solidFill>
                  <a:srgbClr val="FF0000"/>
                </a:solidFill>
                <a:cs typeface="Arial" panose="020B0604020202020204" pitchFamily="34" charset="0"/>
              </a:rPr>
              <a:t>&amp; anti-</a:t>
            </a:r>
            <a:r>
              <a:rPr lang="el-GR" sz="2100" b="1" dirty="0">
                <a:solidFill>
                  <a:srgbClr val="FF0000"/>
                </a:solidFill>
                <a:cs typeface="Arial" panose="020B0604020202020204" pitchFamily="34" charset="0"/>
              </a:rPr>
              <a:t>Λ</a:t>
            </a:r>
            <a:r>
              <a:rPr lang="en-US" sz="2100" b="1" dirty="0">
                <a:solidFill>
                  <a:srgbClr val="FF0000"/>
                </a:solidFill>
                <a:cs typeface="Arial" panose="020B0604020202020204" pitchFamily="34" charset="0"/>
              </a:rPr>
              <a:t> polarization measurement, BES:</a:t>
            </a:r>
          </a:p>
          <a:p>
            <a:r>
              <a:rPr lang="en-US" sz="2100" b="1" dirty="0">
                <a:solidFill>
                  <a:srgbClr val="FF0000"/>
                </a:solidFill>
                <a:cs typeface="Arial" panose="020B0604020202020204" pitchFamily="34" charset="0"/>
              </a:rPr>
              <a:t>STAR Collaboration, Nature 548, 62 (2017)</a:t>
            </a:r>
          </a:p>
          <a:p>
            <a:endParaRPr lang="en-US" dirty="0">
              <a:cs typeface="Arial" panose="020B0604020202020204" pitchFamily="34" charset="0"/>
            </a:endParaRPr>
          </a:p>
          <a:p>
            <a:r>
              <a:rPr lang="en-US" dirty="0">
                <a:solidFill>
                  <a:srgbClr val="0000FF"/>
                </a:solidFill>
                <a:cs typeface="Arial" panose="020B0604020202020204" pitchFamily="34" charset="0"/>
              </a:rPr>
              <a:t>Indication of larger polarization of anti-</a:t>
            </a:r>
            <a:r>
              <a:rPr lang="el-GR" dirty="0">
                <a:solidFill>
                  <a:srgbClr val="0000FF"/>
                </a:solidFill>
                <a:cs typeface="Arial" panose="020B0604020202020204" pitchFamily="34" charset="0"/>
              </a:rPr>
              <a:t>Λ</a:t>
            </a:r>
            <a:r>
              <a:rPr lang="en-US" dirty="0">
                <a:solidFill>
                  <a:srgbClr val="0000FF"/>
                </a:solidFill>
                <a:cs typeface="Arial" panose="020B0604020202020204" pitchFamily="34" charset="0"/>
              </a:rPr>
              <a:t>-s </a:t>
            </a:r>
            <a:r>
              <a:rPr lang="el-GR" dirty="0">
                <a:solidFill>
                  <a:srgbClr val="0000FF"/>
                </a:solidFill>
                <a:cs typeface="Arial" panose="020B0604020202020204" pitchFamily="34" charset="0"/>
              </a:rPr>
              <a:t> (</a:t>
            </a:r>
            <a:r>
              <a:rPr lang="el-GR" b="1" dirty="0">
                <a:solidFill>
                  <a:srgbClr val="FF0000"/>
                </a:solidFill>
                <a:cs typeface="Arial" panose="020B0604020202020204" pitchFamily="34" charset="0"/>
              </a:rPr>
              <a:t>?</a:t>
            </a:r>
            <a:r>
              <a:rPr lang="el-GR" dirty="0">
                <a:solidFill>
                  <a:srgbClr val="0000FF"/>
                </a:solidFill>
                <a:cs typeface="Arial" panose="020B0604020202020204" pitchFamily="34" charset="0"/>
              </a:rPr>
              <a:t>)</a:t>
            </a:r>
            <a:endParaRPr lang="en-US" dirty="0">
              <a:solidFill>
                <a:srgbClr val="0000FF"/>
              </a:solidFill>
              <a:cs typeface="Arial" panose="020B0604020202020204" pitchFamily="34" charset="0"/>
            </a:endParaRPr>
          </a:p>
          <a:p>
            <a:endParaRPr lang="en-US" dirty="0">
              <a:solidFill>
                <a:srgbClr val="0000FF"/>
              </a:solidFill>
              <a:cs typeface="Arial" panose="020B0604020202020204" pitchFamily="34" charset="0"/>
            </a:endParaRPr>
          </a:p>
          <a:p>
            <a:pPr marL="257175" indent="-257175">
              <a:buFontTx/>
              <a:buChar char="-"/>
            </a:pPr>
            <a:r>
              <a:rPr lang="en-US" dirty="0">
                <a:solidFill>
                  <a:srgbClr val="0000FF"/>
                </a:solidFill>
                <a:cs typeface="Arial" panose="020B0604020202020204" pitchFamily="34" charset="0"/>
              </a:rPr>
              <a:t>Frequently attributed to magnetic effect caused </a:t>
            </a:r>
            <a:br>
              <a:rPr lang="en-US" dirty="0">
                <a:solidFill>
                  <a:srgbClr val="0000FF"/>
                </a:solidFill>
                <a:cs typeface="Arial" panose="020B0604020202020204" pitchFamily="34" charset="0"/>
              </a:rPr>
            </a:br>
            <a:r>
              <a:rPr lang="en-US" dirty="0">
                <a:solidFill>
                  <a:srgbClr val="0000FF"/>
                </a:solidFill>
                <a:cs typeface="Arial" panose="020B0604020202020204" pitchFamily="34" charset="0"/>
              </a:rPr>
              <a:t>the P &amp; T spectators. </a:t>
            </a:r>
          </a:p>
          <a:p>
            <a:pPr marL="257175" indent="-257175">
              <a:buFontTx/>
              <a:buChar char="-"/>
            </a:pPr>
            <a:endParaRPr lang="en-US" dirty="0">
              <a:solidFill>
                <a:srgbClr val="0000FF"/>
              </a:solidFill>
              <a:cs typeface="Arial" panose="020B0604020202020204" pitchFamily="34" charset="0"/>
            </a:endParaRPr>
          </a:p>
          <a:p>
            <a:pPr marL="257175" indent="-257175">
              <a:buFontTx/>
              <a:buChar char="-"/>
            </a:pPr>
            <a:r>
              <a:rPr lang="en-US" dirty="0">
                <a:solidFill>
                  <a:srgbClr val="0000FF"/>
                </a:solidFill>
                <a:cs typeface="Arial" panose="020B0604020202020204" pitchFamily="34" charset="0"/>
              </a:rPr>
              <a:t>Summarized by </a:t>
            </a:r>
            <a:r>
              <a:rPr lang="en-US" dirty="0">
                <a:cs typeface="Arial" panose="020B0604020202020204" pitchFamily="34" charset="0"/>
              </a:rPr>
              <a:t>[Karpenko, talk QM18]</a:t>
            </a:r>
            <a:r>
              <a:rPr lang="en-US" dirty="0">
                <a:solidFill>
                  <a:srgbClr val="0000FF"/>
                </a:solidFill>
                <a:cs typeface="Arial" panose="020B0604020202020204" pitchFamily="34" charset="0"/>
              </a:rPr>
              <a:t>:</a:t>
            </a:r>
          </a:p>
          <a:p>
            <a:r>
              <a:rPr lang="en-US" dirty="0">
                <a:solidFill>
                  <a:srgbClr val="0000FF"/>
                </a:solidFill>
                <a:cs typeface="Arial" panose="020B0604020202020204" pitchFamily="34" charset="0"/>
              </a:rPr>
              <a:t>	* Vorticity creates the average polarization.</a:t>
            </a:r>
          </a:p>
          <a:p>
            <a:r>
              <a:rPr lang="en-US" dirty="0">
                <a:solidFill>
                  <a:srgbClr val="0000FF"/>
                </a:solidFill>
                <a:cs typeface="Arial" panose="020B0604020202020204" pitchFamily="34" charset="0"/>
              </a:rPr>
              <a:t>	* The magnetic moment makes the              </a:t>
            </a:r>
          </a:p>
          <a:p>
            <a:r>
              <a:rPr lang="en-US" dirty="0">
                <a:solidFill>
                  <a:srgbClr val="0000FF"/>
                </a:solidFill>
                <a:cs typeface="Arial" panose="020B0604020202020204" pitchFamily="34" charset="0"/>
              </a:rPr>
              <a:t>	         Polarization splitting for </a:t>
            </a:r>
            <a:r>
              <a:rPr lang="el-GR" dirty="0">
                <a:solidFill>
                  <a:srgbClr val="0000FF"/>
                </a:solidFill>
                <a:cs typeface="Arial" panose="020B0604020202020204" pitchFamily="34" charset="0"/>
              </a:rPr>
              <a:t>Λ</a:t>
            </a:r>
            <a:r>
              <a:rPr lang="en-US" dirty="0">
                <a:solidFill>
                  <a:srgbClr val="0000FF"/>
                </a:solidFill>
                <a:cs typeface="Arial" panose="020B0604020202020204" pitchFamily="34" charset="0"/>
              </a:rPr>
              <a:t> and anti-</a:t>
            </a:r>
            <a:r>
              <a:rPr lang="el-GR" dirty="0">
                <a:solidFill>
                  <a:srgbClr val="0000FF"/>
                </a:solidFill>
                <a:cs typeface="Arial" panose="020B0604020202020204" pitchFamily="34" charset="0"/>
              </a:rPr>
              <a:t>Λ</a:t>
            </a:r>
            <a:endParaRPr lang="en-US" dirty="0">
              <a:solidFill>
                <a:srgbClr val="0000FF"/>
              </a:solidFill>
              <a:cs typeface="Arial" panose="020B0604020202020204" pitchFamily="34" charset="0"/>
            </a:endParaRPr>
          </a:p>
          <a:p>
            <a:r>
              <a:rPr lang="en-US" dirty="0">
                <a:solidFill>
                  <a:srgbClr val="0000FF"/>
                </a:solidFill>
                <a:cs typeface="Arial" panose="020B0604020202020204" pitchFamily="34" charset="0"/>
              </a:rPr>
              <a:t>	* Question is there magnetic field at </a:t>
            </a:r>
          </a:p>
          <a:p>
            <a:r>
              <a:rPr lang="en-US" dirty="0">
                <a:solidFill>
                  <a:srgbClr val="0000FF"/>
                </a:solidFill>
                <a:cs typeface="Arial" panose="020B0604020202020204" pitchFamily="34" charset="0"/>
              </a:rPr>
              <a:t>	         hadronization &amp; freeze-out</a:t>
            </a:r>
            <a:r>
              <a:rPr lang="el-GR" dirty="0">
                <a:solidFill>
                  <a:srgbClr val="0000FF"/>
                </a:solidFill>
                <a:cs typeface="Arial" panose="020B0604020202020204" pitchFamily="34" charset="0"/>
              </a:rPr>
              <a:t> (</a:t>
            </a:r>
            <a:r>
              <a:rPr lang="en-US" b="1" dirty="0">
                <a:solidFill>
                  <a:srgbClr val="FF0000"/>
                </a:solidFill>
                <a:cs typeface="Arial" panose="020B0604020202020204" pitchFamily="34" charset="0"/>
              </a:rPr>
              <a:t>?</a:t>
            </a:r>
            <a:r>
              <a:rPr lang="el-GR" b="1" dirty="0">
                <a:solidFill>
                  <a:srgbClr val="FF0000"/>
                </a:solidFill>
                <a:cs typeface="Arial" panose="020B0604020202020204" pitchFamily="34" charset="0"/>
              </a:rPr>
              <a:t>?</a:t>
            </a:r>
            <a:r>
              <a:rPr lang="el-GR" dirty="0">
                <a:solidFill>
                  <a:srgbClr val="0000FF"/>
                </a:solidFill>
                <a:cs typeface="Arial" panose="020B0604020202020204" pitchFamily="34" charset="0"/>
              </a:rPr>
              <a:t>)</a:t>
            </a:r>
            <a:endParaRPr lang="en-US" dirty="0">
              <a:solidFill>
                <a:srgbClr val="0000FF"/>
              </a:solidFill>
              <a:cs typeface="Arial" panose="020B0604020202020204" pitchFamily="34" charset="0"/>
            </a:endParaRPr>
          </a:p>
          <a:p>
            <a:endParaRPr lang="en-US" dirty="0">
              <a:solidFill>
                <a:srgbClr val="0000FF"/>
              </a:solidFill>
              <a:cs typeface="Arial" panose="020B0604020202020204" pitchFamily="34" charset="0"/>
            </a:endParaRPr>
          </a:p>
          <a:p>
            <a:r>
              <a:rPr lang="en-US" dirty="0">
                <a:solidFill>
                  <a:srgbClr val="0000FF"/>
                </a:solidFill>
                <a:cs typeface="Arial" panose="020B0604020202020204" pitchFamily="34" charset="0"/>
              </a:rPr>
              <a:t>-    Spectators are Lorentz contracted to </a:t>
            </a:r>
            <a:r>
              <a:rPr lang="el-GR" dirty="0">
                <a:solidFill>
                  <a:srgbClr val="0000FF"/>
                </a:solidFill>
                <a:cs typeface="Arial" panose="020B0604020202020204" pitchFamily="34" charset="0"/>
              </a:rPr>
              <a:t>Δ</a:t>
            </a:r>
            <a:r>
              <a:rPr lang="en-US" dirty="0">
                <a:solidFill>
                  <a:srgbClr val="0000FF"/>
                </a:solidFill>
                <a:cs typeface="Arial" panose="020B0604020202020204" pitchFamily="34" charset="0"/>
              </a:rPr>
              <a:t>t = 2R</a:t>
            </a:r>
            <a:r>
              <a:rPr lang="en-US" baseline="-25000" dirty="0">
                <a:solidFill>
                  <a:srgbClr val="0000FF"/>
                </a:solidFill>
                <a:cs typeface="Arial" panose="020B0604020202020204" pitchFamily="34" charset="0"/>
              </a:rPr>
              <a:t>N</a:t>
            </a:r>
            <a:r>
              <a:rPr lang="en-US" dirty="0">
                <a:solidFill>
                  <a:srgbClr val="0000FF"/>
                </a:solidFill>
                <a:cs typeface="Arial" panose="020B0604020202020204" pitchFamily="34" charset="0"/>
              </a:rPr>
              <a:t>/</a:t>
            </a:r>
            <a:r>
              <a:rPr lang="el-GR" b="1" dirty="0">
                <a:solidFill>
                  <a:srgbClr val="0000FF"/>
                </a:solidFill>
                <a:latin typeface="Times New Roman" panose="02020603050405020304" pitchFamily="18" charset="0"/>
                <a:cs typeface="Times New Roman" panose="02020603050405020304" pitchFamily="18" charset="0"/>
              </a:rPr>
              <a:t>γ</a:t>
            </a:r>
            <a:endParaRPr lang="en-US" b="1" dirty="0">
              <a:solidFill>
                <a:srgbClr val="0000FF"/>
              </a:solidFill>
              <a:latin typeface="Times New Roman" panose="02020603050405020304" pitchFamily="18" charset="0"/>
              <a:cs typeface="Times New Roman" panose="02020603050405020304" pitchFamily="18" charset="0"/>
            </a:endParaRPr>
          </a:p>
          <a:p>
            <a:pPr marL="257175" indent="-257175">
              <a:buFontTx/>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Rectangle 3"/>
          <p:cNvSpPr/>
          <p:nvPr/>
        </p:nvSpPr>
        <p:spPr>
          <a:xfrm>
            <a:off x="698186" y="4192943"/>
            <a:ext cx="3360728" cy="369332"/>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[STAR, Nature 548 (2017) 62.] </a:t>
            </a:r>
            <a:endParaRPr lang="en-US" dirty="0"/>
          </a:p>
        </p:txBody>
      </p:sp>
      <p:sp>
        <p:nvSpPr>
          <p:cNvPr id="5" name="Slide Number Placeholder 4"/>
          <p:cNvSpPr>
            <a:spLocks noGrp="1"/>
          </p:cNvSpPr>
          <p:nvPr>
            <p:ph type="sldNum" sz="quarter" idx="12"/>
          </p:nvPr>
        </p:nvSpPr>
        <p:spPr/>
        <p:txBody>
          <a:bodyPr/>
          <a:lstStyle/>
          <a:p>
            <a:pPr>
              <a:defRPr/>
            </a:pPr>
            <a:fld id="{1FF396D4-316B-4A4F-9B13-F9AF06E47416}" type="slidenum">
              <a:rPr lang="zh-CN" altLang="zh-CN" smtClean="0"/>
              <a:pPr>
                <a:defRPr/>
              </a:pPr>
              <a:t>34</a:t>
            </a:fld>
            <a:endParaRPr lang="zh-CN" altLang="zh-CN"/>
          </a:p>
        </p:txBody>
      </p:sp>
    </p:spTree>
    <p:extLst>
      <p:ext uri="{BB962C8B-B14F-4D97-AF65-F5344CB8AC3E}">
        <p14:creationId xmlns:p14="http://schemas.microsoft.com/office/powerpoint/2010/main" val="1297963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433699"/>
            <a:ext cx="3950027" cy="3785123"/>
          </a:xfrm>
          <a:prstGeom prst="rect">
            <a:avLst/>
          </a:prstGeom>
        </p:spPr>
      </p:pic>
      <p:sp>
        <p:nvSpPr>
          <p:cNvPr id="4" name="TextBox 3"/>
          <p:cNvSpPr txBox="1"/>
          <p:nvPr/>
        </p:nvSpPr>
        <p:spPr>
          <a:xfrm>
            <a:off x="164773" y="5315642"/>
            <a:ext cx="3727142"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Magnetic field for </a:t>
            </a:r>
            <a:r>
              <a:rPr lang="en-US" b="1" dirty="0">
                <a:solidFill>
                  <a:srgbClr val="FF0000"/>
                </a:solidFill>
                <a:latin typeface="Arial" panose="020B0604020202020204" pitchFamily="34" charset="0"/>
                <a:cs typeface="Arial" panose="020B0604020202020204" pitchFamily="34" charset="0"/>
              </a:rPr>
              <a:t>STATIC</a:t>
            </a:r>
            <a:r>
              <a:rPr lang="en-US" dirty="0">
                <a:latin typeface="Arial" panose="020B0604020202020204" pitchFamily="34" charset="0"/>
                <a:cs typeface="Arial" panose="020B0604020202020204" pitchFamily="34" charset="0"/>
              </a:rPr>
              <a:t> medium with </a:t>
            </a:r>
            <a:r>
              <a:rPr lang="en-US" dirty="0" err="1" smtClean="0">
                <a:latin typeface="Arial" panose="020B0604020202020204" pitchFamily="34" charset="0"/>
                <a:cs typeface="Arial" panose="020B0604020202020204" pitchFamily="34" charset="0"/>
              </a:rPr>
              <a:t>Ohmic</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conductivity</a:t>
            </a:r>
            <a:r>
              <a:rPr lang="en-US" dirty="0"/>
              <a:t>.</a:t>
            </a:r>
          </a:p>
        </p:txBody>
      </p:sp>
      <p:sp>
        <p:nvSpPr>
          <p:cNvPr id="5" name="TextBox 4"/>
          <p:cNvSpPr txBox="1"/>
          <p:nvPr/>
        </p:nvSpPr>
        <p:spPr>
          <a:xfrm>
            <a:off x="4126230" y="1033560"/>
            <a:ext cx="4908716" cy="692497"/>
          </a:xfrm>
          <a:prstGeom prst="rect">
            <a:avLst/>
          </a:prstGeom>
          <a:noFill/>
        </p:spPr>
        <p:txBody>
          <a:bodyPr wrap="none" rtlCol="0">
            <a:spAutoFit/>
          </a:bodyPr>
          <a:lstStyle/>
          <a:p>
            <a:endParaRPr lang="en-US" dirty="0"/>
          </a:p>
          <a:p>
            <a:r>
              <a:rPr lang="en-US" dirty="0" smtClean="0"/>
              <a:t> </a:t>
            </a:r>
            <a:r>
              <a:rPr lang="en-US" sz="2100" dirty="0">
                <a:solidFill>
                  <a:srgbClr val="FF0000"/>
                </a:solidFill>
                <a:cs typeface="Arial" panose="020B0604020202020204" pitchFamily="34" charset="0"/>
              </a:rPr>
              <a:t>The magnetic field lifetime in a collision</a:t>
            </a:r>
          </a:p>
        </p:txBody>
      </p:sp>
      <p:sp>
        <p:nvSpPr>
          <p:cNvPr id="6" name="TextBox 5"/>
          <p:cNvSpPr txBox="1"/>
          <p:nvPr/>
        </p:nvSpPr>
        <p:spPr>
          <a:xfrm>
            <a:off x="4229100" y="1795448"/>
            <a:ext cx="4668193" cy="4247317"/>
          </a:xfrm>
          <a:prstGeom prst="rect">
            <a:avLst/>
          </a:prstGeom>
          <a:noFill/>
        </p:spPr>
        <p:txBody>
          <a:bodyPr wrap="square" rtlCol="0">
            <a:spAutoFit/>
          </a:bodyPr>
          <a:lstStyle/>
          <a:p>
            <a:r>
              <a:rPr lang="en-US" sz="1500" dirty="0">
                <a:solidFill>
                  <a:srgbClr val="0000FF"/>
                </a:solidFill>
                <a:cs typeface="Arial" panose="020B0604020202020204" pitchFamily="34" charset="0"/>
              </a:rPr>
              <a:t>There is an internal current</a:t>
            </a:r>
            <a:r>
              <a:rPr lang="en-US" sz="1500" i="1" dirty="0">
                <a:solidFill>
                  <a:srgbClr val="0000FF"/>
                </a:solidFill>
                <a:cs typeface="Arial" panose="020B0604020202020204" pitchFamily="34" charset="0"/>
              </a:rPr>
              <a:t>, </a:t>
            </a:r>
            <a:r>
              <a:rPr lang="en-US" sz="1500" i="1" dirty="0" err="1">
                <a:solidFill>
                  <a:srgbClr val="0000FF"/>
                </a:solidFill>
                <a:cs typeface="Arial" panose="020B0604020202020204" pitchFamily="34" charset="0"/>
              </a:rPr>
              <a:t>j</a:t>
            </a:r>
            <a:r>
              <a:rPr lang="en-US" sz="1500" i="1" baseline="-25000" dirty="0" err="1">
                <a:solidFill>
                  <a:srgbClr val="0000FF"/>
                </a:solidFill>
                <a:cs typeface="Arial" panose="020B0604020202020204" pitchFamily="34" charset="0"/>
              </a:rPr>
              <a:t>int</a:t>
            </a:r>
            <a:r>
              <a:rPr lang="en-US" sz="1500" dirty="0">
                <a:solidFill>
                  <a:srgbClr val="0000FF"/>
                </a:solidFill>
                <a:cs typeface="Arial" panose="020B0604020202020204" pitchFamily="34" charset="0"/>
              </a:rPr>
              <a:t>, generated in the medium.</a:t>
            </a:r>
            <a:br>
              <a:rPr lang="en-US" sz="1500" dirty="0">
                <a:solidFill>
                  <a:srgbClr val="0000FF"/>
                </a:solidFill>
                <a:cs typeface="Arial" panose="020B0604020202020204" pitchFamily="34" charset="0"/>
              </a:rPr>
            </a:br>
            <a:r>
              <a:rPr lang="en-US" sz="1500" dirty="0">
                <a:cs typeface="Arial" panose="020B0604020202020204" pitchFamily="34" charset="0"/>
              </a:rPr>
              <a:t>"The characteristic time scale is defined by the external magnetic field and proportional to the thickness of the nucleus in the beam direction, i.e. tc~2R/</a:t>
            </a:r>
            <a:r>
              <a:rPr lang="el-GR" sz="1500" b="1" dirty="0">
                <a:latin typeface="Times New Roman" panose="02020603050405020304" pitchFamily="18" charset="0"/>
                <a:cs typeface="Times New Roman" panose="02020603050405020304" pitchFamily="18" charset="0"/>
              </a:rPr>
              <a:t> γ</a:t>
            </a:r>
            <a:r>
              <a:rPr lang="en-US" sz="1500" dirty="0">
                <a:cs typeface="Arial" panose="020B0604020202020204" pitchFamily="34" charset="0"/>
              </a:rPr>
              <a:t>.For the top RHIC energy, </a:t>
            </a:r>
            <a:r>
              <a:rPr lang="en-US" sz="1500" dirty="0" err="1">
                <a:cs typeface="Arial" panose="020B0604020202020204" pitchFamily="34" charset="0"/>
              </a:rPr>
              <a:t>tc</a:t>
            </a:r>
            <a:r>
              <a:rPr lang="en-US" sz="1500" dirty="0">
                <a:cs typeface="Arial" panose="020B0604020202020204" pitchFamily="34" charset="0"/>
              </a:rPr>
              <a:t> ~ 0.2 fm/c.“</a:t>
            </a:r>
            <a:br>
              <a:rPr lang="en-US" sz="1500" dirty="0">
                <a:cs typeface="Arial" panose="020B0604020202020204" pitchFamily="34" charset="0"/>
              </a:rPr>
            </a:br>
            <a:r>
              <a:rPr lang="en-US" sz="1500" dirty="0">
                <a:cs typeface="Arial" panose="020B0604020202020204" pitchFamily="34" charset="0"/>
              </a:rPr>
              <a:t/>
            </a:r>
            <a:br>
              <a:rPr lang="en-US" sz="1500" dirty="0">
                <a:cs typeface="Arial" panose="020B0604020202020204" pitchFamily="34" charset="0"/>
              </a:rPr>
            </a:br>
            <a:r>
              <a:rPr lang="en-US" sz="1500" dirty="0">
                <a:cs typeface="Arial" panose="020B0604020202020204" pitchFamily="34" charset="0"/>
              </a:rPr>
              <a:t>"These subtle </a:t>
            </a:r>
            <a:r>
              <a:rPr lang="en-US" sz="1500" dirty="0">
                <a:solidFill>
                  <a:srgbClr val="0000FF"/>
                </a:solidFill>
                <a:cs typeface="Arial" panose="020B0604020202020204" pitchFamily="34" charset="0"/>
              </a:rPr>
              <a:t>[expansion] </a:t>
            </a:r>
            <a:r>
              <a:rPr lang="en-US" sz="1500" dirty="0">
                <a:cs typeface="Arial" panose="020B0604020202020204" pitchFamily="34" charset="0"/>
              </a:rPr>
              <a:t>effects, however, cannot be taken into account in the present studies ... “</a:t>
            </a:r>
            <a:br>
              <a:rPr lang="en-US" sz="1500" dirty="0">
                <a:cs typeface="Arial" panose="020B0604020202020204" pitchFamily="34" charset="0"/>
              </a:rPr>
            </a:br>
            <a:r>
              <a:rPr lang="en-US" sz="1500" dirty="0">
                <a:cs typeface="Arial" panose="020B0604020202020204" pitchFamily="34" charset="0"/>
              </a:rPr>
              <a:t/>
            </a:r>
            <a:br>
              <a:rPr lang="en-US" sz="1500" dirty="0">
                <a:cs typeface="Arial" panose="020B0604020202020204" pitchFamily="34" charset="0"/>
              </a:rPr>
            </a:br>
            <a:r>
              <a:rPr lang="en-US" sz="1500" dirty="0">
                <a:cs typeface="Arial" panose="020B0604020202020204" pitchFamily="34" charset="0"/>
              </a:rPr>
              <a:t>"The conducting medium in the collision is not formed immediately, because the quarks need time to be created from the </a:t>
            </a:r>
            <a:r>
              <a:rPr lang="en-US" sz="1500" dirty="0" err="1">
                <a:cs typeface="Arial" panose="020B0604020202020204" pitchFamily="34" charset="0"/>
              </a:rPr>
              <a:t>glasma</a:t>
            </a:r>
            <a:r>
              <a:rPr lang="en-US" sz="1500" dirty="0">
                <a:cs typeface="Arial" panose="020B0604020202020204" pitchFamily="34" charset="0"/>
              </a:rPr>
              <a:t> field. Nonetheless, to make our estimates of the conductivity effects </a:t>
            </a:r>
            <a:r>
              <a:rPr lang="en-US" sz="1500" dirty="0">
                <a:solidFill>
                  <a:srgbClr val="FF0000"/>
                </a:solidFill>
                <a:cs typeface="Arial" panose="020B0604020202020204" pitchFamily="34" charset="0"/>
              </a:rPr>
              <a:t>as optimistic as possible</a:t>
            </a:r>
            <a:r>
              <a:rPr lang="en-US" sz="1500" dirty="0">
                <a:cs typeface="Arial" panose="020B0604020202020204" pitchFamily="34" charset="0"/>
              </a:rPr>
              <a:t> we will consider that the conducting medium is formed immediately after the collision and </a:t>
            </a:r>
            <a:r>
              <a:rPr lang="en-US" sz="1500" b="1" dirty="0">
                <a:solidFill>
                  <a:srgbClr val="FF0000"/>
                </a:solidFill>
                <a:cs typeface="Arial" panose="020B0604020202020204" pitchFamily="34" charset="0"/>
              </a:rPr>
              <a:t>does not alter </a:t>
            </a:r>
            <a:r>
              <a:rPr lang="en-US" sz="1500" b="1" dirty="0">
                <a:solidFill>
                  <a:srgbClr val="0000FF"/>
                </a:solidFill>
                <a:cs typeface="Arial" panose="020B0604020202020204" pitchFamily="34" charset="0"/>
              </a:rPr>
              <a:t>(!)</a:t>
            </a:r>
            <a:r>
              <a:rPr lang="en-US" sz="1500" dirty="0">
                <a:cs typeface="Arial" panose="020B0604020202020204" pitchFamily="34" charset="0"/>
              </a:rPr>
              <a:t> during the evolution."</a:t>
            </a:r>
            <a:br>
              <a:rPr lang="en-US" sz="1500" dirty="0">
                <a:cs typeface="Arial" panose="020B0604020202020204" pitchFamily="34" charset="0"/>
              </a:rPr>
            </a:br>
            <a:endParaRPr lang="en-US" sz="1500" dirty="0">
              <a:cs typeface="Arial" panose="020B0604020202020204" pitchFamily="34" charset="0"/>
            </a:endParaRPr>
          </a:p>
        </p:txBody>
      </p:sp>
      <p:sp>
        <p:nvSpPr>
          <p:cNvPr id="7" name="Rectangle 6"/>
          <p:cNvSpPr/>
          <p:nvPr/>
        </p:nvSpPr>
        <p:spPr>
          <a:xfrm>
            <a:off x="188595" y="1062266"/>
            <a:ext cx="2364750" cy="369332"/>
          </a:xfrm>
          <a:prstGeom prst="rect">
            <a:avLst/>
          </a:prstGeom>
        </p:spPr>
        <p:txBody>
          <a:bodyPr wrap="none">
            <a:spAutoFit/>
          </a:bodyPr>
          <a:lstStyle/>
          <a:p>
            <a:r>
              <a:rPr lang="en-US" dirty="0" smtClean="0">
                <a:solidFill>
                  <a:srgbClr val="0000FF"/>
                </a:solidFill>
                <a:latin typeface="Arial" panose="020B0604020202020204" pitchFamily="34" charset="0"/>
                <a:cs typeface="Arial" panose="020B0604020202020204" pitchFamily="34" charset="0"/>
              </a:rPr>
              <a:t>Frequently cited (!!!) :</a:t>
            </a:r>
            <a:endParaRPr lang="en-US" dirty="0"/>
          </a:p>
        </p:txBody>
      </p:sp>
      <p:cxnSp>
        <p:nvCxnSpPr>
          <p:cNvPr id="8" name="Straight Connector 7"/>
          <p:cNvCxnSpPr/>
          <p:nvPr/>
        </p:nvCxnSpPr>
        <p:spPr>
          <a:xfrm>
            <a:off x="4268755" y="3259883"/>
            <a:ext cx="774441" cy="0"/>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17229" y="3250552"/>
            <a:ext cx="1077686" cy="9331"/>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35</a:t>
            </a:fld>
            <a:endParaRPr lang="zh-CN" altLang="zh-CN"/>
          </a:p>
        </p:txBody>
      </p:sp>
    </p:spTree>
    <p:extLst>
      <p:ext uri="{BB962C8B-B14F-4D97-AF65-F5344CB8AC3E}">
        <p14:creationId xmlns:p14="http://schemas.microsoft.com/office/powerpoint/2010/main" val="2420644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idx="4294967295"/>
          </p:nvPr>
        </p:nvSpPr>
        <p:spPr>
          <a:xfrm>
            <a:off x="2266341" y="381000"/>
            <a:ext cx="4972050" cy="365522"/>
          </a:xfrm>
        </p:spPr>
        <p:txBody>
          <a:bodyPr/>
          <a:lstStyle/>
          <a:p>
            <a:pPr eaLnBrk="1" hangingPunct="1">
              <a:tabLst>
                <a:tab pos="897731" algn="l"/>
              </a:tabLst>
            </a:pPr>
            <a:r>
              <a:rPr lang="en-US" altLang="zh-CN" sz="21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Polarization </a:t>
            </a: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Splitting</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95"/>
              <p:cNvSpPr txBox="1">
                <a:spLocks noChangeArrowheads="1"/>
              </p:cNvSpPr>
              <p:nvPr/>
            </p:nvSpPr>
            <p:spPr bwMode="auto">
              <a:xfrm>
                <a:off x="1600200" y="1066800"/>
                <a:ext cx="7359350" cy="50783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smtClean="0">
                    <a:latin typeface="+mn-lt"/>
                    <a:cs typeface="Times New Roman" panose="02020603050405020304" pitchFamily="18" charset="0"/>
                  </a:rPr>
                  <a:t>      Why </a:t>
                </a:r>
                <a:r>
                  <a:rPr lang="en-US" altLang="zh-CN" sz="1350" dirty="0">
                    <a:latin typeface="+mn-lt"/>
                    <a:cs typeface="Times New Roman" panose="02020603050405020304" pitchFamily="18" charset="0"/>
                  </a:rPr>
                  <a:t>is the </a:t>
                </a:r>
                <a:r>
                  <a:rPr lang="el-GR" altLang="zh-CN" sz="1350" dirty="0">
                    <a:latin typeface="+mn-lt"/>
                    <a:cs typeface="Times New Roman" panose="02020603050405020304" pitchFamily="18" charset="0"/>
                  </a:rPr>
                  <a:t>Λ</a:t>
                </a:r>
                <a:r>
                  <a:rPr lang="en-US" altLang="zh-CN" sz="1350" dirty="0">
                    <a:latin typeface="+mn-lt"/>
                    <a:cs typeface="Times New Roman" panose="02020603050405020304" pitchFamily="18" charset="0"/>
                  </a:rPr>
                  <a:t> polarization larger than anti-</a:t>
                </a:r>
                <a:r>
                  <a:rPr lang="el-GR" altLang="zh-CN" sz="1350" dirty="0">
                    <a:cs typeface="Times New Roman" panose="02020603050405020304" pitchFamily="18" charset="0"/>
                  </a:rPr>
                  <a:t>Λ</a:t>
                </a:r>
                <a:r>
                  <a:rPr lang="en-US" altLang="zh-CN" sz="1350" dirty="0">
                    <a:cs typeface="Times New Roman" panose="02020603050405020304" pitchFamily="18" charset="0"/>
                  </a:rPr>
                  <a:t>’s polarization, in RHIC BES program?</a:t>
                </a:r>
              </a:p>
              <a:p>
                <a:pPr eaLnBrk="1" hangingPunct="1">
                  <a:spcBef>
                    <a:spcPct val="0"/>
                  </a:spcBef>
                  <a:buClr>
                    <a:srgbClr val="7030A0"/>
                  </a:buClr>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r>
                  <a:rPr lang="en-US" altLang="zh-CN" sz="1350" dirty="0">
                    <a:latin typeface="+mn-lt"/>
                    <a:cs typeface="Times New Roman" panose="02020603050405020304" pitchFamily="18" charset="0"/>
                  </a:rPr>
                  <a:t>     1.   Polarization induced by magnetic field might split the vorticity induced polarization</a:t>
                </a:r>
                <a:r>
                  <a:rPr lang="en-US" altLang="zh-CN" sz="1350" dirty="0" smtClean="0">
                    <a:latin typeface="+mn-lt"/>
                    <a:cs typeface="Times New Roman" panose="02020603050405020304" pitchFamily="18" charset="0"/>
                  </a:rPr>
                  <a:t>?</a:t>
                </a: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smtClean="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r>
                  <a:rPr lang="en-US" altLang="zh-CN" sz="1350" dirty="0">
                    <a:latin typeface="+mn-lt"/>
                    <a:cs typeface="Times New Roman" panose="02020603050405020304" pitchFamily="18" charset="0"/>
                  </a:rPr>
                  <a:t>      2.   Effect of baryon chemical potential : accounts for only 1%</a:t>
                </a: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endParaRPr lang="en-US" altLang="zh-CN" sz="1350" dirty="0">
                  <a:latin typeface="+mn-lt"/>
                  <a:cs typeface="Times New Roman" panose="02020603050405020304" pitchFamily="18" charset="0"/>
                </a:endParaRPr>
              </a:p>
              <a:p>
                <a:pPr marL="0" indent="0" eaLnBrk="1" hangingPunct="1">
                  <a:spcBef>
                    <a:spcPct val="0"/>
                  </a:spcBef>
                  <a:buClr>
                    <a:srgbClr val="7030A0"/>
                  </a:buClr>
                  <a:buNone/>
                  <a:defRPr/>
                </a:pPr>
                <a:r>
                  <a:rPr lang="en-US" altLang="zh-CN" sz="1350" dirty="0">
                    <a:latin typeface="+mn-lt"/>
                    <a:cs typeface="Times New Roman" panose="02020603050405020304" pitchFamily="18" charset="0"/>
                  </a:rPr>
                  <a:t>      3.  Axial Anomaly Charge: The same for </a:t>
                </a:r>
                <a:r>
                  <a:rPr lang="el-GR" altLang="zh-CN" sz="1350" dirty="0">
                    <a:cs typeface="Times New Roman" panose="02020603050405020304" pitchFamily="18" charset="0"/>
                  </a:rPr>
                  <a:t>Λ</a:t>
                </a:r>
                <a:r>
                  <a:rPr lang="en-US" altLang="zh-CN" sz="1350" dirty="0">
                    <a:cs typeface="Times New Roman" panose="02020603050405020304" pitchFamily="18" charset="0"/>
                  </a:rPr>
                  <a:t>s and anti-</a:t>
                </a:r>
                <a:r>
                  <a:rPr lang="el-GR" altLang="zh-CN" sz="1350" dirty="0">
                    <a:cs typeface="Times New Roman" panose="02020603050405020304" pitchFamily="18" charset="0"/>
                  </a:rPr>
                  <a:t>Λ</a:t>
                </a:r>
                <a:r>
                  <a:rPr lang="en-US" altLang="zh-CN" sz="1350" dirty="0">
                    <a:cs typeface="Times New Roman" panose="02020603050405020304" pitchFamily="18" charset="0"/>
                  </a:rPr>
                  <a:t>s. But </a:t>
                </a:r>
                <a14:m>
                  <m:oMath xmlns:m="http://schemas.openxmlformats.org/officeDocument/2006/math">
                    <m:sSub>
                      <m:sSubPr>
                        <m:ctrlPr>
                          <a:rPr lang="en-US" altLang="zh-CN" sz="1350" i="1">
                            <a:latin typeface="Cambria Math" panose="02040503050406030204" pitchFamily="18" charset="0"/>
                            <a:cs typeface="Times New Roman" panose="02020603050405020304" pitchFamily="18" charset="0"/>
                          </a:rPr>
                        </m:ctrlPr>
                      </m:sSubPr>
                      <m:e>
                        <m:r>
                          <a:rPr lang="en-US" altLang="zh-CN" sz="1350" i="1">
                            <a:latin typeface="Cambria Math" panose="02040503050406030204" pitchFamily="18" charset="0"/>
                            <a:cs typeface="Times New Roman" panose="02020603050405020304" pitchFamily="18" charset="0"/>
                          </a:rPr>
                          <m:t>𝑁</m:t>
                        </m:r>
                      </m:e>
                      <m:sub>
                        <m:r>
                          <m:rPr>
                            <m:sty m:val="p"/>
                          </m:rPr>
                          <a:rPr lang="el-GR" altLang="zh-CN" sz="1350" i="1">
                            <a:latin typeface="Cambria Math" panose="02040503050406030204" pitchFamily="18" charset="0"/>
                            <a:cs typeface="Times New Roman" panose="02020603050405020304" pitchFamily="18" charset="0"/>
                          </a:rPr>
                          <m:t>Λ</m:t>
                        </m:r>
                      </m:sub>
                    </m:sSub>
                    <m:r>
                      <a:rPr lang="en-US" altLang="zh-CN" sz="1350" i="1">
                        <a:latin typeface="Cambria Math" panose="02040503050406030204" pitchFamily="18" charset="0"/>
                        <a:cs typeface="Times New Roman" panose="02020603050405020304" pitchFamily="18" charset="0"/>
                      </a:rPr>
                      <m:t>&gt;</m:t>
                    </m:r>
                    <m:sSub>
                      <m:sSubPr>
                        <m:ctrlPr>
                          <a:rPr lang="en-US" altLang="zh-CN" sz="1350" i="1">
                            <a:latin typeface="Cambria Math" panose="02040503050406030204" pitchFamily="18" charset="0"/>
                            <a:cs typeface="Times New Roman" panose="02020603050405020304" pitchFamily="18" charset="0"/>
                          </a:rPr>
                        </m:ctrlPr>
                      </m:sSubPr>
                      <m:e>
                        <m:r>
                          <a:rPr lang="en-US" altLang="zh-CN" sz="1350" i="1">
                            <a:latin typeface="Cambria Math" panose="02040503050406030204" pitchFamily="18" charset="0"/>
                            <a:cs typeface="Times New Roman" panose="02020603050405020304" pitchFamily="18" charset="0"/>
                          </a:rPr>
                          <m:t>𝑁</m:t>
                        </m:r>
                      </m:e>
                      <m:sub>
                        <m:acc>
                          <m:accPr>
                            <m:chr m:val="̅"/>
                            <m:ctrlPr>
                              <a:rPr lang="en-US" altLang="zh-CN" sz="1350" i="1">
                                <a:latin typeface="Cambria Math" panose="02040503050406030204" pitchFamily="18" charset="0"/>
                                <a:cs typeface="Times New Roman" panose="02020603050405020304" pitchFamily="18" charset="0"/>
                              </a:rPr>
                            </m:ctrlPr>
                          </m:accPr>
                          <m:e>
                            <m:r>
                              <m:rPr>
                                <m:sty m:val="p"/>
                              </m:rPr>
                              <a:rPr lang="el-GR" altLang="zh-CN" sz="1350" i="1">
                                <a:latin typeface="Cambria Math" panose="02040503050406030204" pitchFamily="18" charset="0"/>
                                <a:cs typeface="Times New Roman" panose="02020603050405020304" pitchFamily="18" charset="0"/>
                              </a:rPr>
                              <m:t>Λ</m:t>
                            </m:r>
                          </m:e>
                        </m:acc>
                      </m:sub>
                    </m:sSub>
                  </m:oMath>
                </a14:m>
                <a:endParaRPr lang="en-US" altLang="zh-CN" sz="1350" dirty="0">
                  <a:latin typeface="+mn-lt"/>
                  <a:cs typeface="Times New Roman" panose="02020603050405020304" pitchFamily="18" charset="0"/>
                </a:endParaRPr>
              </a:p>
            </p:txBody>
          </p:sp>
        </mc:Choice>
        <mc:Fallback>
          <p:sp>
            <p:nvSpPr>
              <p:cNvPr id="11" name="TextBox 95"/>
              <p:cNvSpPr txBox="1">
                <a:spLocks noRot="1" noChangeAspect="1" noMove="1" noResize="1" noEditPoints="1" noAdjustHandles="1" noChangeArrowheads="1" noChangeShapeType="1" noTextEdit="1"/>
              </p:cNvSpPr>
              <p:nvPr/>
            </p:nvSpPr>
            <p:spPr bwMode="auto">
              <a:xfrm>
                <a:off x="1600200" y="1066800"/>
                <a:ext cx="7359350" cy="5078313"/>
              </a:xfrm>
              <a:prstGeom prst="rect">
                <a:avLst/>
              </a:prstGeom>
              <a:blipFill rotWithShape="0">
                <a:blip r:embed="rId3"/>
                <a:stretch>
                  <a:fillRect t="-120" b="-2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矩形 13"/>
          <p:cNvSpPr/>
          <p:nvPr/>
        </p:nvSpPr>
        <p:spPr>
          <a:xfrm>
            <a:off x="1862478" y="3980643"/>
            <a:ext cx="3071813" cy="219291"/>
          </a:xfrm>
          <a:prstGeom prst="rect">
            <a:avLst/>
          </a:prstGeom>
        </p:spPr>
        <p:txBody>
          <a:bodyPr wrap="square">
            <a:spAutoFit/>
          </a:bodyPr>
          <a:lstStyle/>
          <a:p>
            <a:pPr eaLnBrk="1" hangingPunct="1">
              <a:buClr>
                <a:srgbClr val="7030A0"/>
              </a:buClr>
              <a:defRPr/>
            </a:pPr>
            <a:r>
              <a:rPr lang="en-GB" altLang="zh-CN" sz="825" dirty="0">
                <a:solidFill>
                  <a:schemeClr val="accent2">
                    <a:lumMod val="60000"/>
                    <a:lumOff val="40000"/>
                  </a:schemeClr>
                </a:solidFill>
                <a:latin typeface="+mn-lt"/>
                <a:cs typeface="Times New Roman" panose="02020603050405020304" pitchFamily="18" charset="0"/>
              </a:rPr>
              <a:t>[ L. </a:t>
            </a:r>
            <a:r>
              <a:rPr lang="en-GB" altLang="zh-CN" sz="825" dirty="0" err="1">
                <a:solidFill>
                  <a:schemeClr val="accent2">
                    <a:lumMod val="60000"/>
                    <a:lumOff val="40000"/>
                  </a:schemeClr>
                </a:solidFill>
                <a:latin typeface="+mn-lt"/>
                <a:cs typeface="Times New Roman" panose="02020603050405020304" pitchFamily="18" charset="0"/>
              </a:rPr>
              <a:t>McLerran</a:t>
            </a:r>
            <a:r>
              <a:rPr lang="en-GB" altLang="zh-CN" sz="825" dirty="0">
                <a:solidFill>
                  <a:schemeClr val="accent2">
                    <a:lumMod val="60000"/>
                    <a:lumOff val="40000"/>
                  </a:schemeClr>
                </a:solidFill>
                <a:latin typeface="+mn-lt"/>
                <a:cs typeface="Times New Roman" panose="02020603050405020304" pitchFamily="18" charset="0"/>
              </a:rPr>
              <a:t>, V. </a:t>
            </a:r>
            <a:r>
              <a:rPr lang="en-GB" altLang="zh-CN" sz="825" dirty="0" err="1">
                <a:solidFill>
                  <a:schemeClr val="accent2">
                    <a:lumMod val="60000"/>
                    <a:lumOff val="40000"/>
                  </a:schemeClr>
                </a:solidFill>
                <a:latin typeface="+mn-lt"/>
                <a:cs typeface="Times New Roman" panose="02020603050405020304" pitchFamily="18" charset="0"/>
              </a:rPr>
              <a:t>Skokov</a:t>
            </a:r>
            <a:r>
              <a:rPr lang="en-GB" altLang="zh-CN" sz="825" dirty="0">
                <a:solidFill>
                  <a:schemeClr val="accent2">
                    <a:lumMod val="60000"/>
                    <a:lumOff val="40000"/>
                  </a:schemeClr>
                </a:solidFill>
                <a:latin typeface="+mn-lt"/>
                <a:cs typeface="Times New Roman" panose="02020603050405020304" pitchFamily="18" charset="0"/>
              </a:rPr>
              <a:t>, </a:t>
            </a:r>
            <a:r>
              <a:rPr lang="en-GB" altLang="zh-CN" sz="825" dirty="0" err="1">
                <a:solidFill>
                  <a:schemeClr val="accent2">
                    <a:lumMod val="60000"/>
                    <a:lumOff val="40000"/>
                  </a:schemeClr>
                </a:solidFill>
                <a:latin typeface="+mn-lt"/>
                <a:cs typeface="Times New Roman" panose="02020603050405020304" pitchFamily="18" charset="0"/>
              </a:rPr>
              <a:t>Nucl.Phys</a:t>
            </a:r>
            <a:r>
              <a:rPr lang="en-GB" altLang="zh-CN" sz="825" dirty="0">
                <a:solidFill>
                  <a:schemeClr val="accent2">
                    <a:lumMod val="60000"/>
                    <a:lumOff val="40000"/>
                  </a:schemeClr>
                </a:solidFill>
                <a:latin typeface="+mn-lt"/>
                <a:cs typeface="Times New Roman" panose="02020603050405020304" pitchFamily="18" charset="0"/>
              </a:rPr>
              <a:t>. A929 (2014) 184-190 ]</a:t>
            </a:r>
          </a:p>
        </p:txBody>
      </p:sp>
      <p:pic>
        <p:nvPicPr>
          <p:cNvPr id="4" name="图片 3"/>
          <p:cNvPicPr>
            <a:picLocks noChangeAspect="1"/>
          </p:cNvPicPr>
          <p:nvPr/>
        </p:nvPicPr>
        <p:blipFill>
          <a:blip r:embed="rId4"/>
          <a:stretch>
            <a:fillRect/>
          </a:stretch>
        </p:blipFill>
        <p:spPr>
          <a:xfrm>
            <a:off x="2187220" y="2277000"/>
            <a:ext cx="2057400" cy="1737122"/>
          </a:xfrm>
          <a:prstGeom prst="rect">
            <a:avLst/>
          </a:prstGeom>
        </p:spPr>
      </p:pic>
      <p:sp>
        <p:nvSpPr>
          <p:cNvPr id="15" name="矩形 14"/>
          <p:cNvSpPr/>
          <p:nvPr/>
        </p:nvSpPr>
        <p:spPr>
          <a:xfrm>
            <a:off x="4829175" y="3982751"/>
            <a:ext cx="3086100" cy="219291"/>
          </a:xfrm>
          <a:prstGeom prst="rect">
            <a:avLst/>
          </a:prstGeom>
        </p:spPr>
        <p:txBody>
          <a:bodyPr wrap="square">
            <a:spAutoFit/>
          </a:bodyPr>
          <a:lstStyle/>
          <a:p>
            <a:pPr eaLnBrk="1" hangingPunct="1">
              <a:buClr>
                <a:srgbClr val="7030A0"/>
              </a:buClr>
              <a:defRPr/>
            </a:pPr>
            <a:r>
              <a:rPr lang="en-GB" altLang="zh-CN" sz="825" dirty="0">
                <a:solidFill>
                  <a:schemeClr val="accent2">
                    <a:lumMod val="60000"/>
                    <a:lumOff val="40000"/>
                  </a:schemeClr>
                </a:solidFill>
                <a:latin typeface="+mn-lt"/>
                <a:cs typeface="Times New Roman" panose="02020603050405020304" pitchFamily="18" charset="0"/>
              </a:rPr>
              <a:t>[ M.A. Lisa, invited talk in </a:t>
            </a:r>
            <a:r>
              <a:rPr lang="en-GB" altLang="zh-CN" sz="825" dirty="0" err="1" smtClean="0">
                <a:solidFill>
                  <a:schemeClr val="accent2">
                    <a:lumMod val="60000"/>
                    <a:lumOff val="40000"/>
                  </a:schemeClr>
                </a:solidFill>
                <a:latin typeface="+mn-lt"/>
                <a:cs typeface="Times New Roman" panose="02020603050405020304" pitchFamily="18" charset="0"/>
              </a:rPr>
              <a:t>Zimanyi</a:t>
            </a:r>
            <a:r>
              <a:rPr lang="en-GB" altLang="zh-CN" sz="825" dirty="0" smtClean="0">
                <a:solidFill>
                  <a:schemeClr val="accent2">
                    <a:lumMod val="60000"/>
                    <a:lumOff val="40000"/>
                  </a:schemeClr>
                </a:solidFill>
                <a:latin typeface="+mn-lt"/>
                <a:cs typeface="Times New Roman" panose="02020603050405020304" pitchFamily="18" charset="0"/>
              </a:rPr>
              <a:t> </a:t>
            </a:r>
            <a:r>
              <a:rPr lang="en-GB" altLang="zh-CN" sz="825" dirty="0">
                <a:solidFill>
                  <a:schemeClr val="accent2">
                    <a:lumMod val="60000"/>
                    <a:lumOff val="40000"/>
                  </a:schemeClr>
                </a:solidFill>
                <a:latin typeface="+mn-lt"/>
                <a:cs typeface="Times New Roman" panose="02020603050405020304" pitchFamily="18" charset="0"/>
              </a:rPr>
              <a:t>School, </a:t>
            </a:r>
            <a:r>
              <a:rPr lang="en-GB" altLang="zh-CN" sz="825" dirty="0" smtClean="0">
                <a:solidFill>
                  <a:schemeClr val="accent2">
                    <a:lumMod val="60000"/>
                    <a:lumOff val="40000"/>
                  </a:schemeClr>
                </a:solidFill>
                <a:latin typeface="+mn-lt"/>
                <a:cs typeface="Times New Roman" panose="02020603050405020304" pitchFamily="18" charset="0"/>
              </a:rPr>
              <a:t>Budapest </a:t>
            </a:r>
            <a:r>
              <a:rPr lang="en-GB" altLang="zh-CN" sz="825" dirty="0">
                <a:solidFill>
                  <a:schemeClr val="accent2">
                    <a:lumMod val="60000"/>
                    <a:lumOff val="40000"/>
                  </a:schemeClr>
                </a:solidFill>
                <a:latin typeface="+mn-lt"/>
                <a:cs typeface="Times New Roman" panose="02020603050405020304" pitchFamily="18" charset="0"/>
              </a:rPr>
              <a:t>2017 ]</a:t>
            </a:r>
          </a:p>
        </p:txBody>
      </p:sp>
      <p:pic>
        <p:nvPicPr>
          <p:cNvPr id="5" name="图片 4"/>
          <p:cNvPicPr>
            <a:picLocks noChangeAspect="1"/>
          </p:cNvPicPr>
          <p:nvPr/>
        </p:nvPicPr>
        <p:blipFill>
          <a:blip r:embed="rId5" cstate="print"/>
          <a:stretch>
            <a:fillRect/>
          </a:stretch>
        </p:blipFill>
        <p:spPr>
          <a:xfrm>
            <a:off x="5055311" y="2272881"/>
            <a:ext cx="1774114" cy="1741027"/>
          </a:xfrm>
          <a:prstGeom prst="rect">
            <a:avLst/>
          </a:prstGeom>
        </p:spPr>
      </p:pic>
      <p:cxnSp>
        <p:nvCxnSpPr>
          <p:cNvPr id="7" name="肘形连接符 6"/>
          <p:cNvCxnSpPr/>
          <p:nvPr/>
        </p:nvCxnSpPr>
        <p:spPr>
          <a:xfrm rot="10800000">
            <a:off x="4229100" y="2591230"/>
            <a:ext cx="1143000" cy="61010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429124" y="2889818"/>
            <a:ext cx="1114425" cy="230832"/>
          </a:xfrm>
          <a:prstGeom prst="rect">
            <a:avLst/>
          </a:prstGeom>
          <a:noFill/>
        </p:spPr>
        <p:txBody>
          <a:bodyPr wrap="square" rtlCol="0">
            <a:spAutoFit/>
          </a:bodyPr>
          <a:lstStyle/>
          <a:p>
            <a:r>
              <a:rPr lang="en-US" sz="900" dirty="0"/>
              <a:t>m</a:t>
            </a:r>
            <a:r>
              <a:rPr lang="en-US" sz="900" baseline="-25000" dirty="0">
                <a:latin typeface="Times New Roman" panose="02020603050405020304" pitchFamily="18" charset="0"/>
                <a:cs typeface="Times New Roman" panose="02020603050405020304" pitchFamily="18" charset="0"/>
              </a:rPr>
              <a:t>π</a:t>
            </a:r>
            <a:r>
              <a:rPr lang="en-US" sz="900" baseline="30000" dirty="0">
                <a:latin typeface="Times New Roman" panose="02020603050405020304" pitchFamily="18" charset="0"/>
                <a:cs typeface="Times New Roman" panose="02020603050405020304" pitchFamily="18" charset="0"/>
              </a:rPr>
              <a:t>2</a:t>
            </a:r>
            <a:r>
              <a:rPr lang="en-US" sz="900" dirty="0">
                <a:latin typeface="Times New Roman" panose="02020603050405020304" pitchFamily="18" charset="0"/>
                <a:cs typeface="Times New Roman" panose="02020603050405020304" pitchFamily="18" charset="0"/>
              </a:rPr>
              <a:t>/e ≈10</a:t>
            </a:r>
            <a:r>
              <a:rPr lang="en-US" sz="900" baseline="30000" dirty="0">
                <a:latin typeface="Times New Roman" panose="02020603050405020304" pitchFamily="18" charset="0"/>
                <a:cs typeface="Times New Roman" panose="02020603050405020304" pitchFamily="18" charset="0"/>
              </a:rPr>
              <a:t>14</a:t>
            </a:r>
            <a:r>
              <a:rPr lang="en-US" sz="900" dirty="0">
                <a:latin typeface="Times New Roman" panose="02020603050405020304" pitchFamily="18" charset="0"/>
                <a:cs typeface="Times New Roman" panose="02020603050405020304" pitchFamily="18" charset="0"/>
              </a:rPr>
              <a:t>T</a:t>
            </a:r>
            <a:endParaRPr lang="en-GB" sz="900" dirty="0"/>
          </a:p>
        </p:txBody>
      </p:sp>
      <p:pic>
        <p:nvPicPr>
          <p:cNvPr id="18" name="图片 17"/>
          <p:cNvPicPr>
            <a:picLocks noChangeAspect="1"/>
          </p:cNvPicPr>
          <p:nvPr/>
        </p:nvPicPr>
        <p:blipFill>
          <a:blip r:embed="rId6"/>
          <a:stretch>
            <a:fillRect/>
          </a:stretch>
        </p:blipFill>
        <p:spPr>
          <a:xfrm>
            <a:off x="2115144" y="4738036"/>
            <a:ext cx="1871663" cy="974801"/>
          </a:xfrm>
          <a:prstGeom prst="rect">
            <a:avLst/>
          </a:prstGeom>
        </p:spPr>
      </p:pic>
      <p:pic>
        <p:nvPicPr>
          <p:cNvPr id="19" name="图片 18"/>
          <p:cNvPicPr>
            <a:picLocks noChangeAspect="1"/>
          </p:cNvPicPr>
          <p:nvPr/>
        </p:nvPicPr>
        <p:blipFill>
          <a:blip r:embed="rId7"/>
          <a:stretch>
            <a:fillRect/>
          </a:stretch>
        </p:blipFill>
        <p:spPr>
          <a:xfrm>
            <a:off x="4352217" y="4752964"/>
            <a:ext cx="1582367" cy="837011"/>
          </a:xfrm>
          <a:prstGeom prst="rect">
            <a:avLst/>
          </a:prstGeom>
        </p:spPr>
      </p:pic>
      <p:sp>
        <p:nvSpPr>
          <p:cNvPr id="21" name="矩形 20"/>
          <p:cNvSpPr/>
          <p:nvPr/>
        </p:nvSpPr>
        <p:spPr>
          <a:xfrm>
            <a:off x="6157962" y="5120592"/>
            <a:ext cx="2343150" cy="473206"/>
          </a:xfrm>
          <a:prstGeom prst="rect">
            <a:avLst/>
          </a:prstGeom>
        </p:spPr>
        <p:txBody>
          <a:bodyPr wrap="square">
            <a:spAutoFit/>
          </a:bodyPr>
          <a:lstStyle/>
          <a:p>
            <a:pPr eaLnBrk="1" hangingPunct="1">
              <a:buClr>
                <a:srgbClr val="7030A0"/>
              </a:buClr>
              <a:defRPr/>
            </a:pPr>
            <a:r>
              <a:rPr lang="en-GB" altLang="zh-CN" sz="825" dirty="0">
                <a:solidFill>
                  <a:schemeClr val="accent2">
                    <a:lumMod val="60000"/>
                    <a:lumOff val="40000"/>
                  </a:schemeClr>
                </a:solidFill>
                <a:latin typeface="+mn-lt"/>
                <a:cs typeface="Times New Roman" panose="02020603050405020304" pitchFamily="18" charset="0"/>
              </a:rPr>
              <a:t>R.H. Fang, et al., PRC 94 (2016) 024904;</a:t>
            </a:r>
          </a:p>
          <a:p>
            <a:pPr eaLnBrk="1" hangingPunct="1">
              <a:buClr>
                <a:srgbClr val="7030A0"/>
              </a:buClr>
              <a:defRPr/>
            </a:pPr>
            <a:r>
              <a:rPr lang="en-GB" altLang="zh-CN" sz="825" dirty="0">
                <a:solidFill>
                  <a:schemeClr val="accent2">
                    <a:lumMod val="60000"/>
                    <a:lumOff val="40000"/>
                  </a:schemeClr>
                </a:solidFill>
                <a:latin typeface="+mn-lt"/>
                <a:cs typeface="Times New Roman" panose="02020603050405020304" pitchFamily="18" charset="0"/>
              </a:rPr>
              <a:t>M.A. Lisa, invited talk in WPCF, Budapest 2017</a:t>
            </a:r>
          </a:p>
        </p:txBody>
      </p:sp>
      <p:sp>
        <p:nvSpPr>
          <p:cNvPr id="22" name="矩形 21"/>
          <p:cNvSpPr/>
          <p:nvPr/>
        </p:nvSpPr>
        <p:spPr>
          <a:xfrm>
            <a:off x="6248400" y="6119142"/>
            <a:ext cx="2343150" cy="346249"/>
          </a:xfrm>
          <a:prstGeom prst="rect">
            <a:avLst/>
          </a:prstGeom>
        </p:spPr>
        <p:txBody>
          <a:bodyPr wrap="square">
            <a:spAutoFit/>
          </a:bodyPr>
          <a:lstStyle/>
          <a:p>
            <a:pPr eaLnBrk="1" hangingPunct="1">
              <a:buClr>
                <a:srgbClr val="7030A0"/>
              </a:buClr>
              <a:defRPr/>
            </a:pPr>
            <a:r>
              <a:rPr lang="en-GB" altLang="zh-CN" sz="825" dirty="0">
                <a:solidFill>
                  <a:schemeClr val="accent2">
                    <a:lumMod val="60000"/>
                    <a:lumOff val="40000"/>
                  </a:schemeClr>
                </a:solidFill>
                <a:latin typeface="+mn-lt"/>
                <a:cs typeface="Times New Roman" panose="02020603050405020304" pitchFamily="18" charset="0"/>
              </a:rPr>
              <a:t>A. </a:t>
            </a:r>
            <a:r>
              <a:rPr lang="en-GB" altLang="zh-CN" sz="825" dirty="0" err="1">
                <a:solidFill>
                  <a:schemeClr val="accent2">
                    <a:lumMod val="60000"/>
                    <a:lumOff val="40000"/>
                  </a:schemeClr>
                </a:solidFill>
                <a:latin typeface="+mn-lt"/>
                <a:cs typeface="Times New Roman" panose="02020603050405020304" pitchFamily="18" charset="0"/>
              </a:rPr>
              <a:t>Sorin</a:t>
            </a:r>
            <a:r>
              <a:rPr lang="en-GB" altLang="zh-CN" sz="825" dirty="0">
                <a:solidFill>
                  <a:schemeClr val="accent2">
                    <a:lumMod val="60000"/>
                    <a:lumOff val="40000"/>
                  </a:schemeClr>
                </a:solidFill>
                <a:latin typeface="+mn-lt"/>
                <a:cs typeface="Times New Roman" panose="02020603050405020304" pitchFamily="18" charset="0"/>
              </a:rPr>
              <a:t>, O. </a:t>
            </a:r>
            <a:r>
              <a:rPr lang="en-GB" altLang="zh-CN" sz="825" dirty="0" err="1">
                <a:solidFill>
                  <a:schemeClr val="accent2">
                    <a:lumMod val="60000"/>
                    <a:lumOff val="40000"/>
                  </a:schemeClr>
                </a:solidFill>
                <a:latin typeface="+mn-lt"/>
                <a:cs typeface="Times New Roman" panose="02020603050405020304" pitchFamily="18" charset="0"/>
              </a:rPr>
              <a:t>Teryaev</a:t>
            </a:r>
            <a:r>
              <a:rPr lang="en-GB" altLang="zh-CN" sz="825" dirty="0">
                <a:solidFill>
                  <a:schemeClr val="accent2">
                    <a:lumMod val="60000"/>
                    <a:lumOff val="40000"/>
                  </a:schemeClr>
                </a:solidFill>
                <a:latin typeface="+mn-lt"/>
                <a:cs typeface="Times New Roman" panose="02020603050405020304" pitchFamily="18" charset="0"/>
              </a:rPr>
              <a:t>, PRC 94 011902(R) (2017)</a:t>
            </a:r>
          </a:p>
        </p:txBody>
      </p:sp>
      <mc:AlternateContent xmlns:mc="http://schemas.openxmlformats.org/markup-compatibility/2006">
        <mc:Choice xmlns:a14="http://schemas.microsoft.com/office/drawing/2010/main" Requires="a14">
          <p:sp>
            <p:nvSpPr>
              <p:cNvPr id="2" name="矩形 1"/>
              <p:cNvSpPr/>
              <p:nvPr/>
            </p:nvSpPr>
            <p:spPr>
              <a:xfrm>
                <a:off x="5562600" y="4475223"/>
                <a:ext cx="2818144" cy="6453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𝐹</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r>
                        <a:rPr lang="en-US" b="0" i="0"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𝑝</m:t>
                                  </m:r>
                                </m:e>
                                <m:sup>
                                  <m:r>
                                    <a:rPr lang="en-US" b="0" i="1" smtClean="0">
                                      <a:latin typeface="Cambria Math" panose="02040503050406030204" pitchFamily="18" charset="0"/>
                                      <a:ea typeface="Cambria Math" panose="02040503050406030204" pitchFamily="18" charset="0"/>
                                    </a:rPr>
                                    <m:t>𝜇</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𝑢</m:t>
                                  </m:r>
                                </m:e>
                                <m:sub>
                                  <m:r>
                                    <a:rPr lang="en-US" b="0" i="1" smtClean="0">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+1</m:t>
                          </m:r>
                        </m:den>
                      </m:f>
                    </m:oMath>
                  </m:oMathPara>
                </a14:m>
                <a:endParaRPr lang="en-GB" dirty="0"/>
              </a:p>
            </p:txBody>
          </p:sp>
        </mc:Choice>
        <mc:Fallback>
          <p:sp>
            <p:nvSpPr>
              <p:cNvPr id="2" name="矩形 1"/>
              <p:cNvSpPr>
                <a:spLocks noRot="1" noChangeAspect="1" noMove="1" noResize="1" noEditPoints="1" noAdjustHandles="1" noChangeArrowheads="1" noChangeShapeType="1" noTextEdit="1"/>
              </p:cNvSpPr>
              <p:nvPr/>
            </p:nvSpPr>
            <p:spPr>
              <a:xfrm>
                <a:off x="5562600" y="4475223"/>
                <a:ext cx="2818144" cy="645369"/>
              </a:xfrm>
              <a:prstGeom prst="rect">
                <a:avLst/>
              </a:prstGeom>
              <a:blipFill rotWithShape="0">
                <a:blip r:embed="rId8"/>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31942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6180" y="1033560"/>
            <a:ext cx="5257390" cy="692497"/>
          </a:xfrm>
          <a:prstGeom prst="rect">
            <a:avLst/>
          </a:prstGeom>
          <a:noFill/>
        </p:spPr>
        <p:txBody>
          <a:bodyPr wrap="square" rtlCol="0">
            <a:spAutoFit/>
          </a:bodyPr>
          <a:lstStyle/>
          <a:p>
            <a:endParaRPr lang="en-US" dirty="0"/>
          </a:p>
          <a:p>
            <a:r>
              <a:rPr lang="en-US" dirty="0" smtClean="0"/>
              <a:t> </a:t>
            </a:r>
            <a:r>
              <a:rPr lang="en-US" sz="2100" dirty="0">
                <a:solidFill>
                  <a:srgbClr val="FF0000"/>
                </a:solidFill>
                <a:cs typeface="Arial" panose="020B0604020202020204" pitchFamily="34" charset="0"/>
              </a:rPr>
              <a:t>The magnetic field lifetime in a collision </a:t>
            </a:r>
            <a:r>
              <a:rPr lang="en-US" sz="2100" b="1" dirty="0">
                <a:solidFill>
                  <a:srgbClr val="FF0000"/>
                </a:solidFill>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14109" y="1431990"/>
            <a:ext cx="3770399" cy="3505770"/>
          </a:xfrm>
          <a:prstGeom prst="rect">
            <a:avLst/>
          </a:prstGeom>
        </p:spPr>
      </p:pic>
      <p:pic>
        <p:nvPicPr>
          <p:cNvPr id="4" name="Picture 3"/>
          <p:cNvPicPr>
            <a:picLocks noChangeAspect="1"/>
          </p:cNvPicPr>
          <p:nvPr/>
        </p:nvPicPr>
        <p:blipFill>
          <a:blip r:embed="rId3"/>
          <a:stretch>
            <a:fillRect/>
          </a:stretch>
        </p:blipFill>
        <p:spPr>
          <a:xfrm>
            <a:off x="1404275" y="1298554"/>
            <a:ext cx="1261805" cy="266873"/>
          </a:xfrm>
          <a:prstGeom prst="rect">
            <a:avLst/>
          </a:prstGeom>
        </p:spPr>
      </p:pic>
      <p:sp>
        <p:nvSpPr>
          <p:cNvPr id="5" name="Rectangle 4"/>
          <p:cNvSpPr/>
          <p:nvPr/>
        </p:nvSpPr>
        <p:spPr>
          <a:xfrm>
            <a:off x="4068875" y="1900752"/>
            <a:ext cx="4572000" cy="4247317"/>
          </a:xfrm>
          <a:prstGeom prst="rect">
            <a:avLst/>
          </a:prstGeom>
        </p:spPr>
        <p:txBody>
          <a:bodyPr>
            <a:spAutoFit/>
          </a:bodyPr>
          <a:lstStyle/>
          <a:p>
            <a:r>
              <a:rPr lang="en-US" dirty="0">
                <a:solidFill>
                  <a:srgbClr val="0000FF"/>
                </a:solidFill>
                <a:cs typeface="Arial" panose="020B0604020202020204" pitchFamily="34" charset="0"/>
              </a:rPr>
              <a:t>The magnetic field in the expanding medium is short lived, t ~ 0.15 fm/c at the initial moments, where quarks are not yet created. </a:t>
            </a:r>
          </a:p>
          <a:p>
            <a:endParaRPr lang="en-US" dirty="0">
              <a:solidFill>
                <a:srgbClr val="0000FF"/>
              </a:solidFill>
              <a:cs typeface="Arial" panose="020B0604020202020204" pitchFamily="34" charset="0"/>
            </a:endParaRPr>
          </a:p>
          <a:p>
            <a:r>
              <a:rPr lang="en-US" dirty="0">
                <a:solidFill>
                  <a:srgbClr val="0000FF"/>
                </a:solidFill>
                <a:cs typeface="Arial" panose="020B0604020202020204" pitchFamily="34" charset="0"/>
              </a:rPr>
              <a:t>The effect of this initial field is utterly negligible at the freeze out time of  </a:t>
            </a:r>
            <a:br>
              <a:rPr lang="en-US" dirty="0">
                <a:solidFill>
                  <a:srgbClr val="0000FF"/>
                </a:solidFill>
                <a:cs typeface="Arial" panose="020B0604020202020204" pitchFamily="34" charset="0"/>
              </a:rPr>
            </a:br>
            <a:r>
              <a:rPr lang="en-US" dirty="0" err="1">
                <a:solidFill>
                  <a:srgbClr val="0000FF"/>
                </a:solidFill>
                <a:cs typeface="Arial" panose="020B0604020202020204" pitchFamily="34" charset="0"/>
              </a:rPr>
              <a:t>t</a:t>
            </a:r>
            <a:r>
              <a:rPr lang="en-US" baseline="-25000" dirty="0" err="1">
                <a:solidFill>
                  <a:srgbClr val="0000FF"/>
                </a:solidFill>
                <a:cs typeface="Arial" panose="020B0604020202020204" pitchFamily="34" charset="0"/>
              </a:rPr>
              <a:t>FO</a:t>
            </a:r>
            <a:r>
              <a:rPr lang="en-US" dirty="0">
                <a:solidFill>
                  <a:srgbClr val="0000FF"/>
                </a:solidFill>
                <a:cs typeface="Arial" panose="020B0604020202020204" pitchFamily="34" charset="0"/>
              </a:rPr>
              <a:t> ~ 10 fm/c.</a:t>
            </a:r>
          </a:p>
          <a:p>
            <a:endParaRPr lang="en-US" dirty="0">
              <a:solidFill>
                <a:srgbClr val="0000FF"/>
              </a:solidFill>
              <a:cs typeface="Arial" panose="020B0604020202020204" pitchFamily="34" charset="0"/>
            </a:endParaRPr>
          </a:p>
          <a:p>
            <a:r>
              <a:rPr lang="en-US" dirty="0">
                <a:solidFill>
                  <a:srgbClr val="0000FF"/>
                </a:solidFill>
                <a:cs typeface="Arial" panose="020B0604020202020204" pitchFamily="34" charset="0"/>
              </a:rPr>
              <a:t>Dynamical hydro calculations </a:t>
            </a:r>
            <a:r>
              <a:rPr lang="en-US" dirty="0">
                <a:solidFill>
                  <a:srgbClr val="FF0000"/>
                </a:solidFill>
                <a:cs typeface="Arial" panose="020B0604020202020204" pitchFamily="34" charset="0"/>
              </a:rPr>
              <a:t>assume</a:t>
            </a:r>
            <a:r>
              <a:rPr lang="en-US" dirty="0">
                <a:solidFill>
                  <a:srgbClr val="0000FF"/>
                </a:solidFill>
                <a:cs typeface="Arial" panose="020B0604020202020204" pitchFamily="34" charset="0"/>
              </a:rPr>
              <a:t> that thermal, spin, and vorticity are </a:t>
            </a:r>
            <a:r>
              <a:rPr lang="en-US" dirty="0">
                <a:solidFill>
                  <a:srgbClr val="FF0000"/>
                </a:solidFill>
                <a:cs typeface="Arial" panose="020B0604020202020204" pitchFamily="34" charset="0"/>
              </a:rPr>
              <a:t>equilibrated </a:t>
            </a:r>
            <a:r>
              <a:rPr lang="en-US" dirty="0">
                <a:solidFill>
                  <a:srgbClr val="0000FF"/>
                </a:solidFill>
                <a:cs typeface="Arial" panose="020B0604020202020204" pitchFamily="34" charset="0"/>
              </a:rPr>
              <a:t>by the FO time.  The spin-orbit interaction is assumed to be sufficiently strong (and equal) to achieve this equilibrium.</a:t>
            </a:r>
            <a:br>
              <a:rPr lang="en-US" dirty="0">
                <a:solidFill>
                  <a:srgbClr val="0000FF"/>
                </a:solidFill>
                <a:cs typeface="Arial" panose="020B0604020202020204" pitchFamily="34" charset="0"/>
              </a:rPr>
            </a:br>
            <a:endParaRPr lang="en-US" dirty="0"/>
          </a:p>
        </p:txBody>
      </p:sp>
      <p:sp>
        <p:nvSpPr>
          <p:cNvPr id="6" name="TextBox 5"/>
          <p:cNvSpPr txBox="1"/>
          <p:nvPr/>
        </p:nvSpPr>
        <p:spPr>
          <a:xfrm>
            <a:off x="264523" y="5079819"/>
            <a:ext cx="3708219" cy="1200329"/>
          </a:xfrm>
          <a:prstGeom prst="rect">
            <a:avLst/>
          </a:prstGeom>
          <a:noFill/>
        </p:spPr>
        <p:txBody>
          <a:bodyPr wrap="square" rtlCol="0">
            <a:spAutoFit/>
          </a:bodyPr>
          <a:lstStyle/>
          <a:p>
            <a:r>
              <a:rPr lang="en-US" b="1" dirty="0" smtClean="0">
                <a:solidFill>
                  <a:srgbClr val="006666"/>
                </a:solidFill>
              </a:rPr>
              <a:t>[ V</a:t>
            </a:r>
            <a:r>
              <a:rPr lang="en-US" b="1" dirty="0">
                <a:solidFill>
                  <a:srgbClr val="006666"/>
                </a:solidFill>
              </a:rPr>
              <a:t>. </a:t>
            </a:r>
            <a:r>
              <a:rPr lang="en-US" b="1" dirty="0" err="1">
                <a:solidFill>
                  <a:srgbClr val="006666"/>
                </a:solidFill>
              </a:rPr>
              <a:t>Voronyuk</a:t>
            </a:r>
            <a:r>
              <a:rPr lang="en-US" b="1" dirty="0">
                <a:solidFill>
                  <a:srgbClr val="006666"/>
                </a:solidFill>
              </a:rPr>
              <a:t>, V. D. </a:t>
            </a:r>
            <a:r>
              <a:rPr lang="en-US" b="1" dirty="0" err="1">
                <a:solidFill>
                  <a:srgbClr val="006666"/>
                </a:solidFill>
              </a:rPr>
              <a:t>Toneev</a:t>
            </a:r>
            <a:r>
              <a:rPr lang="en-US" b="1" dirty="0">
                <a:solidFill>
                  <a:srgbClr val="006666"/>
                </a:solidFill>
              </a:rPr>
              <a:t>, W. </a:t>
            </a:r>
            <a:r>
              <a:rPr lang="en-US" b="1" dirty="0" err="1">
                <a:solidFill>
                  <a:srgbClr val="006666"/>
                </a:solidFill>
              </a:rPr>
              <a:t>Cassing</a:t>
            </a:r>
            <a:r>
              <a:rPr lang="en-US" b="1" dirty="0">
                <a:solidFill>
                  <a:srgbClr val="006666"/>
                </a:solidFill>
              </a:rPr>
              <a:t>, E. L. </a:t>
            </a:r>
            <a:r>
              <a:rPr lang="en-US" b="1" dirty="0" err="1">
                <a:solidFill>
                  <a:srgbClr val="006666"/>
                </a:solidFill>
              </a:rPr>
              <a:t>Bratkovskaya</a:t>
            </a:r>
            <a:r>
              <a:rPr lang="en-US" b="1" dirty="0">
                <a:solidFill>
                  <a:srgbClr val="006666"/>
                </a:solidFill>
              </a:rPr>
              <a:t>, V. P. </a:t>
            </a:r>
            <a:r>
              <a:rPr lang="en-US" b="1" dirty="0" err="1">
                <a:solidFill>
                  <a:srgbClr val="006666"/>
                </a:solidFill>
              </a:rPr>
              <a:t>Konchakovski</a:t>
            </a:r>
            <a:r>
              <a:rPr lang="en-US" b="1" dirty="0">
                <a:solidFill>
                  <a:srgbClr val="006666"/>
                </a:solidFill>
              </a:rPr>
              <a:t>, </a:t>
            </a:r>
            <a:r>
              <a:rPr lang="en-US" b="1" dirty="0" smtClean="0">
                <a:solidFill>
                  <a:srgbClr val="006666"/>
                </a:solidFill>
              </a:rPr>
              <a:t>S</a:t>
            </a:r>
            <a:r>
              <a:rPr lang="en-US" b="1" dirty="0">
                <a:solidFill>
                  <a:srgbClr val="006666"/>
                </a:solidFill>
              </a:rPr>
              <a:t>. A. </a:t>
            </a:r>
            <a:r>
              <a:rPr lang="en-US" b="1" dirty="0" err="1" smtClean="0">
                <a:solidFill>
                  <a:srgbClr val="006666"/>
                </a:solidFill>
              </a:rPr>
              <a:t>Voloshin</a:t>
            </a:r>
            <a:r>
              <a:rPr lang="en-US" b="1" dirty="0" smtClean="0">
                <a:solidFill>
                  <a:srgbClr val="006666"/>
                </a:solidFill>
              </a:rPr>
              <a:t> ]</a:t>
            </a:r>
            <a:endParaRPr lang="en-US" b="1" dirty="0">
              <a:solidFill>
                <a:srgbClr val="006666"/>
              </a:solidFill>
            </a:endParaRPr>
          </a:p>
        </p:txBody>
      </p:sp>
      <p:sp>
        <p:nvSpPr>
          <p:cNvPr id="7" name="Slide Number Placeholder 6"/>
          <p:cNvSpPr>
            <a:spLocks noGrp="1"/>
          </p:cNvSpPr>
          <p:nvPr>
            <p:ph type="sldNum" sz="quarter" idx="12"/>
          </p:nvPr>
        </p:nvSpPr>
        <p:spPr/>
        <p:txBody>
          <a:bodyPr/>
          <a:lstStyle/>
          <a:p>
            <a:pPr>
              <a:defRPr/>
            </a:pPr>
            <a:fld id="{1FF396D4-316B-4A4F-9B13-F9AF06E47416}" type="slidenum">
              <a:rPr lang="zh-CN" altLang="zh-CN" smtClean="0"/>
              <a:pPr>
                <a:defRPr/>
              </a:pPr>
              <a:t>37</a:t>
            </a:fld>
            <a:endParaRPr lang="zh-CN" altLang="zh-CN"/>
          </a:p>
        </p:txBody>
      </p:sp>
    </p:spTree>
    <p:extLst>
      <p:ext uri="{BB962C8B-B14F-4D97-AF65-F5344CB8AC3E}">
        <p14:creationId xmlns:p14="http://schemas.microsoft.com/office/powerpoint/2010/main" val="3503972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838" y="823621"/>
            <a:ext cx="8720857" cy="692497"/>
          </a:xfrm>
          <a:prstGeom prst="rect">
            <a:avLst/>
          </a:prstGeom>
          <a:noFill/>
        </p:spPr>
        <p:txBody>
          <a:bodyPr wrap="square" rtlCol="0">
            <a:spAutoFit/>
          </a:bodyPr>
          <a:lstStyle/>
          <a:p>
            <a:endParaRPr lang="en-US" dirty="0"/>
          </a:p>
          <a:p>
            <a:r>
              <a:rPr lang="en-US" dirty="0" smtClean="0"/>
              <a:t> </a:t>
            </a:r>
            <a:r>
              <a:rPr lang="en-US" sz="2100" dirty="0">
                <a:solidFill>
                  <a:srgbClr val="FF0000"/>
                </a:solidFill>
                <a:cs typeface="Arial" panose="020B0604020202020204" pitchFamily="34" charset="0"/>
              </a:rPr>
              <a:t>Competing strong spin-orbit interaction </a:t>
            </a:r>
            <a:r>
              <a:rPr lang="en-US" sz="2100" dirty="0">
                <a:solidFill>
                  <a:srgbClr val="FF0000"/>
                </a:solidFill>
                <a:cs typeface="Arial" panose="020B0604020202020204" pitchFamily="34" charset="0"/>
                <a:sym typeface="Wingdings" panose="05000000000000000000" pitchFamily="2" charset="2"/>
              </a:rPr>
              <a:t>    </a:t>
            </a:r>
            <a:r>
              <a:rPr lang="en-US" sz="2100" dirty="0" err="1">
                <a:solidFill>
                  <a:srgbClr val="FF0000"/>
                </a:solidFill>
                <a:cs typeface="Arial" panose="020B0604020202020204" pitchFamily="34" charset="0"/>
                <a:sym typeface="Wingdings" panose="05000000000000000000" pitchFamily="2" charset="2"/>
              </a:rPr>
              <a:t>Hypernuclei</a:t>
            </a:r>
            <a:r>
              <a:rPr lang="en-US" sz="2100" dirty="0">
                <a:solidFill>
                  <a:srgbClr val="FF0000"/>
                </a:solidFill>
                <a:cs typeface="Arial" panose="020B0604020202020204" pitchFamily="34" charset="0"/>
              </a:rPr>
              <a:t> </a:t>
            </a:r>
            <a:endParaRPr lang="en-US" sz="2100" b="1" dirty="0">
              <a:solidFill>
                <a:srgbClr val="FF0000"/>
              </a:solidFill>
              <a:cs typeface="Arial" panose="020B0604020202020204" pitchFamily="34" charset="0"/>
            </a:endParaRPr>
          </a:p>
        </p:txBody>
      </p:sp>
      <p:sp>
        <p:nvSpPr>
          <p:cNvPr id="3" name="TextBox 2"/>
          <p:cNvSpPr txBox="1"/>
          <p:nvPr/>
        </p:nvSpPr>
        <p:spPr>
          <a:xfrm>
            <a:off x="793102" y="1697005"/>
            <a:ext cx="8010331" cy="4131900"/>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srgbClr val="0000FF"/>
                </a:solidFill>
                <a:cs typeface="Arial" panose="020B0604020202020204" pitchFamily="34" charset="0"/>
              </a:rPr>
              <a:t>In all calculations </a:t>
            </a:r>
            <a:r>
              <a:rPr lang="en-US" b="1" dirty="0">
                <a:solidFill>
                  <a:srgbClr val="0000FF"/>
                </a:solidFill>
                <a:cs typeface="Arial" panose="020B0604020202020204" pitchFamily="34" charset="0"/>
              </a:rPr>
              <a:t>spin-orbit equilibration </a:t>
            </a:r>
            <a:r>
              <a:rPr lang="en-US" dirty="0">
                <a:solidFill>
                  <a:srgbClr val="0000FF"/>
                </a:solidFill>
                <a:cs typeface="Arial" panose="020B0604020202020204" pitchFamily="34" charset="0"/>
              </a:rPr>
              <a:t>is assumed, by freeze-out</a:t>
            </a:r>
          </a:p>
          <a:p>
            <a:pPr marL="214313" indent="-214313">
              <a:lnSpc>
                <a:spcPct val="150000"/>
              </a:lnSpc>
              <a:buFont typeface="Arial" panose="020B0604020202020204" pitchFamily="34" charset="0"/>
              <a:buChar char="•"/>
            </a:pPr>
            <a:r>
              <a:rPr lang="en-US" dirty="0">
                <a:solidFill>
                  <a:srgbClr val="0000FF"/>
                </a:solidFill>
                <a:cs typeface="Arial" panose="020B0604020202020204" pitchFamily="34" charset="0"/>
              </a:rPr>
              <a:t>However, from initial vorticity it takes time to build up </a:t>
            </a:r>
            <a:r>
              <a:rPr lang="el-GR" sz="2100" b="1" dirty="0">
                <a:solidFill>
                  <a:srgbClr val="0000FF"/>
                </a:solidFill>
                <a:latin typeface="Times New Roman" panose="02020603050405020304" pitchFamily="18" charset="0"/>
                <a:cs typeface="Times New Roman" panose="02020603050405020304" pitchFamily="18" charset="0"/>
              </a:rPr>
              <a:t>Λ</a:t>
            </a:r>
            <a:r>
              <a:rPr lang="el-GR" dirty="0">
                <a:solidFill>
                  <a:srgbClr val="0000FF"/>
                </a:solidFill>
                <a:cs typeface="Arial" panose="020B0604020202020204" pitchFamily="34" charset="0"/>
              </a:rPr>
              <a:t> </a:t>
            </a:r>
            <a:r>
              <a:rPr lang="en-US" dirty="0">
                <a:solidFill>
                  <a:srgbClr val="0000FF"/>
                </a:solidFill>
                <a:cs typeface="Arial" panose="020B0604020202020204" pitchFamily="34" charset="0"/>
              </a:rPr>
              <a:t>polarization</a:t>
            </a:r>
          </a:p>
          <a:p>
            <a:pPr marL="214313" indent="-214313">
              <a:lnSpc>
                <a:spcPct val="150000"/>
              </a:lnSpc>
              <a:buFont typeface="Arial" panose="020B0604020202020204" pitchFamily="34" charset="0"/>
              <a:buChar char="•"/>
            </a:pPr>
            <a:r>
              <a:rPr lang="en-US" dirty="0">
                <a:solidFill>
                  <a:srgbClr val="0000FF"/>
                </a:solidFill>
                <a:cs typeface="Arial" panose="020B0604020202020204" pitchFamily="34" charset="0"/>
              </a:rPr>
              <a:t>Spin-orbit interaction for </a:t>
            </a:r>
            <a:r>
              <a:rPr lang="el-GR" b="1" dirty="0">
                <a:solidFill>
                  <a:srgbClr val="0000FF"/>
                </a:solidFill>
                <a:latin typeface="Times New Roman" panose="02020603050405020304" pitchFamily="18" charset="0"/>
                <a:cs typeface="Times New Roman" panose="02020603050405020304" pitchFamily="18" charset="0"/>
              </a:rPr>
              <a:t>Λ</a:t>
            </a:r>
            <a:r>
              <a:rPr lang="en-US" dirty="0">
                <a:solidFill>
                  <a:srgbClr val="0000FF"/>
                </a:solidFill>
                <a:cs typeface="Arial" panose="020B0604020202020204" pitchFamily="34" charset="0"/>
              </a:rPr>
              <a:t>  and   anti-</a:t>
            </a:r>
            <a:r>
              <a:rPr lang="el-GR" b="1" dirty="0">
                <a:solidFill>
                  <a:srgbClr val="0000FF"/>
                </a:solidFill>
                <a:latin typeface="Times New Roman" panose="02020603050405020304" pitchFamily="18" charset="0"/>
                <a:cs typeface="Times New Roman" panose="02020603050405020304" pitchFamily="18" charset="0"/>
              </a:rPr>
              <a:t>Λ</a:t>
            </a:r>
            <a:r>
              <a:rPr lang="en-US" dirty="0">
                <a:solidFill>
                  <a:srgbClr val="0000FF"/>
                </a:solidFill>
                <a:cs typeface="Arial" panose="020B0604020202020204" pitchFamily="34" charset="0"/>
              </a:rPr>
              <a:t>    is not the same</a:t>
            </a:r>
          </a:p>
          <a:p>
            <a:pPr marL="214313" indent="-214313">
              <a:lnSpc>
                <a:spcPct val="150000"/>
              </a:lnSpc>
              <a:buFont typeface="Arial" panose="020B0604020202020204" pitchFamily="34" charset="0"/>
              <a:buChar char="•"/>
            </a:pPr>
            <a:r>
              <a:rPr lang="en-US" dirty="0">
                <a:solidFill>
                  <a:srgbClr val="0000FF"/>
                </a:solidFill>
                <a:cs typeface="Arial" panose="020B0604020202020204" pitchFamily="34" charset="0"/>
              </a:rPr>
              <a:t>This is indicated by spin-orbit splitting of </a:t>
            </a:r>
            <a:r>
              <a:rPr lang="en-US" dirty="0" err="1">
                <a:solidFill>
                  <a:srgbClr val="0000FF"/>
                </a:solidFill>
                <a:cs typeface="Arial" panose="020B0604020202020204" pitchFamily="34" charset="0"/>
              </a:rPr>
              <a:t>Hypernuclei</a:t>
            </a:r>
            <a:r>
              <a:rPr lang="en-US" dirty="0">
                <a:solidFill>
                  <a:srgbClr val="0000FF"/>
                </a:solidFill>
                <a:cs typeface="Arial" panose="020B0604020202020204" pitchFamily="34" charset="0"/>
              </a:rPr>
              <a:t> ! </a:t>
            </a:r>
          </a:p>
          <a:p>
            <a:endParaRPr lang="en-US" dirty="0">
              <a:cs typeface="Arial" panose="020B0604020202020204" pitchFamily="34" charset="0"/>
            </a:endParaRPr>
          </a:p>
          <a:p>
            <a:pPr marL="214313" indent="-214313">
              <a:buFont typeface="Arial" panose="020B0604020202020204" pitchFamily="34" charset="0"/>
              <a:buChar char="•"/>
            </a:pPr>
            <a:r>
              <a:rPr lang="en-US" dirty="0">
                <a:cs typeface="Arial" panose="020B0604020202020204" pitchFamily="34" charset="0"/>
              </a:rPr>
              <a:t>Presented also at </a:t>
            </a:r>
            <a:r>
              <a:rPr lang="en-US" b="1" dirty="0">
                <a:cs typeface="Arial" panose="020B0604020202020204" pitchFamily="34" charset="0"/>
              </a:rPr>
              <a:t>Workshop on Chirality, Vorticity </a:t>
            </a:r>
            <a:r>
              <a:rPr lang="en-US" dirty="0">
                <a:cs typeface="Arial" panose="020B0604020202020204" pitchFamily="34" charset="0"/>
              </a:rPr>
              <a:t>…,Firenze, 19-22    	March &amp; </a:t>
            </a:r>
            <a:r>
              <a:rPr lang="en-US" b="1" dirty="0">
                <a:cs typeface="Arial" panose="020B0604020202020204" pitchFamily="34" charset="0"/>
              </a:rPr>
              <a:t>QM2018, </a:t>
            </a:r>
            <a:r>
              <a:rPr lang="en-US" dirty="0">
                <a:cs typeface="Arial" panose="020B0604020202020204" pitchFamily="34" charset="0"/>
              </a:rPr>
              <a:t>Lido di </a:t>
            </a:r>
            <a:r>
              <a:rPr lang="en-US" dirty="0" err="1">
                <a:cs typeface="Arial" panose="020B0604020202020204" pitchFamily="34" charset="0"/>
              </a:rPr>
              <a:t>Venezia</a:t>
            </a:r>
            <a:r>
              <a:rPr lang="en-US" dirty="0">
                <a:cs typeface="Arial" panose="020B0604020202020204" pitchFamily="34" charset="0"/>
              </a:rPr>
              <a:t>, 14-19 May, 2018 :</a:t>
            </a:r>
          </a:p>
          <a:p>
            <a:pPr marL="557213" lvl="1" indent="-214313">
              <a:buFont typeface="Arial" panose="020B0604020202020204" pitchFamily="34" charset="0"/>
              <a:buChar char="•"/>
            </a:pPr>
            <a:r>
              <a:rPr lang="en-US" sz="1500" b="1" dirty="0">
                <a:cs typeface="Arial" panose="020B0604020202020204" pitchFamily="34" charset="0"/>
              </a:rPr>
              <a:t>L.P. Csernai</a:t>
            </a:r>
            <a:r>
              <a:rPr lang="en-US" sz="1500" dirty="0">
                <a:cs typeface="Arial" panose="020B0604020202020204" pitchFamily="34" charset="0"/>
              </a:rPr>
              <a:t>, </a:t>
            </a:r>
            <a:r>
              <a:rPr lang="en-US" sz="1500" dirty="0" err="1">
                <a:cs typeface="Arial" panose="020B0604020202020204" pitchFamily="34" charset="0"/>
              </a:rPr>
              <a:t>Uo</a:t>
            </a:r>
            <a:r>
              <a:rPr lang="en-US" sz="1500" dirty="0">
                <a:cs typeface="Arial" panose="020B0604020202020204" pitchFamily="34" charset="0"/>
              </a:rPr>
              <a:t> Bergen: </a:t>
            </a:r>
            <a:r>
              <a:rPr lang="el-GR" sz="1500" b="1" dirty="0">
                <a:latin typeface="Times New Roman" panose="02020603050405020304" pitchFamily="18" charset="0"/>
                <a:cs typeface="Times New Roman" panose="02020603050405020304" pitchFamily="18" charset="0"/>
              </a:rPr>
              <a:t>Λ</a:t>
            </a:r>
            <a:r>
              <a:rPr lang="en-US" sz="1500" dirty="0">
                <a:cs typeface="Arial" panose="020B0604020202020204" pitchFamily="34" charset="0"/>
              </a:rPr>
              <a:t> polarization in peripheral heavy ion collisions</a:t>
            </a:r>
          </a:p>
          <a:p>
            <a:pPr marL="557213" lvl="1" indent="-214313">
              <a:buFont typeface="Arial" panose="020B0604020202020204" pitchFamily="34" charset="0"/>
              <a:buChar char="•"/>
            </a:pPr>
            <a:r>
              <a:rPr lang="en-US" sz="1500" b="1" dirty="0">
                <a:cs typeface="Arial" panose="020B0604020202020204" pitchFamily="34" charset="0"/>
              </a:rPr>
              <a:t>I. </a:t>
            </a:r>
            <a:r>
              <a:rPr lang="en-US" sz="1500" b="1" dirty="0" err="1">
                <a:cs typeface="Arial" panose="020B0604020202020204" pitchFamily="34" charset="0"/>
              </a:rPr>
              <a:t>Vassiliev</a:t>
            </a:r>
            <a:r>
              <a:rPr lang="en-US" sz="1500" b="1" dirty="0">
                <a:cs typeface="Arial" panose="020B0604020202020204" pitchFamily="34" charset="0"/>
              </a:rPr>
              <a:t> </a:t>
            </a:r>
            <a:r>
              <a:rPr lang="en-US" sz="1500" dirty="0">
                <a:cs typeface="Arial" panose="020B0604020202020204" pitchFamily="34" charset="0"/>
              </a:rPr>
              <a:t>for the FAIR/CBM Collaboration: Perspectives on strangeness physics with CBM </a:t>
            </a:r>
            <a:r>
              <a:rPr lang="en-US" sz="1500" dirty="0" smtClean="0">
                <a:cs typeface="Arial" panose="020B0604020202020204" pitchFamily="34" charset="0"/>
              </a:rPr>
              <a:t>experiment</a:t>
            </a:r>
          </a:p>
          <a:p>
            <a:pPr marL="557213" lvl="1" indent="-214313">
              <a:buFont typeface="Arial" panose="020B0604020202020204" pitchFamily="34" charset="0"/>
              <a:buChar char="•"/>
            </a:pPr>
            <a:r>
              <a:rPr lang="en-US" sz="1500" b="1" dirty="0" err="1">
                <a:cs typeface="Arial" panose="020B0604020202020204" pitchFamily="34" charset="0"/>
              </a:rPr>
              <a:t>Tetyana</a:t>
            </a:r>
            <a:r>
              <a:rPr lang="en-US" sz="1500" dirty="0">
                <a:cs typeface="Arial" panose="020B0604020202020204" pitchFamily="34" charset="0"/>
              </a:rPr>
              <a:t> </a:t>
            </a:r>
            <a:r>
              <a:rPr lang="en-US" sz="1500" b="1" dirty="0" err="1">
                <a:cs typeface="Arial" panose="020B0604020202020204" pitchFamily="34" charset="0"/>
              </a:rPr>
              <a:t>Galatyuk</a:t>
            </a:r>
            <a:r>
              <a:rPr lang="en-US" sz="1500" dirty="0">
                <a:cs typeface="Arial" panose="020B0604020202020204" pitchFamily="34" charset="0"/>
              </a:rPr>
              <a:t>, TU Darmstadt / GSI: Future facilities for high </a:t>
            </a:r>
            <a:r>
              <a:rPr lang="el-GR" sz="2100" dirty="0">
                <a:latin typeface="Times New Roman" panose="02020603050405020304" pitchFamily="18" charset="0"/>
                <a:cs typeface="Times New Roman" panose="02020603050405020304" pitchFamily="18" charset="0"/>
              </a:rPr>
              <a:t>μ</a:t>
            </a:r>
            <a:r>
              <a:rPr lang="en-US" sz="1500" baseline="-25000" dirty="0">
                <a:cs typeface="Arial" panose="020B0604020202020204" pitchFamily="34" charset="0"/>
              </a:rPr>
              <a:t>B</a:t>
            </a:r>
            <a:r>
              <a:rPr lang="en-US" sz="1500" dirty="0">
                <a:cs typeface="Arial" panose="020B0604020202020204" pitchFamily="34" charset="0"/>
              </a:rPr>
              <a:t> </a:t>
            </a:r>
            <a:r>
              <a:rPr lang="en-US" sz="1500" dirty="0" smtClean="0">
                <a:cs typeface="Arial" panose="020B0604020202020204" pitchFamily="34" charset="0"/>
              </a:rPr>
              <a:t>physics</a:t>
            </a:r>
            <a:endParaRPr lang="en-US" sz="1500" dirty="0">
              <a:cs typeface="Arial" panose="020B0604020202020204" pitchFamily="34" charset="0"/>
            </a:endParaRPr>
          </a:p>
          <a:p>
            <a:pPr marL="557213" lvl="1" indent="-214313">
              <a:buFont typeface="Arial" panose="020B0604020202020204" pitchFamily="34" charset="0"/>
              <a:buChar char="•"/>
            </a:pPr>
            <a:r>
              <a:rPr lang="en-US" sz="1500" b="1" dirty="0">
                <a:cs typeface="Arial" panose="020B0604020202020204" pitchFamily="34" charset="0"/>
              </a:rPr>
              <a:t>Stefania </a:t>
            </a:r>
            <a:r>
              <a:rPr lang="en-US" sz="1500" b="1" dirty="0" err="1">
                <a:cs typeface="Arial" panose="020B0604020202020204" pitchFamily="34" charset="0"/>
              </a:rPr>
              <a:t>Bufalino</a:t>
            </a:r>
            <a:r>
              <a:rPr lang="en-US" sz="1500" dirty="0">
                <a:cs typeface="Arial" panose="020B0604020202020204" pitchFamily="34" charset="0"/>
              </a:rPr>
              <a:t>, </a:t>
            </a:r>
            <a:r>
              <a:rPr lang="en-US" sz="1500" dirty="0" err="1">
                <a:cs typeface="Arial" panose="020B0604020202020204" pitchFamily="34" charset="0"/>
              </a:rPr>
              <a:t>Politecnico</a:t>
            </a:r>
            <a:r>
              <a:rPr lang="en-US" sz="1500" dirty="0">
                <a:cs typeface="Arial" panose="020B0604020202020204" pitchFamily="34" charset="0"/>
              </a:rPr>
              <a:t> and INFN Torino: Strangeness and nuclei production in nuclear </a:t>
            </a:r>
            <a:r>
              <a:rPr lang="en-US" sz="1500" dirty="0" smtClean="0">
                <a:cs typeface="Arial" panose="020B0604020202020204" pitchFamily="34" charset="0"/>
              </a:rPr>
              <a:t>collisions</a:t>
            </a:r>
            <a:endParaRPr lang="en-US" sz="1500" dirty="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1FF396D4-316B-4A4F-9B13-F9AF06E47416}" type="slidenum">
              <a:rPr lang="zh-CN" altLang="zh-CN" smtClean="0"/>
              <a:pPr>
                <a:defRPr/>
              </a:pPr>
              <a:t>38</a:t>
            </a:fld>
            <a:endParaRPr lang="zh-CN" altLang="zh-CN"/>
          </a:p>
        </p:txBody>
      </p:sp>
    </p:spTree>
    <p:extLst>
      <p:ext uri="{BB962C8B-B14F-4D97-AF65-F5344CB8AC3E}">
        <p14:creationId xmlns:p14="http://schemas.microsoft.com/office/powerpoint/2010/main" val="1687433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39</a:t>
            </a:fld>
            <a:endParaRPr lang="zh-CN" altLang="zh-CN"/>
          </a:p>
        </p:txBody>
      </p:sp>
      <p:pic>
        <p:nvPicPr>
          <p:cNvPr id="3" name="Picture 2"/>
          <p:cNvPicPr>
            <a:picLocks noChangeAspect="1"/>
          </p:cNvPicPr>
          <p:nvPr/>
        </p:nvPicPr>
        <p:blipFill>
          <a:blip r:embed="rId2"/>
          <a:stretch>
            <a:fillRect/>
          </a:stretch>
        </p:blipFill>
        <p:spPr>
          <a:xfrm>
            <a:off x="639132" y="2689534"/>
            <a:ext cx="5247319" cy="3180713"/>
          </a:xfrm>
          <a:prstGeom prst="rect">
            <a:avLst/>
          </a:prstGeom>
        </p:spPr>
      </p:pic>
      <p:pic>
        <p:nvPicPr>
          <p:cNvPr id="4" name="Picture 3"/>
          <p:cNvPicPr>
            <a:picLocks noChangeAspect="1"/>
          </p:cNvPicPr>
          <p:nvPr/>
        </p:nvPicPr>
        <p:blipFill>
          <a:blip r:embed="rId3"/>
          <a:stretch>
            <a:fillRect/>
          </a:stretch>
        </p:blipFill>
        <p:spPr>
          <a:xfrm>
            <a:off x="5012789" y="1033061"/>
            <a:ext cx="3048828" cy="3362840"/>
          </a:xfrm>
          <a:prstGeom prst="rect">
            <a:avLst/>
          </a:prstGeom>
        </p:spPr>
      </p:pic>
      <p:cxnSp>
        <p:nvCxnSpPr>
          <p:cNvPr id="6" name="Straight Connector 5"/>
          <p:cNvCxnSpPr/>
          <p:nvPr/>
        </p:nvCxnSpPr>
        <p:spPr>
          <a:xfrm>
            <a:off x="6248400" y="3962400"/>
            <a:ext cx="10287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72150" y="405765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004715" y="5388428"/>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64194" y="5573875"/>
            <a:ext cx="800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9132" y="5875893"/>
            <a:ext cx="2999091" cy="369332"/>
          </a:xfrm>
          <a:prstGeom prst="rect">
            <a:avLst/>
          </a:prstGeom>
        </p:spPr>
        <p:txBody>
          <a:bodyPr wrap="none">
            <a:spAutoFit/>
          </a:bodyPr>
          <a:lstStyle/>
          <a:p>
            <a:r>
              <a:rPr lang="en-US" dirty="0">
                <a:solidFill>
                  <a:srgbClr val="336600"/>
                </a:solidFill>
              </a:rPr>
              <a:t>[</a:t>
            </a:r>
            <a:r>
              <a:rPr lang="en-US" sz="1400" dirty="0">
                <a:solidFill>
                  <a:srgbClr val="336600"/>
                </a:solidFill>
              </a:rPr>
              <a:t>SongCY-etal-IJMPE19(2010)2538]</a:t>
            </a:r>
          </a:p>
        </p:txBody>
      </p:sp>
      <p:sp>
        <p:nvSpPr>
          <p:cNvPr id="15" name="Rectangle 14"/>
          <p:cNvSpPr/>
          <p:nvPr/>
        </p:nvSpPr>
        <p:spPr>
          <a:xfrm>
            <a:off x="5347615" y="4277174"/>
            <a:ext cx="2662716" cy="584775"/>
          </a:xfrm>
          <a:prstGeom prst="rect">
            <a:avLst/>
          </a:prstGeom>
        </p:spPr>
        <p:txBody>
          <a:bodyPr wrap="square">
            <a:spAutoFit/>
          </a:bodyPr>
          <a:lstStyle/>
          <a:p>
            <a:r>
              <a:rPr lang="en-US" sz="1400" dirty="0">
                <a:solidFill>
                  <a:srgbClr val="336600"/>
                </a:solidFill>
              </a:rPr>
              <a:t>[ZhouSG-etal-PhysRevLett.91(2003)</a:t>
            </a:r>
            <a:r>
              <a:rPr lang="en-US" sz="1600" dirty="0">
                <a:solidFill>
                  <a:srgbClr val="336600"/>
                </a:solidFill>
              </a:rPr>
              <a:t>2</a:t>
            </a:r>
            <a:r>
              <a:rPr lang="en-US" sz="1400" dirty="0">
                <a:solidFill>
                  <a:srgbClr val="336600"/>
                </a:solidFill>
              </a:rPr>
              <a:t>62501</a:t>
            </a:r>
            <a:r>
              <a:rPr lang="en-US" dirty="0">
                <a:solidFill>
                  <a:srgbClr val="336600"/>
                </a:solidFill>
              </a:rPr>
              <a:t>]</a:t>
            </a:r>
          </a:p>
        </p:txBody>
      </p:sp>
      <p:sp>
        <p:nvSpPr>
          <p:cNvPr id="16" name="TextBox 15"/>
          <p:cNvSpPr txBox="1"/>
          <p:nvPr/>
        </p:nvSpPr>
        <p:spPr>
          <a:xfrm>
            <a:off x="1257300" y="984883"/>
            <a:ext cx="3909534" cy="1754326"/>
          </a:xfrm>
          <a:prstGeom prst="rect">
            <a:avLst/>
          </a:prstGeom>
          <a:noFill/>
        </p:spPr>
        <p:txBody>
          <a:bodyPr wrap="square" rtlCol="0">
            <a:spAutoFit/>
          </a:bodyPr>
          <a:lstStyle/>
          <a:p>
            <a:r>
              <a:rPr lang="el-GR" b="1" dirty="0">
                <a:solidFill>
                  <a:srgbClr val="FF0000"/>
                </a:solidFill>
                <a:effectLst>
                  <a:outerShdw blurRad="50800" dist="38100" dir="2700000" algn="tl" rotWithShape="0">
                    <a:prstClr val="black">
                      <a:alpha val="40000"/>
                    </a:prstClr>
                  </a:outerShdw>
                </a:effectLst>
              </a:rPr>
              <a:t>Λ</a:t>
            </a:r>
            <a:r>
              <a:rPr lang="en-US" b="1" dirty="0">
                <a:solidFill>
                  <a:srgbClr val="FF0000"/>
                </a:solidFill>
                <a:effectLst>
                  <a:outerShdw blurRad="50800" dist="38100" dir="2700000" algn="tl" rotWithShape="0">
                    <a:prstClr val="black">
                      <a:alpha val="40000"/>
                    </a:prstClr>
                  </a:outerShdw>
                </a:effectLst>
              </a:rPr>
              <a:t> </a:t>
            </a:r>
            <a:r>
              <a:rPr lang="el-GR" b="1" dirty="0">
                <a:solidFill>
                  <a:srgbClr val="FF0000"/>
                </a:solidFill>
                <a:effectLst>
                  <a:outerShdw blurRad="50800" dist="38100" dir="2700000" algn="tl" rotWithShape="0">
                    <a:prstClr val="black">
                      <a:alpha val="40000"/>
                    </a:prstClr>
                  </a:outerShdw>
                </a:effectLst>
              </a:rPr>
              <a:t> </a:t>
            </a:r>
            <a:r>
              <a:rPr lang="en-US" b="1" dirty="0">
                <a:solidFill>
                  <a:srgbClr val="FF0000"/>
                </a:solidFill>
                <a:effectLst>
                  <a:outerShdw blurRad="50800" dist="38100" dir="2700000" algn="tl" rotWithShape="0">
                    <a:prstClr val="black">
                      <a:alpha val="40000"/>
                    </a:prstClr>
                  </a:outerShdw>
                </a:effectLst>
              </a:rPr>
              <a:t>&amp; </a:t>
            </a:r>
            <a:r>
              <a:rPr lang="el-GR" b="1" dirty="0">
                <a:solidFill>
                  <a:srgbClr val="FF0000"/>
                </a:solidFill>
                <a:effectLst>
                  <a:outerShdw blurRad="50800" dist="38100" dir="2700000" algn="tl" rotWithShape="0">
                    <a:prstClr val="black">
                      <a:alpha val="40000"/>
                    </a:prstClr>
                  </a:outerShdw>
                </a:effectLst>
              </a:rPr>
              <a:t> </a:t>
            </a:r>
            <a:r>
              <a:rPr lang="en-US" b="1" dirty="0">
                <a:solidFill>
                  <a:srgbClr val="FF0000"/>
                </a:solidFill>
                <a:effectLst>
                  <a:outerShdw blurRad="50800" dist="38100" dir="2700000" algn="tl" rotWithShape="0">
                    <a:prstClr val="black">
                      <a:alpha val="40000"/>
                    </a:prstClr>
                  </a:outerShdw>
                </a:effectLst>
              </a:rPr>
              <a:t>Anti-</a:t>
            </a:r>
            <a:r>
              <a:rPr lang="el-GR" b="1" dirty="0">
                <a:solidFill>
                  <a:srgbClr val="FF0000"/>
                </a:solidFill>
                <a:effectLst>
                  <a:outerShdw blurRad="50800" dist="38100" dir="2700000" algn="tl" rotWithShape="0">
                    <a:prstClr val="black">
                      <a:alpha val="40000"/>
                    </a:prstClr>
                  </a:outerShdw>
                </a:effectLst>
              </a:rPr>
              <a:t>Λ </a:t>
            </a:r>
            <a:r>
              <a:rPr lang="en-US" b="1" dirty="0">
                <a:solidFill>
                  <a:srgbClr val="FF0000"/>
                </a:solidFill>
                <a:effectLst>
                  <a:outerShdw blurRad="50800" dist="38100" dir="2700000" algn="tl" rotWithShape="0">
                    <a:prstClr val="black">
                      <a:alpha val="40000"/>
                    </a:prstClr>
                  </a:outerShdw>
                </a:effectLst>
              </a:rPr>
              <a:t>Coupling to Nucleons</a:t>
            </a:r>
          </a:p>
          <a:p>
            <a:endParaRPr lang="en-US" dirty="0"/>
          </a:p>
          <a:p>
            <a:r>
              <a:rPr lang="en-US" dirty="0"/>
              <a:t>Difference based on </a:t>
            </a:r>
            <a:r>
              <a:rPr lang="en-US" dirty="0" err="1"/>
              <a:t>Hypernuclei</a:t>
            </a:r>
            <a:r>
              <a:rPr lang="en-US" dirty="0"/>
              <a:t>:</a:t>
            </a:r>
            <a:br>
              <a:rPr lang="en-US" dirty="0"/>
            </a:br>
            <a:r>
              <a:rPr lang="en-US" dirty="0"/>
              <a:t>1.0 – 1.5 MeV  i.e.  ~ 20% of nuclear</a:t>
            </a:r>
            <a:br>
              <a:rPr lang="en-US" dirty="0"/>
            </a:br>
            <a:r>
              <a:rPr lang="en-US" dirty="0"/>
              <a:t>binding energy !!!</a:t>
            </a:r>
            <a:br>
              <a:rPr lang="en-US" dirty="0"/>
            </a:br>
            <a:r>
              <a:rPr lang="en-US" dirty="0">
                <a:latin typeface="Calibri" panose="020F0502020204030204" pitchFamily="34" charset="0"/>
                <a:cs typeface="Calibri" panose="020F0502020204030204" pitchFamily="34" charset="0"/>
              </a:rPr>
              <a:t>ⱻ </a:t>
            </a:r>
            <a:r>
              <a:rPr lang="en-US" sz="1200" dirty="0">
                <a:latin typeface="Times New Roman" panose="02020603050405020304" pitchFamily="18" charset="0"/>
                <a:cs typeface="Times New Roman" panose="02020603050405020304" pitchFamily="18" charset="0"/>
              </a:rPr>
              <a:t>~ 20 </a:t>
            </a:r>
            <a:r>
              <a:rPr lang="el-GR" sz="1200" dirty="0">
                <a:latin typeface="Times New Roman" panose="02020603050405020304" pitchFamily="18" charset="0"/>
                <a:cs typeface="Times New Roman" panose="02020603050405020304" pitchFamily="18" charset="0"/>
              </a:rPr>
              <a:t>Λ-</a:t>
            </a:r>
            <a:r>
              <a:rPr lang="en-US" sz="1200" dirty="0" err="1">
                <a:latin typeface="Times New Roman" panose="02020603050405020304" pitchFamily="18" charset="0"/>
                <a:cs typeface="Times New Roman" panose="02020603050405020304" pitchFamily="18" charset="0"/>
              </a:rPr>
              <a:t>hypernuclei</a:t>
            </a:r>
            <a:r>
              <a:rPr lang="el-GR" sz="1200" dirty="0">
                <a:latin typeface="Times New Roman" panose="02020603050405020304" pitchFamily="18" charset="0"/>
                <a:cs typeface="Times New Roman" panose="02020603050405020304" pitchFamily="18" charset="0"/>
              </a:rPr>
              <a:t> (Τ</a:t>
            </a:r>
            <a:r>
              <a:rPr lang="el-GR" sz="1200" baseline="-25000" dirty="0">
                <a:latin typeface="Times New Roman" panose="02020603050405020304" pitchFamily="18" charset="0"/>
                <a:cs typeface="Times New Roman" panose="02020603050405020304" pitchFamily="18" charset="0"/>
              </a:rPr>
              <a:t>1/2</a:t>
            </a:r>
            <a:r>
              <a:rPr lang="el-GR" sz="1200" dirty="0">
                <a:latin typeface="Times New Roman" panose="02020603050405020304" pitchFamily="18" charset="0"/>
                <a:cs typeface="Times New Roman" panose="02020603050405020304" pitchFamily="18" charset="0"/>
              </a:rPr>
              <a:t> = 10</a:t>
            </a:r>
            <a:r>
              <a:rPr lang="el-GR" sz="1200" baseline="30000" dirty="0">
                <a:latin typeface="Times New Roman" panose="02020603050405020304" pitchFamily="18" charset="0"/>
                <a:cs typeface="Times New Roman" panose="02020603050405020304" pitchFamily="18" charset="0"/>
              </a:rPr>
              <a:t>-</a:t>
            </a:r>
            <a:r>
              <a:rPr lang="en-US" sz="1200" baseline="30000" dirty="0">
                <a:latin typeface="Times New Roman" panose="02020603050405020304" pitchFamily="18" charset="0"/>
                <a:cs typeface="Times New Roman" panose="02020603050405020304" pitchFamily="18" charset="0"/>
              </a:rPr>
              <a:t>10</a:t>
            </a:r>
            <a:r>
              <a:rPr lang="en-US" sz="1200" dirty="0">
                <a:latin typeface="Times New Roman" panose="02020603050405020304" pitchFamily="18" charset="0"/>
                <a:cs typeface="Times New Roman" panose="02020603050405020304" pitchFamily="18" charset="0"/>
              </a:rPr>
              <a:t>s)  1953-1995</a:t>
            </a:r>
          </a:p>
        </p:txBody>
      </p:sp>
      <p:sp>
        <p:nvSpPr>
          <p:cNvPr id="5" name="TextBox 4"/>
          <p:cNvSpPr txBox="1"/>
          <p:nvPr/>
        </p:nvSpPr>
        <p:spPr>
          <a:xfrm>
            <a:off x="5524752" y="5638064"/>
            <a:ext cx="2729204"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a:t>
            </a:r>
            <a:r>
              <a:rPr lang="en-US" b="1" dirty="0" smtClean="0">
                <a:solidFill>
                  <a:srgbClr val="0000FF"/>
                </a:solidFill>
                <a:latin typeface="Arial" panose="020B0604020202020204" pitchFamily="34" charset="0"/>
                <a:cs typeface="Arial" panose="020B0604020202020204" pitchFamily="34" charset="0"/>
              </a:rPr>
              <a:t> Csernai, Chirality WS, 2018 ]</a:t>
            </a:r>
            <a:endParaRPr lang="en-US"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86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FF396D4-316B-4A4F-9B13-F9AF06E47416}" type="slidenum">
              <a:rPr lang="zh-CN" altLang="zh-CN" smtClean="0"/>
              <a:pPr>
                <a:defRPr/>
              </a:pPr>
              <a:t>4</a:t>
            </a:fld>
            <a:endParaRPr lang="zh-CN" altLang="zh-CN"/>
          </a:p>
        </p:txBody>
      </p:sp>
      <p:pic>
        <p:nvPicPr>
          <p:cNvPr id="5" name="Picture 4"/>
          <p:cNvPicPr>
            <a:picLocks noChangeAspect="1"/>
          </p:cNvPicPr>
          <p:nvPr/>
        </p:nvPicPr>
        <p:blipFill>
          <a:blip r:embed="rId2"/>
          <a:stretch>
            <a:fillRect/>
          </a:stretch>
        </p:blipFill>
        <p:spPr>
          <a:xfrm>
            <a:off x="152400" y="304800"/>
            <a:ext cx="6705600" cy="2689591"/>
          </a:xfrm>
          <a:prstGeom prst="rect">
            <a:avLst/>
          </a:prstGeom>
        </p:spPr>
      </p:pic>
      <p:pic>
        <p:nvPicPr>
          <p:cNvPr id="6" name="Picture 5"/>
          <p:cNvPicPr>
            <a:picLocks noChangeAspect="1"/>
          </p:cNvPicPr>
          <p:nvPr/>
        </p:nvPicPr>
        <p:blipFill>
          <a:blip r:embed="rId3"/>
          <a:stretch>
            <a:fillRect/>
          </a:stretch>
        </p:blipFill>
        <p:spPr>
          <a:xfrm>
            <a:off x="4267200" y="3327259"/>
            <a:ext cx="4365894" cy="2891135"/>
          </a:xfrm>
          <a:prstGeom prst="rect">
            <a:avLst/>
          </a:prstGeom>
        </p:spPr>
      </p:pic>
      <p:sp>
        <p:nvSpPr>
          <p:cNvPr id="7" name="TextBox 6"/>
          <p:cNvSpPr txBox="1"/>
          <p:nvPr/>
        </p:nvSpPr>
        <p:spPr>
          <a:xfrm>
            <a:off x="457200" y="3352800"/>
            <a:ext cx="3733800" cy="2308324"/>
          </a:xfrm>
          <a:prstGeom prst="rect">
            <a:avLst/>
          </a:prstGeom>
          <a:noFill/>
        </p:spPr>
        <p:txBody>
          <a:bodyPr wrap="square" rtlCol="0">
            <a:spAutoFit/>
          </a:bodyPr>
          <a:lstStyle/>
          <a:p>
            <a:r>
              <a:rPr lang="en-US" dirty="0" smtClean="0"/>
              <a:t>For a </a:t>
            </a:r>
            <a:r>
              <a:rPr lang="en-US" dirty="0" err="1" smtClean="0"/>
              <a:t>reconstructable</a:t>
            </a:r>
            <a:r>
              <a:rPr lang="en-US" dirty="0" smtClean="0"/>
              <a:t> series expansion we need a fixed coordinate system </a:t>
            </a:r>
            <a:r>
              <a:rPr lang="en-US" b="1" dirty="0" smtClean="0"/>
              <a:t>x, y</a:t>
            </a:r>
            <a:r>
              <a:rPr lang="en-US" dirty="0" smtClean="0"/>
              <a:t>, z, axes (reaction plane) and the </a:t>
            </a:r>
            <a:r>
              <a:rPr lang="en-US" b="1" dirty="0" err="1" smtClean="0"/>
              <a:t>c.m</a:t>
            </a:r>
            <a:r>
              <a:rPr lang="en-US" b="1" dirty="0" smtClean="0"/>
              <a:t>.</a:t>
            </a:r>
            <a:r>
              <a:rPr lang="en-US" dirty="0" smtClean="0"/>
              <a:t> – </a:t>
            </a:r>
            <a:r>
              <a:rPr lang="en-US" dirty="0" err="1" smtClean="0"/>
              <a:t>EbE</a:t>
            </a:r>
            <a:r>
              <a:rPr lang="en-US" dirty="0" smtClean="0"/>
              <a:t>.</a:t>
            </a:r>
          </a:p>
          <a:p>
            <a:r>
              <a:rPr lang="en-US" dirty="0" smtClean="0"/>
              <a:t>Both global collective flow and fluctuations can be characterized in such reference frame.</a:t>
            </a:r>
            <a:endParaRPr lang="en-US" dirty="0"/>
          </a:p>
        </p:txBody>
      </p:sp>
    </p:spTree>
    <p:extLst>
      <p:ext uri="{BB962C8B-B14F-4D97-AF65-F5344CB8AC3E}">
        <p14:creationId xmlns:p14="http://schemas.microsoft.com/office/powerpoint/2010/main" val="3719724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4" y="857250"/>
            <a:ext cx="9155568" cy="5143500"/>
          </a:xfrm>
          <a:prstGeom prst="rect">
            <a:avLst/>
          </a:prstGeom>
        </p:spPr>
      </p:pic>
      <p:sp>
        <p:nvSpPr>
          <p:cNvPr id="3" name="TextBox 2"/>
          <p:cNvSpPr txBox="1"/>
          <p:nvPr/>
        </p:nvSpPr>
        <p:spPr>
          <a:xfrm>
            <a:off x="3806889" y="5659016"/>
            <a:ext cx="2729204" cy="369332"/>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a:t>
            </a:r>
            <a:r>
              <a:rPr lang="en-US" b="1" dirty="0" smtClean="0">
                <a:solidFill>
                  <a:srgbClr val="0000FF"/>
                </a:solidFill>
                <a:latin typeface="Arial" panose="020B0604020202020204" pitchFamily="34" charset="0"/>
                <a:cs typeface="Arial" panose="020B0604020202020204" pitchFamily="34" charset="0"/>
              </a:rPr>
              <a:t> </a:t>
            </a:r>
            <a:r>
              <a:rPr lang="en-US" b="1" dirty="0" err="1" smtClean="0">
                <a:solidFill>
                  <a:srgbClr val="0000FF"/>
                </a:solidFill>
                <a:latin typeface="Arial" panose="020B0604020202020204" pitchFamily="34" charset="0"/>
                <a:cs typeface="Arial" panose="020B0604020202020204" pitchFamily="34" charset="0"/>
              </a:rPr>
              <a:t>Vassiliev</a:t>
            </a:r>
            <a:r>
              <a:rPr lang="en-US" b="1" dirty="0" smtClean="0">
                <a:solidFill>
                  <a:srgbClr val="0000FF"/>
                </a:solidFill>
                <a:latin typeface="Arial" panose="020B0604020202020204" pitchFamily="34" charset="0"/>
                <a:cs typeface="Arial" panose="020B0604020202020204" pitchFamily="34" charset="0"/>
              </a:rPr>
              <a:t>, QM 2018 ]</a:t>
            </a:r>
            <a:endParaRPr lang="en-US" b="1" dirty="0">
              <a:solidFill>
                <a:srgbClr val="0000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26D725BA-69FE-410A-96DF-D2257EF0264F}" type="slidenum">
              <a:rPr lang="zh-CN" altLang="zh-CN" smtClean="0"/>
              <a:pPr>
                <a:defRPr/>
              </a:pPr>
              <a:t>40</a:t>
            </a:fld>
            <a:endParaRPr lang="zh-CN" altLang="zh-CN"/>
          </a:p>
        </p:txBody>
      </p:sp>
    </p:spTree>
    <p:extLst>
      <p:ext uri="{BB962C8B-B14F-4D97-AF65-F5344CB8AC3E}">
        <p14:creationId xmlns:p14="http://schemas.microsoft.com/office/powerpoint/2010/main" val="29846597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22" y="1143000"/>
            <a:ext cx="9155569" cy="5143500"/>
          </a:xfrm>
          <a:prstGeom prst="rect">
            <a:avLst/>
          </a:prstGeom>
        </p:spPr>
      </p:pic>
      <p:sp>
        <p:nvSpPr>
          <p:cNvPr id="3" name="TextBox 2"/>
          <p:cNvSpPr txBox="1"/>
          <p:nvPr/>
        </p:nvSpPr>
        <p:spPr>
          <a:xfrm>
            <a:off x="6461448" y="5337110"/>
            <a:ext cx="2729204"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a:t>
            </a:r>
            <a:r>
              <a:rPr lang="en-US" b="1" dirty="0" smtClean="0">
                <a:solidFill>
                  <a:srgbClr val="0000FF"/>
                </a:solidFill>
                <a:latin typeface="Arial" panose="020B0604020202020204" pitchFamily="34" charset="0"/>
                <a:cs typeface="Arial" panose="020B0604020202020204" pitchFamily="34" charset="0"/>
              </a:rPr>
              <a:t> Stefania </a:t>
            </a:r>
            <a:r>
              <a:rPr lang="en-US" b="1" dirty="0" err="1" smtClean="0">
                <a:solidFill>
                  <a:srgbClr val="0000FF"/>
                </a:solidFill>
                <a:latin typeface="Arial" panose="020B0604020202020204" pitchFamily="34" charset="0"/>
                <a:cs typeface="Arial" panose="020B0604020202020204" pitchFamily="34" charset="0"/>
              </a:rPr>
              <a:t>Bufalino</a:t>
            </a:r>
            <a:r>
              <a:rPr lang="en-US" b="1" dirty="0" smtClean="0">
                <a:solidFill>
                  <a:srgbClr val="0000FF"/>
                </a:solidFill>
                <a:latin typeface="Arial" panose="020B0604020202020204" pitchFamily="34" charset="0"/>
                <a:cs typeface="Arial" panose="020B0604020202020204" pitchFamily="34" charset="0"/>
              </a:rPr>
              <a:t>, QM 2018 ]</a:t>
            </a:r>
            <a:endParaRPr lang="en-US" b="1" dirty="0">
              <a:solidFill>
                <a:srgbClr val="0000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26D725BA-69FE-410A-96DF-D2257EF0264F}" type="slidenum">
              <a:rPr lang="zh-CN" altLang="zh-CN" smtClean="0"/>
              <a:pPr>
                <a:defRPr/>
              </a:pPr>
              <a:t>41</a:t>
            </a:fld>
            <a:endParaRPr lang="zh-CN" altLang="zh-CN"/>
          </a:p>
        </p:txBody>
      </p:sp>
    </p:spTree>
    <p:extLst>
      <p:ext uri="{BB962C8B-B14F-4D97-AF65-F5344CB8AC3E}">
        <p14:creationId xmlns:p14="http://schemas.microsoft.com/office/powerpoint/2010/main" val="2015401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idx="4294967295"/>
          </p:nvPr>
        </p:nvSpPr>
        <p:spPr>
          <a:xfrm>
            <a:off x="1181221" y="1191287"/>
            <a:ext cx="6279300" cy="365522"/>
          </a:xfrm>
        </p:spPr>
        <p:txBody>
          <a:bodyPr/>
          <a:lstStyle/>
          <a:p>
            <a:pPr eaLnBrk="1" hangingPunct="1">
              <a:tabLst>
                <a:tab pos="897731" algn="l"/>
              </a:tabLst>
            </a:pP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Puzzle 3</a:t>
            </a:r>
            <a:r>
              <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a:t>
            </a: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Sign Disagreement</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pic>
        <p:nvPicPr>
          <p:cNvPr id="2" name="图片 1">
            <a:extLst>
              <a:ext uri="{FF2B5EF4-FFF2-40B4-BE49-F238E27FC236}">
                <a16:creationId xmlns:a16="http://schemas.microsoft.com/office/drawing/2014/main" xmlns="" id="{03A9829C-4935-4EDF-8BA4-8122B6DBC4A9}"/>
              </a:ext>
            </a:extLst>
          </p:cNvPr>
          <p:cNvPicPr>
            <a:picLocks noChangeAspect="1"/>
          </p:cNvPicPr>
          <p:nvPr/>
        </p:nvPicPr>
        <p:blipFill>
          <a:blip r:embed="rId3"/>
          <a:stretch>
            <a:fillRect/>
          </a:stretch>
        </p:blipFill>
        <p:spPr>
          <a:xfrm>
            <a:off x="629562" y="2369220"/>
            <a:ext cx="3942438" cy="2896808"/>
          </a:xfrm>
          <a:prstGeom prst="rect">
            <a:avLst/>
          </a:prstGeom>
        </p:spPr>
      </p:pic>
      <p:pic>
        <p:nvPicPr>
          <p:cNvPr id="8" name="图片 7">
            <a:extLst>
              <a:ext uri="{FF2B5EF4-FFF2-40B4-BE49-F238E27FC236}">
                <a16:creationId xmlns:a16="http://schemas.microsoft.com/office/drawing/2014/main" xmlns="" id="{3E8D68BF-8BE7-446B-8F11-1A5077CC2D36}"/>
              </a:ext>
            </a:extLst>
          </p:cNvPr>
          <p:cNvPicPr>
            <a:picLocks noChangeAspect="1"/>
          </p:cNvPicPr>
          <p:nvPr/>
        </p:nvPicPr>
        <p:blipFill>
          <a:blip r:embed="rId4"/>
          <a:stretch>
            <a:fillRect/>
          </a:stretch>
        </p:blipFill>
        <p:spPr>
          <a:xfrm>
            <a:off x="5293583" y="3652933"/>
            <a:ext cx="3488091" cy="2010495"/>
          </a:xfrm>
          <a:prstGeom prst="rect">
            <a:avLst/>
          </a:prstGeom>
        </p:spPr>
      </p:pic>
      <p:sp>
        <p:nvSpPr>
          <p:cNvPr id="9" name="文本框 8">
            <a:extLst>
              <a:ext uri="{FF2B5EF4-FFF2-40B4-BE49-F238E27FC236}">
                <a16:creationId xmlns:a16="http://schemas.microsoft.com/office/drawing/2014/main" xmlns="" id="{60703FFA-7657-4928-87E3-9A0FAB7F47AE}"/>
              </a:ext>
            </a:extLst>
          </p:cNvPr>
          <p:cNvSpPr txBox="1"/>
          <p:nvPr/>
        </p:nvSpPr>
        <p:spPr>
          <a:xfrm>
            <a:off x="7848648" y="4766559"/>
            <a:ext cx="1404156" cy="276999"/>
          </a:xfrm>
          <a:prstGeom prst="rect">
            <a:avLst/>
          </a:prstGeom>
          <a:noFill/>
        </p:spPr>
        <p:txBody>
          <a:bodyPr wrap="square" rtlCol="0">
            <a:spAutoFit/>
          </a:bodyPr>
          <a:lstStyle/>
          <a:p>
            <a:r>
              <a:rPr lang="en-US" altLang="zh-CN" sz="1200" dirty="0"/>
              <a:t>Au-Au 200GeV </a:t>
            </a:r>
          </a:p>
        </p:txBody>
      </p:sp>
      <p:sp>
        <p:nvSpPr>
          <p:cNvPr id="10" name="文本框 9">
            <a:extLst>
              <a:ext uri="{FF2B5EF4-FFF2-40B4-BE49-F238E27FC236}">
                <a16:creationId xmlns:a16="http://schemas.microsoft.com/office/drawing/2014/main" xmlns="" id="{B6984E11-49FB-4CC9-8EFF-3B62FBB78505}"/>
              </a:ext>
            </a:extLst>
          </p:cNvPr>
          <p:cNvSpPr txBox="1"/>
          <p:nvPr/>
        </p:nvSpPr>
        <p:spPr>
          <a:xfrm>
            <a:off x="5163272" y="5663428"/>
            <a:ext cx="3618402" cy="553998"/>
          </a:xfrm>
          <a:prstGeom prst="rect">
            <a:avLst/>
          </a:prstGeom>
          <a:noFill/>
        </p:spPr>
        <p:txBody>
          <a:bodyPr wrap="square" rtlCol="0">
            <a:spAutoFit/>
          </a:bodyPr>
          <a:lstStyle/>
          <a:p>
            <a:r>
              <a:rPr lang="en-US" altLang="zh-CN" sz="1200" dirty="0">
                <a:solidFill>
                  <a:srgbClr val="FF0000"/>
                </a:solidFill>
              </a:rPr>
              <a:t>[</a:t>
            </a:r>
            <a:r>
              <a:rPr lang="en-US" altLang="zh-CN" sz="1200" dirty="0" err="1">
                <a:solidFill>
                  <a:srgbClr val="FF0000"/>
                </a:solidFill>
              </a:rPr>
              <a:t>Becattini</a:t>
            </a:r>
            <a:r>
              <a:rPr lang="en-US" altLang="zh-CN" sz="1200" dirty="0">
                <a:solidFill>
                  <a:srgbClr val="FF0000"/>
                </a:solidFill>
              </a:rPr>
              <a:t>, Y.L. Xie et.al, PRC93, 069901(E)(2016)]</a:t>
            </a:r>
            <a:endParaRPr lang="zh-CN" altLang="en-US" sz="1200" dirty="0">
              <a:solidFill>
                <a:srgbClr val="FF0000"/>
              </a:solidFill>
            </a:endParaRPr>
          </a:p>
          <a:p>
            <a:endParaRPr lang="zh-CN" altLang="en-US" dirty="0"/>
          </a:p>
        </p:txBody>
      </p:sp>
      <p:pic>
        <p:nvPicPr>
          <p:cNvPr id="16" name="图片 4">
            <a:extLst>
              <a:ext uri="{FF2B5EF4-FFF2-40B4-BE49-F238E27FC236}">
                <a16:creationId xmlns:a16="http://schemas.microsoft.com/office/drawing/2014/main" xmlns="" id="{938C335A-5AA1-4323-859A-75ACFBA33F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4079" y="1695848"/>
            <a:ext cx="2396382" cy="162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a:extLst>
              <a:ext uri="{FF2B5EF4-FFF2-40B4-BE49-F238E27FC236}">
                <a16:creationId xmlns:a16="http://schemas.microsoft.com/office/drawing/2014/main" xmlns="" id="{67378808-DC60-4364-B9E9-CC17A525BE76}"/>
              </a:ext>
            </a:extLst>
          </p:cNvPr>
          <p:cNvSpPr txBox="1"/>
          <p:nvPr/>
        </p:nvSpPr>
        <p:spPr>
          <a:xfrm>
            <a:off x="7670460" y="2161952"/>
            <a:ext cx="1404156" cy="276999"/>
          </a:xfrm>
          <a:prstGeom prst="rect">
            <a:avLst/>
          </a:prstGeom>
          <a:noFill/>
        </p:spPr>
        <p:txBody>
          <a:bodyPr wrap="square" rtlCol="0">
            <a:spAutoFit/>
          </a:bodyPr>
          <a:lstStyle/>
          <a:p>
            <a:r>
              <a:rPr lang="en-US" altLang="zh-CN" sz="1200" dirty="0"/>
              <a:t>Au-Au 11.5GeV </a:t>
            </a:r>
          </a:p>
        </p:txBody>
      </p:sp>
      <p:sp>
        <p:nvSpPr>
          <p:cNvPr id="12" name="文本框 11">
            <a:extLst>
              <a:ext uri="{FF2B5EF4-FFF2-40B4-BE49-F238E27FC236}">
                <a16:creationId xmlns:a16="http://schemas.microsoft.com/office/drawing/2014/main" xmlns="" id="{B2F241B1-C52B-42A6-8DCE-6A9C5778E1B5}"/>
              </a:ext>
            </a:extLst>
          </p:cNvPr>
          <p:cNvSpPr txBox="1"/>
          <p:nvPr/>
        </p:nvSpPr>
        <p:spPr>
          <a:xfrm>
            <a:off x="4648200" y="3389280"/>
            <a:ext cx="4114800" cy="276999"/>
          </a:xfrm>
          <a:prstGeom prst="rect">
            <a:avLst/>
          </a:prstGeom>
          <a:noFill/>
        </p:spPr>
        <p:txBody>
          <a:bodyPr wrap="square" rtlCol="0">
            <a:spAutoFit/>
          </a:bodyPr>
          <a:lstStyle/>
          <a:p>
            <a:r>
              <a:rPr lang="en-US" altLang="zh-CN" sz="1200" dirty="0">
                <a:solidFill>
                  <a:srgbClr val="FF0000"/>
                </a:solidFill>
              </a:rPr>
              <a:t>[ Y.L. Xie et al., PRC 93, 031901(R) (2017)]</a:t>
            </a:r>
            <a:endParaRPr lang="zh-CN" altLang="en-US" sz="1200" dirty="0">
              <a:solidFill>
                <a:srgbClr val="FF0000"/>
              </a:solidFill>
            </a:endParaRPr>
          </a:p>
        </p:txBody>
      </p:sp>
    </p:spTree>
    <p:custDataLst>
      <p:tags r:id="rId1"/>
    </p:custDataLst>
    <p:extLst>
      <p:ext uri="{BB962C8B-B14F-4D97-AF65-F5344CB8AC3E}">
        <p14:creationId xmlns:p14="http://schemas.microsoft.com/office/powerpoint/2010/main" val="3328081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sz="quarter" idx="4294967295"/>
          </p:nvPr>
        </p:nvSpPr>
        <p:spPr>
          <a:xfrm>
            <a:off x="1331640" y="1280318"/>
            <a:ext cx="6279300" cy="365522"/>
          </a:xfrm>
        </p:spPr>
        <p:txBody>
          <a:bodyPr/>
          <a:lstStyle/>
          <a:p>
            <a:pPr eaLnBrk="1" hangingPunct="1">
              <a:tabLst>
                <a:tab pos="897731" algn="l"/>
              </a:tabLst>
            </a:pP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Puzzle 3</a:t>
            </a:r>
            <a:r>
              <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a:t>
            </a: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Sign disagreement</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pic>
        <p:nvPicPr>
          <p:cNvPr id="14" name="图片 13">
            <a:extLst>
              <a:ext uri="{FF2B5EF4-FFF2-40B4-BE49-F238E27FC236}">
                <a16:creationId xmlns:a16="http://schemas.microsoft.com/office/drawing/2014/main" xmlns="" id="{0E481303-6217-498A-A1FA-0B47341670E1}"/>
              </a:ext>
            </a:extLst>
          </p:cNvPr>
          <p:cNvPicPr>
            <a:picLocks noChangeAspect="1"/>
          </p:cNvPicPr>
          <p:nvPr/>
        </p:nvPicPr>
        <p:blipFill>
          <a:blip r:embed="rId3"/>
          <a:stretch>
            <a:fillRect/>
          </a:stretch>
        </p:blipFill>
        <p:spPr>
          <a:xfrm>
            <a:off x="953598" y="1700808"/>
            <a:ext cx="6939320" cy="3876875"/>
          </a:xfrm>
          <a:prstGeom prst="rect">
            <a:avLst/>
          </a:prstGeom>
        </p:spPr>
      </p:pic>
    </p:spTree>
    <p:custDataLst>
      <p:tags r:id="rId1"/>
    </p:custDataLst>
    <p:extLst>
      <p:ext uri="{BB962C8B-B14F-4D97-AF65-F5344CB8AC3E}">
        <p14:creationId xmlns:p14="http://schemas.microsoft.com/office/powerpoint/2010/main" val="28848018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FE element 310" descr="peXEELvxnGYT189.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70890" y="304800"/>
            <a:ext cx="5486400" cy="482600"/>
          </a:xfrm>
          <a:prstGeom prst="rect">
            <a:avLst/>
          </a:prstGeom>
        </p:spPr>
      </p:pic>
      <p:pic>
        <p:nvPicPr>
          <p:cNvPr id="13" name="PFE element 311" descr="peXEELvxnGYT190.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116317" y="5623333"/>
            <a:ext cx="993775" cy="276225"/>
          </a:xfrm>
          <a:prstGeom prst="rect">
            <a:avLst/>
          </a:prstGeom>
        </p:spPr>
      </p:pic>
      <p:pic>
        <p:nvPicPr>
          <p:cNvPr id="5" name="Picture 4" descr="hyp_frag_cbm_projec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7" y="1083514"/>
            <a:ext cx="3389312" cy="4329110"/>
          </a:xfrm>
          <a:prstGeom prst="rect">
            <a:avLst/>
          </a:prstGeom>
        </p:spPr>
      </p:pic>
      <p:graphicFrame>
        <p:nvGraphicFramePr>
          <p:cNvPr id="6" name="pfehide314" hidden="1"/>
          <p:cNvGraphicFramePr>
            <a:graphicFrameLocks noGrp="1"/>
          </p:cNvGraphicFramePr>
          <p:nvPr>
            <p:extLst/>
          </p:nvPr>
        </p:nvGraphicFramePr>
        <p:xfrm>
          <a:off x="3811281" y="4731608"/>
          <a:ext cx="5256583" cy="868680"/>
        </p:xfrm>
        <a:graphic>
          <a:graphicData uri="http://schemas.openxmlformats.org/drawingml/2006/table">
            <a:tbl>
              <a:tblPr firstRow="1" bandRow="1">
                <a:tableStyleId>{2D5ABB26-0587-4C30-8999-92F81FD0307C}</a:tableStyleId>
              </a:tblPr>
              <a:tblGrid>
                <a:gridCol w="730240"/>
                <a:gridCol w="709920"/>
                <a:gridCol w="792088"/>
                <a:gridCol w="504056"/>
                <a:gridCol w="792088"/>
                <a:gridCol w="792088"/>
                <a:gridCol w="936103"/>
              </a:tblGrid>
              <a:tr h="487680">
                <a:tc>
                  <a:txBody>
                    <a:bodyPr/>
                    <a:lstStyle/>
                    <a:p>
                      <a:r>
                        <a:rPr lang="en-US" sz="1300" b="0" i="0" dirty="0" smtClean="0">
                          <a:solidFill>
                            <a:schemeClr val="accent6"/>
                          </a:solidFill>
                          <a:latin typeface="Gill Sans Light"/>
                          <a:cs typeface="Gill Sans Light"/>
                        </a:rPr>
                        <a:t>MPD S2</a:t>
                      </a:r>
                      <a:endParaRPr lang="en-US" sz="1300" b="0" i="0" dirty="0">
                        <a:solidFill>
                          <a:schemeClr val="accent6"/>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300" b="0" i="1" baseline="-2500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300" b="0" i="0" baseline="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300" b="0" i="1" baseline="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89560">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30000" dirty="0" smtClean="0">
                          <a:latin typeface="Gill Sans Light"/>
                          <a:cs typeface="Gill Sans Light"/>
                        </a:rPr>
                        <a:t>3</a:t>
                      </a:r>
                      <a:r>
                        <a:rPr lang="en-US" sz="1300" b="0" i="0" baseline="-25000" dirty="0" smtClean="0">
                          <a:latin typeface="Symbol" charset="2"/>
                          <a:cs typeface="Symbol" charset="2"/>
                        </a:rPr>
                        <a:t>L</a:t>
                      </a:r>
                      <a:r>
                        <a:rPr lang="en-US" sz="1300" b="0" i="0" dirty="0" smtClean="0">
                          <a:latin typeface="Gill Sans Light"/>
                          <a:cs typeface="Gill Sans Light"/>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5 </a:t>
                      </a:r>
                      <a:r>
                        <a:rPr lang="en-US" sz="1300" b="0" i="0" dirty="0" err="1" smtClean="0">
                          <a:latin typeface="Gill Sans Light"/>
                          <a:cs typeface="Gill Sans Light"/>
                        </a:rPr>
                        <a:t>GeV</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10 </a:t>
                      </a:r>
                      <a:r>
                        <a:rPr lang="en-US" sz="1300" b="0" i="0" dirty="0" err="1" smtClean="0">
                          <a:latin typeface="Gill Sans Light"/>
                          <a:cs typeface="Gill Sans Light"/>
                        </a:rPr>
                        <a:t>wks</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0.5</a:t>
                      </a:r>
                      <a:r>
                        <a:rPr lang="en-US" sz="1300" b="0" i="0" baseline="0" dirty="0" smtClean="0">
                          <a:latin typeface="Gill Sans Light"/>
                          <a:cs typeface="Gill Sans Light"/>
                        </a:rPr>
                        <a:t> </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100</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9x10</a:t>
                      </a:r>
                      <a:r>
                        <a:rPr lang="en-US" sz="1300" b="0" i="0" baseline="30000" dirty="0" smtClean="0">
                          <a:latin typeface="Gill Sans Light"/>
                          <a:cs typeface="Gill Sans Light"/>
                        </a:rPr>
                        <a:t>4</a:t>
                      </a:r>
                      <a:endParaRPr lang="en-US" sz="1300" b="0" i="0" baseline="3000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89560">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30000" dirty="0" smtClean="0">
                          <a:latin typeface="Gill Sans Light"/>
                          <a:cs typeface="Gill Sans Light"/>
                        </a:rPr>
                        <a:t>4</a:t>
                      </a:r>
                      <a:r>
                        <a:rPr lang="en-US" sz="1300" b="0" i="0" baseline="-25000" dirty="0" smtClean="0">
                          <a:latin typeface="Symbol" charset="2"/>
                          <a:cs typeface="Symbol" charset="2"/>
                        </a:rPr>
                        <a:t>L</a:t>
                      </a:r>
                      <a:r>
                        <a:rPr lang="en-US" sz="1300" b="0" i="0" dirty="0" smtClean="0">
                          <a:latin typeface="Gill Sans Light"/>
                          <a:cs typeface="Gill Sans Light"/>
                        </a:rPr>
                        <a:t>He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5 </a:t>
                      </a:r>
                      <a:r>
                        <a:rPr lang="en-US" sz="1300" b="0" i="0" dirty="0" err="1" smtClean="0">
                          <a:latin typeface="Gill Sans Light"/>
                          <a:cs typeface="Gill Sans Light"/>
                        </a:rPr>
                        <a:t>GeV</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10 </a:t>
                      </a:r>
                      <a:r>
                        <a:rPr lang="en-US" sz="1300" b="0" i="0" dirty="0" err="1" smtClean="0">
                          <a:latin typeface="Gill Sans Light"/>
                          <a:cs typeface="Gill Sans Light"/>
                        </a:rPr>
                        <a:t>wks</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0.5</a:t>
                      </a:r>
                      <a:r>
                        <a:rPr lang="en-US" sz="1300" b="0" i="0" baseline="0" dirty="0" smtClean="0">
                          <a:latin typeface="Gill Sans Light"/>
                          <a:cs typeface="Gill Sans Light"/>
                        </a:rPr>
                        <a:t> </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1x10</a:t>
                      </a:r>
                      <a:r>
                        <a:rPr lang="en-US" sz="1300" b="0" i="0" baseline="30000" dirty="0" smtClean="0">
                          <a:latin typeface="Gill Sans Light"/>
                          <a:cs typeface="Gill Sans Light"/>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aphicFrame>
        <p:nvGraphicFramePr>
          <p:cNvPr id="9" name="pfehide315" hidden="1"/>
          <p:cNvGraphicFramePr>
            <a:graphicFrameLocks noGrp="1"/>
          </p:cNvGraphicFramePr>
          <p:nvPr>
            <p:extLst/>
          </p:nvPr>
        </p:nvGraphicFramePr>
        <p:xfrm>
          <a:off x="3809410" y="3494896"/>
          <a:ext cx="5256585" cy="1158240"/>
        </p:xfrm>
        <a:graphic>
          <a:graphicData uri="http://schemas.openxmlformats.org/drawingml/2006/table">
            <a:tbl>
              <a:tblPr firstRow="1" bandRow="1">
                <a:tableStyleId>{2D5ABB26-0587-4C30-8999-92F81FD0307C}</a:tableStyleId>
              </a:tblPr>
              <a:tblGrid>
                <a:gridCol w="648074"/>
                <a:gridCol w="792088"/>
                <a:gridCol w="792088"/>
                <a:gridCol w="504056"/>
                <a:gridCol w="792088"/>
                <a:gridCol w="792088"/>
                <a:gridCol w="936103"/>
              </a:tblGrid>
              <a:tr h="487680">
                <a:tc>
                  <a:txBody>
                    <a:bodyPr/>
                    <a:lstStyle/>
                    <a:p>
                      <a:r>
                        <a:rPr lang="en-US" sz="1300" b="0" i="0" dirty="0" smtClean="0">
                          <a:solidFill>
                            <a:srgbClr val="F79646"/>
                          </a:solidFill>
                          <a:latin typeface="Gill Sans Light"/>
                          <a:cs typeface="Gill Sans Light"/>
                        </a:rPr>
                        <a:t>CBM</a:t>
                      </a:r>
                      <a:endParaRPr lang="en-US" sz="1300" b="0" i="0" dirty="0">
                        <a:solidFill>
                          <a:srgbClr val="F79646"/>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1" baseline="0" dirty="0" smtClean="0">
                          <a:latin typeface="Gill Sans Light"/>
                          <a:ea typeface="ＭＳ ゴシック"/>
                          <a:cs typeface="Gill Sans Light"/>
                        </a:rPr>
                        <a:t>√</a:t>
                      </a:r>
                      <a:r>
                        <a:rPr lang="en-US" sz="1300" b="0" i="1" baseline="0" dirty="0" err="1" smtClean="0">
                          <a:latin typeface="Gill Sans Light"/>
                          <a:ea typeface="ＭＳ ゴシック"/>
                          <a:cs typeface="Gill Sans Light"/>
                        </a:rPr>
                        <a:t>s</a:t>
                      </a:r>
                      <a:r>
                        <a:rPr lang="en-US" sz="1300" b="0" i="1" baseline="-25000" dirty="0" err="1" smtClean="0">
                          <a:latin typeface="Gill Sans Light"/>
                          <a:ea typeface="ＭＳ ゴシック"/>
                          <a:cs typeface="Gill Sans Light"/>
                        </a:rPr>
                        <a:t>NN</a:t>
                      </a:r>
                      <a:endParaRPr lang="en-US" sz="1300" b="0" i="1" baseline="-2500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Run time</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Symbol" charset="2"/>
                          <a:cs typeface="Symbol" charset="2"/>
                        </a:rPr>
                        <a:t>e</a:t>
                      </a:r>
                      <a:r>
                        <a:rPr lang="en-US" sz="1300" b="0" i="0" dirty="0" smtClean="0">
                          <a:latin typeface="Gill Sans Light"/>
                          <a:cs typeface="Gill Sans Light"/>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1" dirty="0" err="1" smtClean="0">
                          <a:latin typeface="Gill Sans Light"/>
                          <a:cs typeface="Gill Sans Light"/>
                        </a:rPr>
                        <a:t>R</a:t>
                      </a:r>
                      <a:r>
                        <a:rPr lang="en-US" sz="1300" b="0" i="1" baseline="-25000" dirty="0" err="1" smtClean="0">
                          <a:latin typeface="Gill Sans Light"/>
                          <a:cs typeface="Gill Sans Light"/>
                        </a:rPr>
                        <a:t>int</a:t>
                      </a:r>
                      <a:r>
                        <a:rPr lang="en-US" sz="1300" b="0" i="1" baseline="-25000" dirty="0" smtClean="0">
                          <a:latin typeface="Gill Sans Light"/>
                          <a:cs typeface="Gill Sans Light"/>
                        </a:rPr>
                        <a:t>, </a:t>
                      </a:r>
                      <a:r>
                        <a:rPr lang="en-US" sz="1300" b="0" i="0" baseline="0" dirty="0" smtClean="0">
                          <a:latin typeface="Gill Sans Light"/>
                          <a:cs typeface="Gill Sans Light"/>
                        </a:rPr>
                        <a:t>MHz</a:t>
                      </a:r>
                      <a:endParaRPr lang="en-US" sz="1300" b="0" i="0" baseline="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1" dirty="0" smtClean="0">
                          <a:latin typeface="Gill Sans Light"/>
                          <a:cs typeface="Gill Sans Light"/>
                        </a:rPr>
                        <a:t>Duty F %</a:t>
                      </a:r>
                      <a:endParaRPr lang="en-US" sz="1300" b="0" i="1"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Yield</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89560">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30000" dirty="0" smtClean="0">
                          <a:latin typeface="Gill Sans Light"/>
                          <a:cs typeface="Gill Sans Light"/>
                        </a:rPr>
                        <a:t>3</a:t>
                      </a:r>
                      <a:r>
                        <a:rPr lang="en-US" sz="1300" b="0" i="0" baseline="-25000" dirty="0" smtClean="0">
                          <a:latin typeface="Symbol" charset="2"/>
                          <a:cs typeface="Symbol" charset="2"/>
                        </a:rPr>
                        <a:t>L</a:t>
                      </a:r>
                      <a:r>
                        <a:rPr lang="en-US" sz="1300" b="0" i="0" dirty="0" smtClean="0">
                          <a:latin typeface="Gill Sans Light"/>
                          <a:cs typeface="Gill Sans Light"/>
                        </a:rPr>
                        <a: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4.7 </a:t>
                      </a:r>
                      <a:r>
                        <a:rPr lang="en-US" sz="1300" b="0" i="0" dirty="0" err="1" smtClean="0">
                          <a:latin typeface="Gill Sans Light"/>
                          <a:cs typeface="Gill Sans Light"/>
                        </a:rPr>
                        <a:t>GeV</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1 </a:t>
                      </a:r>
                      <a:r>
                        <a:rPr lang="en-US" sz="1300" b="0" i="0" dirty="0" err="1" smtClean="0">
                          <a:latin typeface="Gill Sans Light"/>
                          <a:cs typeface="Gill Sans Light"/>
                        </a:rPr>
                        <a:t>wks</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19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baseline="0" dirty="0" smtClean="0">
                          <a:latin typeface="Gill Sans Light"/>
                          <a:cs typeface="Gill Sans Light"/>
                        </a:rPr>
                        <a:t>10</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50</a:t>
                      </a:r>
                      <a:endParaRPr lang="en-US" sz="1300" b="0" i="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300" b="0" i="0" dirty="0" smtClean="0">
                          <a:latin typeface="Gill Sans Light"/>
                          <a:cs typeface="Gill Sans Light"/>
                        </a:rPr>
                        <a:t>5.5x10</a:t>
                      </a:r>
                      <a:r>
                        <a:rPr lang="en-US" sz="1300" b="0" i="0" baseline="30000" dirty="0" smtClean="0">
                          <a:latin typeface="Gill Sans Light"/>
                          <a:cs typeface="Gill Sans Light"/>
                        </a:rPr>
                        <a:t>9</a:t>
                      </a:r>
                      <a:endParaRPr lang="en-US" sz="1300" b="0" i="0" baseline="30000" dirty="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89560">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30000" dirty="0" smtClean="0">
                          <a:latin typeface="Gill Sans Light"/>
                          <a:cs typeface="Gill Sans Light"/>
                        </a:rPr>
                        <a:t>4</a:t>
                      </a:r>
                      <a:r>
                        <a:rPr lang="en-US" sz="1300" b="0" i="0" baseline="-25000" dirty="0" smtClean="0">
                          <a:latin typeface="Symbol" charset="2"/>
                          <a:cs typeface="Symbol" charset="2"/>
                        </a:rPr>
                        <a:t>L</a:t>
                      </a:r>
                      <a:r>
                        <a:rPr lang="en-US" sz="1300" b="0" i="0" dirty="0" smtClean="0">
                          <a:latin typeface="Gill Sans Light"/>
                          <a:cs typeface="Gill Sans Light"/>
                        </a:rPr>
                        <a:t>He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4.7 </a:t>
                      </a:r>
                      <a:r>
                        <a:rPr lang="en-US" sz="1300" b="0" i="0" dirty="0" err="1" smtClean="0">
                          <a:latin typeface="Gill Sans Light"/>
                          <a:cs typeface="Gill Sans Light"/>
                        </a:rPr>
                        <a:t>GeV</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1 </a:t>
                      </a:r>
                      <a:r>
                        <a:rPr lang="en-US" sz="1300" b="0" i="0" dirty="0" err="1" smtClean="0">
                          <a:latin typeface="Gill Sans Light"/>
                          <a:cs typeface="Gill Sans Light"/>
                        </a:rPr>
                        <a:t>wks</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10</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2.7x10</a:t>
                      </a:r>
                      <a:r>
                        <a:rPr lang="en-US" sz="1300" b="0" i="0" baseline="30000" dirty="0" smtClean="0">
                          <a:latin typeface="Gill Sans Light"/>
                          <a:cs typeface="Gill Sans Light"/>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89560">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30000" dirty="0" smtClean="0">
                          <a:latin typeface="Gill Sans Light"/>
                          <a:cs typeface="Gill Sans Light"/>
                        </a:rPr>
                        <a:t>6</a:t>
                      </a:r>
                      <a:r>
                        <a:rPr lang="en-US" sz="1300" b="0" i="0" baseline="-25000" dirty="0" smtClean="0">
                          <a:latin typeface="Symbol" charset="2"/>
                          <a:cs typeface="Symbol" charset="2"/>
                        </a:rPr>
                        <a:t>LL</a:t>
                      </a:r>
                      <a:r>
                        <a:rPr lang="en-US" sz="1300" b="0" i="0" dirty="0" smtClean="0">
                          <a:latin typeface="Gill Sans Light"/>
                          <a:cs typeface="Gill Sans Light"/>
                        </a:rPr>
                        <a:t>He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4.7 </a:t>
                      </a:r>
                      <a:r>
                        <a:rPr lang="en-US" sz="1300" b="0" i="0" dirty="0" err="1" smtClean="0">
                          <a:latin typeface="Gill Sans Light"/>
                          <a:cs typeface="Gill Sans Light"/>
                        </a:rPr>
                        <a:t>GeV</a:t>
                      </a:r>
                      <a:endParaRPr lang="en-US" sz="1300" b="0" i="0" dirty="0" smtClean="0">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solidFill>
                            <a:srgbClr val="4EC0FF"/>
                          </a:solidFill>
                          <a:latin typeface="Gill Sans Light"/>
                          <a:cs typeface="Gill Sans Light"/>
                        </a:rPr>
                        <a:t>10 </a:t>
                      </a:r>
                      <a:r>
                        <a:rPr lang="en-US" sz="1300" b="0" i="0" dirty="0" err="1" smtClean="0">
                          <a:solidFill>
                            <a:srgbClr val="4EC0FF"/>
                          </a:solidFill>
                          <a:latin typeface="Gill Sans Light"/>
                          <a:cs typeface="Gill Sans Light"/>
                        </a:rPr>
                        <a:t>wks</a:t>
                      </a:r>
                      <a:endParaRPr lang="en-US" sz="1300" b="0" i="0" dirty="0" smtClean="0">
                        <a:solidFill>
                          <a:srgbClr val="4EC0FF"/>
                        </a:solidFill>
                        <a:latin typeface="Gill Sans Light"/>
                        <a:cs typeface="Gill Sans Ligh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latin typeface="Gill Sans Light"/>
                          <a:cs typeface="Gill Sans Light"/>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dirty="0" smtClean="0">
                          <a:latin typeface="Gill Sans Light"/>
                          <a:cs typeface="Gill Sans Light"/>
                        </a:rPr>
                        <a:t>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778421" rtl="0" eaLnBrk="1" fontAlgn="auto" latinLnBrk="0" hangingPunct="1">
                        <a:lnSpc>
                          <a:spcPct val="100000"/>
                        </a:lnSpc>
                        <a:spcBef>
                          <a:spcPts val="0"/>
                        </a:spcBef>
                        <a:spcAft>
                          <a:spcPts val="0"/>
                        </a:spcAft>
                        <a:buClrTx/>
                        <a:buSzTx/>
                        <a:buFontTx/>
                        <a:buNone/>
                        <a:tabLst/>
                        <a:defRPr/>
                      </a:pPr>
                      <a:r>
                        <a:rPr lang="en-US" sz="1300" b="0" i="0" baseline="0" dirty="0" smtClean="0">
                          <a:solidFill>
                            <a:srgbClr val="4EC0FF"/>
                          </a:solidFill>
                          <a:latin typeface="Gill Sans Light"/>
                          <a:cs typeface="Gill Sans Light"/>
                        </a:rPr>
                        <a:t>146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2F2F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sp>
        <p:nvSpPr>
          <p:cNvPr id="11" name="pfehide316" hidden="1"/>
          <p:cNvSpPr txBox="1"/>
          <p:nvPr/>
        </p:nvSpPr>
        <p:spPr>
          <a:xfrm>
            <a:off x="4067944" y="3068961"/>
            <a:ext cx="4998050" cy="553998"/>
          </a:xfrm>
          <a:prstGeom prst="rect">
            <a:avLst/>
          </a:prstGeom>
          <a:noFill/>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89209"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78421"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167629"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556841"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1946051" algn="l" defTabSz="389209" rtl="0" eaLnBrk="1" latinLnBrk="0" hangingPunct="1">
              <a:defRPr kern="1200">
                <a:solidFill>
                  <a:schemeClr val="tx1"/>
                </a:solidFill>
                <a:latin typeface="Arial" charset="0"/>
                <a:ea typeface="ＭＳ Ｐゴシック" charset="0"/>
                <a:cs typeface="ＭＳ Ｐゴシック" charset="0"/>
              </a:defRPr>
            </a:lvl6pPr>
            <a:lvl7pPr marL="2335262" algn="l" defTabSz="389209" rtl="0" eaLnBrk="1" latinLnBrk="0" hangingPunct="1">
              <a:defRPr kern="1200">
                <a:solidFill>
                  <a:schemeClr val="tx1"/>
                </a:solidFill>
                <a:latin typeface="Arial" charset="0"/>
                <a:ea typeface="ＭＳ Ｐゴシック" charset="0"/>
                <a:cs typeface="ＭＳ Ｐゴシック" charset="0"/>
              </a:defRPr>
            </a:lvl7pPr>
            <a:lvl8pPr marL="2724472" algn="l" defTabSz="389209" rtl="0" eaLnBrk="1" latinLnBrk="0" hangingPunct="1">
              <a:defRPr kern="1200">
                <a:solidFill>
                  <a:schemeClr val="tx1"/>
                </a:solidFill>
                <a:latin typeface="Arial" charset="0"/>
                <a:ea typeface="ＭＳ Ｐゴシック" charset="0"/>
                <a:cs typeface="ＭＳ Ｐゴシック" charset="0"/>
              </a:defRPr>
            </a:lvl8pPr>
            <a:lvl9pPr marL="3113681" algn="l" defTabSz="389209" rtl="0" eaLnBrk="1" latinLnBrk="0" hangingPunct="1">
              <a:defRPr kern="1200">
                <a:solidFill>
                  <a:schemeClr val="tx1"/>
                </a:solidFill>
                <a:latin typeface="Arial" charset="0"/>
                <a:ea typeface="ＭＳ Ｐゴシック" charset="0"/>
                <a:cs typeface="ＭＳ Ｐゴシック" charset="0"/>
              </a:defRPr>
            </a:lvl9pPr>
          </a:lstStyle>
          <a:p>
            <a:r>
              <a:rPr lang="en-US" sz="1500" dirty="0">
                <a:solidFill>
                  <a:schemeClr val="accent6"/>
                </a:solidFill>
                <a:latin typeface="Gill Sans Light"/>
                <a:cs typeface="Gill Sans Light"/>
              </a:rPr>
              <a:t>Precision measurement of spectra, life-time and flow pattern</a:t>
            </a:r>
          </a:p>
        </p:txBody>
      </p:sp>
      <p:grpSp>
        <p:nvGrpSpPr>
          <p:cNvPr id="25" name="Group 24"/>
          <p:cNvGrpSpPr/>
          <p:nvPr/>
        </p:nvGrpSpPr>
        <p:grpSpPr>
          <a:xfrm>
            <a:off x="4111599" y="2823214"/>
            <a:ext cx="5003800" cy="369332"/>
            <a:chOff x="317500" y="297935"/>
            <a:chExt cx="5003800" cy="369332"/>
          </a:xfrm>
        </p:grpSpPr>
        <p:pic>
          <p:nvPicPr>
            <p:cNvPr id="23" name="PFE element 316" descr="peXEELvxnGYT197.pn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17500" y="317500"/>
              <a:ext cx="5003800" cy="330200"/>
            </a:xfrm>
            <a:prstGeom prst="rect">
              <a:avLst/>
            </a:prstGeom>
          </p:spPr>
        </p:pic>
        <p:sp>
          <p:nvSpPr>
            <p:cNvPr id="24" name="Shape_84"/>
            <p:cNvSpPr/>
            <p:nvPr/>
          </p:nvSpPr>
          <p:spPr>
            <a:xfrm>
              <a:off x="317500" y="297935"/>
              <a:ext cx="5003800" cy="369332"/>
            </a:xfrm>
            <a:prstGeom prst="rect">
              <a:avLst/>
            </a:prstGeom>
            <a:solidFill>
              <a:scrgbClr r="0" g="0" b="0">
                <a:alpha val="0"/>
              </a:scrgbClr>
            </a:solidFill>
            <a:ln>
              <a:noFill/>
            </a:ln>
          </p:spPr>
          <p:txBody>
            <a:bodyPr wrap="square" rtlCol="0" anchor="ctr">
              <a:spAutoFit/>
            </a:bodyPr>
            <a:lstStyle/>
            <a:p>
              <a:pPr algn="ctr"/>
              <a:endParaRPr lang="en-US" dirty="0">
                <a:solidFill>
                  <a:schemeClr val="tx1">
                    <a:lumMod val="95000"/>
                  </a:schemeClr>
                </a:solidFill>
                <a:latin typeface="Gill Sans Light"/>
                <a:cs typeface="Gill Sans Light"/>
              </a:endParaRPr>
            </a:p>
          </p:txBody>
        </p:sp>
      </p:grpSp>
      <p:sp>
        <p:nvSpPr>
          <p:cNvPr id="10" name="Left Arrow 9"/>
          <p:cNvSpPr/>
          <p:nvPr/>
        </p:nvSpPr>
        <p:spPr>
          <a:xfrm rot="20083840">
            <a:off x="3346976" y="3537384"/>
            <a:ext cx="508992" cy="733663"/>
          </a:xfrm>
          <a:prstGeom prst="leftArrow">
            <a:avLst/>
          </a:prstGeom>
          <a:solidFill>
            <a:schemeClr val="accent6">
              <a:lumMod val="60000"/>
              <a:lumOff val="40000"/>
            </a:schemeClr>
          </a:solidFill>
          <a:ln>
            <a:solidFill>
              <a:schemeClr val="accent6"/>
            </a:solidFill>
          </a:ln>
        </p:spPr>
        <p:txBody>
          <a:bodyPr wrap="square" rtlCol="0" anchor="ctr">
            <a:spAutoFit/>
          </a:bodyPr>
          <a:lstStyle/>
          <a:p>
            <a:pPr algn="ctr"/>
            <a:endParaRPr lang="en-US" dirty="0">
              <a:solidFill>
                <a:schemeClr val="tx1">
                  <a:lumMod val="95000"/>
                </a:schemeClr>
              </a:solidFill>
              <a:latin typeface="Gill Sans Light"/>
              <a:cs typeface="Gill Sans Light"/>
            </a:endParaRPr>
          </a:p>
        </p:txBody>
      </p:sp>
      <p:pic>
        <p:nvPicPr>
          <p:cNvPr id="26" name="PFE element 318" descr="peXEELvxnGYT198.png"/>
          <p:cNvPicPr>
            <a:picLocks/>
          </p:cNvPicPr>
          <p:nvPr/>
        </p:nvPicPr>
        <p:blipFill>
          <a:blip r:embed="rId7" cstate="print">
            <a:duotone>
              <a:prstClr val="black"/>
              <a:schemeClr val="tx2">
                <a:tint val="45000"/>
                <a:satMod val="400000"/>
              </a:schemeClr>
            </a:duotone>
            <a:extLst>
              <a:ext uri="{BEBA8EAE-BF5A-486C-A8C5-ECC9F3942E4B}">
                <a14:imgProps xmlns:a14="http://schemas.microsoft.com/office/drawing/2010/main">
                  <a14:imgLayer r:embed="rId8">
                    <a14:imgEffect>
                      <a14:saturation sat="329000"/>
                    </a14:imgEffect>
                    <a14:imgEffect>
                      <a14:brightnessContrast bright="-98000" contrast="97000"/>
                    </a14:imgEffect>
                  </a14:imgLayer>
                </a14:imgProps>
              </a:ext>
              <a:ext uri="{28A0092B-C50C-407E-A947-70E740481C1C}">
                <a14:useLocalDpi xmlns:a14="http://schemas.microsoft.com/office/drawing/2010/main" val="0"/>
              </a:ext>
            </a:extLst>
          </a:blip>
          <a:stretch>
            <a:fillRect/>
          </a:stretch>
        </p:blipFill>
        <p:spPr>
          <a:xfrm>
            <a:off x="403003" y="5538709"/>
            <a:ext cx="2654300" cy="406400"/>
          </a:xfrm>
          <a:prstGeom prst="rect">
            <a:avLst/>
          </a:prstGeom>
        </p:spPr>
      </p:pic>
      <p:sp>
        <p:nvSpPr>
          <p:cNvPr id="28" name="TextBox 27"/>
          <p:cNvSpPr txBox="1"/>
          <p:nvPr/>
        </p:nvSpPr>
        <p:spPr>
          <a:xfrm>
            <a:off x="4419601" y="5538709"/>
            <a:ext cx="3696718"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Tetyana</a:t>
            </a:r>
            <a:r>
              <a:rPr lang="en-US" dirty="0" smtClean="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Galatyuk</a:t>
            </a:r>
            <a:r>
              <a:rPr lang="en-US" b="1" dirty="0" smtClean="0">
                <a:solidFill>
                  <a:srgbClr val="FF0000"/>
                </a:solidFill>
                <a:latin typeface="Arial" panose="020B0604020202020204" pitchFamily="34" charset="0"/>
                <a:cs typeface="Arial" panose="020B0604020202020204" pitchFamily="34" charset="0"/>
              </a:rPr>
              <a:t>, QM 2018 ]</a:t>
            </a:r>
            <a:endParaRPr lang="en-US"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207" y="3163953"/>
            <a:ext cx="4851766" cy="1135286"/>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8207" y="4299239"/>
            <a:ext cx="4851767" cy="779787"/>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3800" y="1266735"/>
            <a:ext cx="5201494" cy="155338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3499" y="2160491"/>
            <a:ext cx="2389839" cy="554784"/>
          </a:xfrm>
          <a:prstGeom prst="rect">
            <a:avLst/>
          </a:prstGeom>
        </p:spPr>
      </p:pic>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44</a:t>
            </a:fld>
            <a:endParaRPr lang="zh-CN" altLang="zh-CN"/>
          </a:p>
        </p:txBody>
      </p:sp>
    </p:spTree>
    <p:extLst>
      <p:ext uri="{BB962C8B-B14F-4D97-AF65-F5344CB8AC3E}">
        <p14:creationId xmlns:p14="http://schemas.microsoft.com/office/powerpoint/2010/main" val="371910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5" y="857250"/>
            <a:ext cx="9155569" cy="5143500"/>
          </a:xfrm>
          <a:prstGeom prst="rect">
            <a:avLst/>
          </a:prstGeom>
        </p:spPr>
      </p:pic>
      <p:sp>
        <p:nvSpPr>
          <p:cNvPr id="3" name="TextBox 2"/>
          <p:cNvSpPr txBox="1"/>
          <p:nvPr/>
        </p:nvSpPr>
        <p:spPr>
          <a:xfrm>
            <a:off x="6461448" y="5337110"/>
            <a:ext cx="2729204"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a:t>
            </a:r>
            <a:r>
              <a:rPr lang="en-US" b="1" dirty="0" smtClean="0">
                <a:solidFill>
                  <a:srgbClr val="0000FF"/>
                </a:solidFill>
                <a:latin typeface="Arial" panose="020B0604020202020204" pitchFamily="34" charset="0"/>
                <a:cs typeface="Arial" panose="020B0604020202020204" pitchFamily="34" charset="0"/>
              </a:rPr>
              <a:t> Stefania </a:t>
            </a:r>
            <a:r>
              <a:rPr lang="en-US" b="1" dirty="0" err="1" smtClean="0">
                <a:solidFill>
                  <a:srgbClr val="0000FF"/>
                </a:solidFill>
                <a:latin typeface="Arial" panose="020B0604020202020204" pitchFamily="34" charset="0"/>
                <a:cs typeface="Arial" panose="020B0604020202020204" pitchFamily="34" charset="0"/>
              </a:rPr>
              <a:t>Bufalino</a:t>
            </a:r>
            <a:r>
              <a:rPr lang="en-US" b="1" dirty="0" smtClean="0">
                <a:solidFill>
                  <a:srgbClr val="0000FF"/>
                </a:solidFill>
                <a:latin typeface="Arial" panose="020B0604020202020204" pitchFamily="34" charset="0"/>
                <a:cs typeface="Arial" panose="020B0604020202020204" pitchFamily="34" charset="0"/>
              </a:rPr>
              <a:t>, QM 2018 ]</a:t>
            </a:r>
            <a:endParaRPr lang="en-US" b="1" dirty="0">
              <a:solidFill>
                <a:srgbClr val="0000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24613" y="5136653"/>
            <a:ext cx="3774846" cy="400914"/>
          </a:xfrm>
          <a:prstGeom prst="rect">
            <a:avLst/>
          </a:prstGeom>
        </p:spPr>
      </p:pic>
      <p:pic>
        <p:nvPicPr>
          <p:cNvPr id="5" name="Picture 4"/>
          <p:cNvPicPr>
            <a:picLocks noChangeAspect="1"/>
          </p:cNvPicPr>
          <p:nvPr/>
        </p:nvPicPr>
        <p:blipFill>
          <a:blip r:embed="rId4"/>
          <a:stretch>
            <a:fillRect/>
          </a:stretch>
        </p:blipFill>
        <p:spPr>
          <a:xfrm>
            <a:off x="4347398" y="5167787"/>
            <a:ext cx="1083055" cy="400914"/>
          </a:xfrm>
          <a:prstGeom prst="rect">
            <a:avLst/>
          </a:prstGeom>
        </p:spPr>
      </p:pic>
      <p:cxnSp>
        <p:nvCxnSpPr>
          <p:cNvPr id="7" name="Straight Connector 6"/>
          <p:cNvCxnSpPr/>
          <p:nvPr/>
        </p:nvCxnSpPr>
        <p:spPr>
          <a:xfrm>
            <a:off x="543742" y="5136653"/>
            <a:ext cx="2841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66506" y="5149195"/>
            <a:ext cx="2841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26D725BA-69FE-410A-96DF-D2257EF0264F}" type="slidenum">
              <a:rPr lang="zh-CN" altLang="zh-CN" smtClean="0"/>
              <a:pPr>
                <a:defRPr/>
              </a:pPr>
              <a:t>45</a:t>
            </a:fld>
            <a:endParaRPr lang="zh-CN" altLang="zh-CN"/>
          </a:p>
        </p:txBody>
      </p:sp>
    </p:spTree>
    <p:extLst>
      <p:ext uri="{BB962C8B-B14F-4D97-AF65-F5344CB8AC3E}">
        <p14:creationId xmlns:p14="http://schemas.microsoft.com/office/powerpoint/2010/main" val="4121682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0" y="1033598"/>
            <a:ext cx="6872696" cy="553998"/>
          </a:xfrm>
          <a:prstGeom prst="rect">
            <a:avLst/>
          </a:prstGeom>
          <a:noFill/>
        </p:spPr>
        <p:txBody>
          <a:bodyPr wrap="square" rtlCol="0">
            <a:spAutoFit/>
          </a:bodyPr>
          <a:lstStyle/>
          <a:p>
            <a:r>
              <a:rPr lang="el-GR" sz="3000" b="1" dirty="0">
                <a:solidFill>
                  <a:srgbClr val="FF0000"/>
                </a:solidFill>
                <a:effectLst>
                  <a:outerShdw blurRad="38100" dist="38100" dir="2700000" algn="tl">
                    <a:srgbClr val="000000">
                      <a:alpha val="43137"/>
                    </a:srgbClr>
                  </a:outerShdw>
                </a:effectLst>
                <a:cs typeface="Arial" panose="020B0604020202020204" pitchFamily="34" charset="0"/>
              </a:rPr>
              <a:t>Λ </a:t>
            </a:r>
            <a:r>
              <a:rPr lang="en-US" sz="3000" b="1" dirty="0">
                <a:solidFill>
                  <a:srgbClr val="FF0000"/>
                </a:solidFill>
                <a:effectLst>
                  <a:outerShdw blurRad="38100" dist="38100" dir="2700000" algn="tl">
                    <a:srgbClr val="000000">
                      <a:alpha val="43137"/>
                    </a:srgbClr>
                  </a:outerShdw>
                </a:effectLst>
                <a:cs typeface="Arial" panose="020B0604020202020204" pitchFamily="34" charset="0"/>
              </a:rPr>
              <a:t>spin interaction with </a:t>
            </a:r>
            <a:r>
              <a:rPr lang="el-GR" sz="30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ω</a:t>
            </a:r>
            <a:r>
              <a:rPr lang="el-GR" sz="3000" b="1" dirty="0" smtClean="0">
                <a:solidFill>
                  <a:srgbClr val="FF0000"/>
                </a:solidFill>
                <a:effectLst>
                  <a:outerShdw blurRad="38100" dist="38100" dir="2700000" algn="tl">
                    <a:srgbClr val="000000">
                      <a:alpha val="43137"/>
                    </a:srgbClr>
                  </a:outerShdw>
                </a:effectLst>
                <a:cs typeface="Arial" panose="020B0604020202020204" pitchFamily="34" charset="0"/>
              </a:rPr>
              <a:t> </a:t>
            </a:r>
            <a:r>
              <a:rPr lang="en-US" sz="3000" b="1" dirty="0" err="1" smtClean="0">
                <a:solidFill>
                  <a:srgbClr val="FF0000"/>
                </a:solidFill>
                <a:effectLst>
                  <a:outerShdw blurRad="38100" dist="38100" dir="2700000" algn="tl">
                    <a:srgbClr val="000000">
                      <a:alpha val="43137"/>
                    </a:srgbClr>
                  </a:outerShdw>
                </a:effectLst>
                <a:cs typeface="Arial" panose="020B0604020202020204" pitchFamily="34" charset="0"/>
              </a:rPr>
              <a:t>v.m</a:t>
            </a:r>
            <a:r>
              <a:rPr lang="en-US" sz="3000" b="1" dirty="0" smtClean="0">
                <a:solidFill>
                  <a:srgbClr val="FF0000"/>
                </a:solidFill>
                <a:effectLst>
                  <a:outerShdw blurRad="38100" dist="38100" dir="2700000" algn="tl">
                    <a:srgbClr val="000000">
                      <a:alpha val="43137"/>
                    </a:srgbClr>
                  </a:outerShdw>
                </a:effectLst>
                <a:cs typeface="Arial" panose="020B0604020202020204" pitchFamily="34" charset="0"/>
              </a:rPr>
              <a:t>.</a:t>
            </a:r>
            <a:r>
              <a:rPr lang="el-GR" sz="3000" b="1" dirty="0" smtClean="0">
                <a:solidFill>
                  <a:srgbClr val="FF0000"/>
                </a:solidFill>
                <a:effectLst>
                  <a:outerShdw blurRad="38100" dist="38100" dir="2700000" algn="tl">
                    <a:srgbClr val="000000">
                      <a:alpha val="43137"/>
                    </a:srgbClr>
                  </a:outerShdw>
                </a:effectLst>
                <a:cs typeface="Arial" panose="020B0604020202020204" pitchFamily="34" charset="0"/>
              </a:rPr>
              <a:t> </a:t>
            </a:r>
            <a:r>
              <a:rPr lang="en-US" sz="3000" b="1" dirty="0" smtClean="0">
                <a:solidFill>
                  <a:srgbClr val="FF0000"/>
                </a:solidFill>
                <a:effectLst>
                  <a:outerShdw blurRad="38100" dist="38100" dir="2700000" algn="tl">
                    <a:srgbClr val="000000">
                      <a:alpha val="43137"/>
                    </a:srgbClr>
                  </a:outerShdw>
                </a:effectLst>
                <a:cs typeface="Arial" panose="020B0604020202020204" pitchFamily="34" charset="0"/>
              </a:rPr>
              <a:t> field</a:t>
            </a:r>
            <a:endParaRPr lang="en-US" sz="3000" b="1" dirty="0">
              <a:solidFill>
                <a:srgbClr val="FF0000"/>
              </a:solidFill>
              <a:effectLst>
                <a:outerShdw blurRad="38100" dist="38100" dir="2700000" algn="tl">
                  <a:srgbClr val="000000">
                    <a:alpha val="43137"/>
                  </a:srgbClr>
                </a:outerShd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98375" y="1626326"/>
            <a:ext cx="7821680" cy="1240772"/>
          </a:xfrm>
          <a:prstGeom prst="rect">
            <a:avLst/>
          </a:prstGeom>
        </p:spPr>
      </p:pic>
      <p:pic>
        <p:nvPicPr>
          <p:cNvPr id="4" name="Picture 3"/>
          <p:cNvPicPr>
            <a:picLocks noChangeAspect="1"/>
          </p:cNvPicPr>
          <p:nvPr/>
        </p:nvPicPr>
        <p:blipFill>
          <a:blip r:embed="rId3"/>
          <a:stretch>
            <a:fillRect/>
          </a:stretch>
        </p:blipFill>
        <p:spPr>
          <a:xfrm>
            <a:off x="1590641" y="2601382"/>
            <a:ext cx="1492606" cy="655058"/>
          </a:xfrm>
          <a:prstGeom prst="rect">
            <a:avLst/>
          </a:prstGeom>
        </p:spPr>
      </p:pic>
      <p:sp>
        <p:nvSpPr>
          <p:cNvPr id="5" name="TextBox 4"/>
          <p:cNvSpPr txBox="1"/>
          <p:nvPr/>
        </p:nvSpPr>
        <p:spPr>
          <a:xfrm>
            <a:off x="381000" y="2749960"/>
            <a:ext cx="8534400" cy="2277547"/>
          </a:xfrm>
          <a:prstGeom prst="rect">
            <a:avLst/>
          </a:prstGeom>
          <a:noFill/>
        </p:spPr>
        <p:txBody>
          <a:bodyPr wrap="square" rtlCol="0">
            <a:spAutoFit/>
          </a:bodyPr>
          <a:lstStyle/>
          <a:p>
            <a:r>
              <a:rPr lang="en-US" dirty="0">
                <a:cs typeface="Arial" panose="020B0604020202020204" pitchFamily="34" charset="0"/>
              </a:rPr>
              <a:t>where                           </a:t>
            </a:r>
            <a:r>
              <a:rPr lang="en-US" dirty="0" smtClean="0">
                <a:cs typeface="Arial" panose="020B0604020202020204" pitchFamily="34" charset="0"/>
              </a:rPr>
              <a:t>        </a:t>
            </a:r>
            <a:r>
              <a:rPr lang="en-US" dirty="0">
                <a:cs typeface="Arial" panose="020B0604020202020204" pitchFamily="34" charset="0"/>
              </a:rPr>
              <a:t>is the usual Dirac 4x4  matrix. </a:t>
            </a:r>
            <a:endParaRPr lang="en-US" dirty="0" smtClean="0">
              <a:cs typeface="Arial" panose="020B0604020202020204" pitchFamily="34" charset="0"/>
            </a:endParaRPr>
          </a:p>
          <a:p>
            <a:endParaRPr lang="en-US" dirty="0">
              <a:cs typeface="Arial" panose="020B0604020202020204" pitchFamily="34" charset="0"/>
            </a:endParaRPr>
          </a:p>
          <a:p>
            <a:r>
              <a:rPr lang="en-US" sz="1600" dirty="0" smtClean="0">
                <a:solidFill>
                  <a:srgbClr val="0000FF"/>
                </a:solidFill>
              </a:rPr>
              <a:t>[J</a:t>
            </a:r>
            <a:r>
              <a:rPr lang="en-US" sz="1600" dirty="0">
                <a:solidFill>
                  <a:srgbClr val="0000FF"/>
                </a:solidFill>
              </a:rPr>
              <a:t>. D. </a:t>
            </a:r>
            <a:r>
              <a:rPr lang="en-US" sz="1600" dirty="0" err="1">
                <a:solidFill>
                  <a:srgbClr val="0000FF"/>
                </a:solidFill>
              </a:rPr>
              <a:t>Bjorken</a:t>
            </a:r>
            <a:r>
              <a:rPr lang="en-US" sz="1600" dirty="0">
                <a:solidFill>
                  <a:srgbClr val="0000FF"/>
                </a:solidFill>
              </a:rPr>
              <a:t> and S. D. </a:t>
            </a:r>
            <a:r>
              <a:rPr lang="en-US" sz="1600" dirty="0" err="1">
                <a:solidFill>
                  <a:srgbClr val="0000FF"/>
                </a:solidFill>
              </a:rPr>
              <a:t>Drell</a:t>
            </a:r>
            <a:r>
              <a:rPr lang="en-US" sz="1600" dirty="0">
                <a:solidFill>
                  <a:srgbClr val="0000FF"/>
                </a:solidFill>
              </a:rPr>
              <a:t>, Relativistic Quantum </a:t>
            </a:r>
            <a:r>
              <a:rPr lang="en-US" sz="1600" dirty="0" smtClean="0">
                <a:solidFill>
                  <a:srgbClr val="0000FF"/>
                </a:solidFill>
              </a:rPr>
              <a:t>Mechanics </a:t>
            </a:r>
            <a:r>
              <a:rPr lang="en-US" sz="1600" dirty="0">
                <a:solidFill>
                  <a:srgbClr val="0000FF"/>
                </a:solidFill>
              </a:rPr>
              <a:t>(McGraw-Hill, 1964</a:t>
            </a:r>
            <a:r>
              <a:rPr lang="en-US" sz="1600" dirty="0" smtClean="0">
                <a:solidFill>
                  <a:srgbClr val="0000FF"/>
                </a:solidFill>
              </a:rPr>
              <a:t>)]</a:t>
            </a:r>
            <a:endParaRPr lang="en-US" sz="1600" dirty="0">
              <a:solidFill>
                <a:srgbClr val="0000FF"/>
              </a:solidFill>
              <a:cs typeface="Arial" panose="020B0604020202020204" pitchFamily="34" charset="0"/>
            </a:endParaRPr>
          </a:p>
          <a:p>
            <a:endParaRPr lang="en-US" dirty="0">
              <a:cs typeface="Arial" panose="020B0604020202020204" pitchFamily="34" charset="0"/>
            </a:endParaRPr>
          </a:p>
          <a:p>
            <a:r>
              <a:rPr lang="en-US" dirty="0">
                <a:cs typeface="Arial" panose="020B0604020202020204" pitchFamily="34" charset="0"/>
              </a:rPr>
              <a:t>When acting on the spinors of </a:t>
            </a:r>
            <a:r>
              <a:rPr lang="el-GR" dirty="0">
                <a:cs typeface="Arial" panose="020B0604020202020204" pitchFamily="34" charset="0"/>
              </a:rPr>
              <a:t>Λ</a:t>
            </a:r>
            <a:r>
              <a:rPr lang="en-US" dirty="0">
                <a:cs typeface="Arial" panose="020B0604020202020204" pitchFamily="34" charset="0"/>
              </a:rPr>
              <a:t> and anti-</a:t>
            </a:r>
            <a:r>
              <a:rPr lang="el-GR" dirty="0">
                <a:cs typeface="Arial" panose="020B0604020202020204" pitchFamily="34" charset="0"/>
              </a:rPr>
              <a:t>Λ</a:t>
            </a:r>
            <a:r>
              <a:rPr lang="en-US" dirty="0">
                <a:cs typeface="Arial" panose="020B0604020202020204" pitchFamily="34" charset="0"/>
              </a:rPr>
              <a:t> they result in opposite signs whereas the second and third terms have the same sign. </a:t>
            </a:r>
          </a:p>
          <a:p>
            <a:endParaRPr lang="en-US" dirty="0">
              <a:cs typeface="Arial" panose="020B0604020202020204" pitchFamily="34" charset="0"/>
            </a:endParaRPr>
          </a:p>
          <a:p>
            <a:r>
              <a:rPr lang="en-US" dirty="0">
                <a:cs typeface="Arial" panose="020B0604020202020204" pitchFamily="34" charset="0"/>
              </a:rPr>
              <a:t>The second and third terms contribute to the usual nuclear spin-orbit energy.</a:t>
            </a:r>
          </a:p>
        </p:txBody>
      </p:sp>
      <p:sp>
        <p:nvSpPr>
          <p:cNvPr id="6" name="TextBox 5"/>
          <p:cNvSpPr txBox="1"/>
          <p:nvPr/>
        </p:nvSpPr>
        <p:spPr>
          <a:xfrm>
            <a:off x="1533254" y="5450315"/>
            <a:ext cx="7143608" cy="369332"/>
          </a:xfrm>
          <a:prstGeom prst="rect">
            <a:avLst/>
          </a:prstGeom>
          <a:noFill/>
        </p:spPr>
        <p:txBody>
          <a:bodyPr wrap="square" rtlCol="0">
            <a:spAutoFit/>
          </a:bodyPr>
          <a:lstStyle/>
          <a:p>
            <a:r>
              <a:rPr lang="en-US" b="1" dirty="0" smtClean="0">
                <a:solidFill>
                  <a:srgbClr val="0000FF"/>
                </a:solidFill>
                <a:cs typeface="Arial" panose="020B0604020202020204" pitchFamily="34" charset="0"/>
              </a:rPr>
              <a:t>[ </a:t>
            </a:r>
            <a:r>
              <a:rPr lang="fi-FI" b="1" dirty="0" smtClean="0">
                <a:solidFill>
                  <a:srgbClr val="0000FF"/>
                </a:solidFill>
              </a:rPr>
              <a:t>L</a:t>
            </a:r>
            <a:r>
              <a:rPr lang="fi-FI" b="1" dirty="0">
                <a:solidFill>
                  <a:srgbClr val="0000FF"/>
                </a:solidFill>
              </a:rPr>
              <a:t>. P. Csernai, J. I. Kapusta, T. </a:t>
            </a:r>
            <a:r>
              <a:rPr lang="fi-FI" b="1" dirty="0" smtClean="0">
                <a:solidFill>
                  <a:srgbClr val="0000FF"/>
                </a:solidFill>
              </a:rPr>
              <a:t>Welle, </a:t>
            </a:r>
            <a:r>
              <a:rPr lang="fi-FI" b="1" dirty="0">
                <a:solidFill>
                  <a:srgbClr val="0000FF"/>
                </a:solidFill>
              </a:rPr>
              <a:t>PRC 99, 021901(R) (2019)]</a:t>
            </a:r>
            <a:endParaRPr lang="en-US" b="1" dirty="0">
              <a:solidFill>
                <a:srgbClr val="0000FF"/>
              </a:solidFill>
              <a:cs typeface="Arial" panose="020B0604020202020204" pitchFamily="34" charset="0"/>
            </a:endParaRPr>
          </a:p>
        </p:txBody>
      </p:sp>
      <p:sp>
        <p:nvSpPr>
          <p:cNvPr id="7" name="Oval 6"/>
          <p:cNvSpPr/>
          <p:nvPr/>
        </p:nvSpPr>
        <p:spPr>
          <a:xfrm>
            <a:off x="1533253" y="1704703"/>
            <a:ext cx="1890849" cy="896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1FF396D4-316B-4A4F-9B13-F9AF06E47416}" type="slidenum">
              <a:rPr lang="zh-CN" altLang="zh-CN" smtClean="0"/>
              <a:pPr>
                <a:defRPr/>
              </a:pPr>
              <a:t>46</a:t>
            </a:fld>
            <a:endParaRPr lang="zh-CN" altLang="zh-CN"/>
          </a:p>
        </p:txBody>
      </p:sp>
      <p:cxnSp>
        <p:nvCxnSpPr>
          <p:cNvPr id="10" name="Straight Connector 9"/>
          <p:cNvCxnSpPr/>
          <p:nvPr/>
        </p:nvCxnSpPr>
        <p:spPr>
          <a:xfrm>
            <a:off x="6019800" y="2601381"/>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rot="16200000">
            <a:off x="6928213" y="756013"/>
            <a:ext cx="278674" cy="20193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31819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47</a:t>
            </a:fld>
            <a:endParaRPr lang="zh-CN" altLang="zh-CN"/>
          </a:p>
        </p:txBody>
      </p:sp>
      <p:pic>
        <p:nvPicPr>
          <p:cNvPr id="3" name="Picture 2"/>
          <p:cNvPicPr>
            <a:picLocks noChangeAspect="1"/>
          </p:cNvPicPr>
          <p:nvPr/>
        </p:nvPicPr>
        <p:blipFill>
          <a:blip r:embed="rId2"/>
          <a:stretch>
            <a:fillRect/>
          </a:stretch>
        </p:blipFill>
        <p:spPr>
          <a:xfrm>
            <a:off x="175728" y="381000"/>
            <a:ext cx="5365078" cy="1143000"/>
          </a:xfrm>
          <a:prstGeom prst="rect">
            <a:avLst/>
          </a:prstGeom>
        </p:spPr>
      </p:pic>
      <p:sp>
        <p:nvSpPr>
          <p:cNvPr id="4" name="TextBox 3"/>
          <p:cNvSpPr txBox="1"/>
          <p:nvPr/>
        </p:nvSpPr>
        <p:spPr>
          <a:xfrm>
            <a:off x="5540806" y="609600"/>
            <a:ext cx="3526994" cy="369332"/>
          </a:xfrm>
          <a:prstGeom prst="rect">
            <a:avLst/>
          </a:prstGeom>
          <a:noFill/>
        </p:spPr>
        <p:txBody>
          <a:bodyPr wrap="square" rtlCol="0">
            <a:spAutoFit/>
          </a:bodyPr>
          <a:lstStyle/>
          <a:p>
            <a:r>
              <a:rPr lang="en-US" dirty="0" smtClean="0">
                <a:solidFill>
                  <a:srgbClr val="0000FF"/>
                </a:solidFill>
              </a:rPr>
              <a:t>Standard spin-orbit interaction</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82653" y="2057400"/>
            <a:ext cx="2874691" cy="838200"/>
          </a:xfrm>
          <a:prstGeom prst="rect">
            <a:avLst/>
          </a:prstGeom>
        </p:spPr>
      </p:pic>
      <p:pic>
        <p:nvPicPr>
          <p:cNvPr id="6" name="Picture 5"/>
          <p:cNvPicPr>
            <a:picLocks noChangeAspect="1"/>
          </p:cNvPicPr>
          <p:nvPr/>
        </p:nvPicPr>
        <p:blipFill>
          <a:blip r:embed="rId4"/>
          <a:stretch>
            <a:fillRect/>
          </a:stretch>
        </p:blipFill>
        <p:spPr>
          <a:xfrm>
            <a:off x="2957344" y="2514600"/>
            <a:ext cx="1990290" cy="314114"/>
          </a:xfrm>
          <a:prstGeom prst="rect">
            <a:avLst/>
          </a:prstGeom>
        </p:spPr>
      </p:pic>
      <p:pic>
        <p:nvPicPr>
          <p:cNvPr id="7" name="Picture 6"/>
          <p:cNvPicPr>
            <a:picLocks noChangeAspect="1"/>
          </p:cNvPicPr>
          <p:nvPr/>
        </p:nvPicPr>
        <p:blipFill>
          <a:blip r:embed="rId5"/>
          <a:stretch>
            <a:fillRect/>
          </a:stretch>
        </p:blipFill>
        <p:spPr>
          <a:xfrm>
            <a:off x="5213797" y="2442511"/>
            <a:ext cx="3886200" cy="454162"/>
          </a:xfrm>
          <a:prstGeom prst="rect">
            <a:avLst/>
          </a:prstGeom>
        </p:spPr>
      </p:pic>
      <p:pic>
        <p:nvPicPr>
          <p:cNvPr id="8" name="Picture 7"/>
          <p:cNvPicPr>
            <a:picLocks noChangeAspect="1"/>
          </p:cNvPicPr>
          <p:nvPr/>
        </p:nvPicPr>
        <p:blipFill>
          <a:blip r:embed="rId6"/>
          <a:stretch>
            <a:fillRect/>
          </a:stretch>
        </p:blipFill>
        <p:spPr>
          <a:xfrm>
            <a:off x="762000" y="3139729"/>
            <a:ext cx="2679566" cy="687826"/>
          </a:xfrm>
          <a:prstGeom prst="rect">
            <a:avLst/>
          </a:prstGeom>
        </p:spPr>
      </p:pic>
      <p:sp>
        <p:nvSpPr>
          <p:cNvPr id="9" name="TextBox 8"/>
          <p:cNvSpPr txBox="1"/>
          <p:nvPr/>
        </p:nvSpPr>
        <p:spPr>
          <a:xfrm>
            <a:off x="189680" y="3238500"/>
            <a:ext cx="586272" cy="381000"/>
          </a:xfrm>
          <a:prstGeom prst="rect">
            <a:avLst/>
          </a:prstGeom>
          <a:noFill/>
        </p:spPr>
        <p:txBody>
          <a:bodyPr wrap="square" rtlCol="0">
            <a:spAutoFit/>
          </a:bodyPr>
          <a:lstStyle/>
          <a:p>
            <a:r>
              <a:rPr lang="en-US" dirty="0" smtClean="0">
                <a:solidFill>
                  <a:srgbClr val="FF0000"/>
                </a:solidFill>
                <a:sym typeface="Wingdings" panose="05000000000000000000" pitchFamily="2" charset="2"/>
              </a:rPr>
              <a:t></a:t>
            </a:r>
            <a:endParaRPr lang="en-US" dirty="0">
              <a:solidFill>
                <a:srgbClr val="FF0000"/>
              </a:solidFill>
            </a:endParaRPr>
          </a:p>
        </p:txBody>
      </p:sp>
      <p:sp>
        <p:nvSpPr>
          <p:cNvPr id="10" name="TextBox 9"/>
          <p:cNvSpPr txBox="1"/>
          <p:nvPr/>
        </p:nvSpPr>
        <p:spPr>
          <a:xfrm>
            <a:off x="2667001" y="1981200"/>
            <a:ext cx="2209800" cy="381000"/>
          </a:xfrm>
          <a:prstGeom prst="rect">
            <a:avLst/>
          </a:prstGeom>
          <a:noFill/>
        </p:spPr>
        <p:txBody>
          <a:bodyPr wrap="square" rtlCol="0">
            <a:spAutoFit/>
          </a:bodyPr>
          <a:lstStyle/>
          <a:p>
            <a:r>
              <a:rPr lang="en-US" dirty="0" smtClean="0">
                <a:solidFill>
                  <a:srgbClr val="0000FF"/>
                </a:solidFill>
              </a:rPr>
              <a:t>[ </a:t>
            </a:r>
            <a:r>
              <a:rPr lang="en-US" dirty="0" err="1">
                <a:solidFill>
                  <a:srgbClr val="0000FF"/>
                </a:solidFill>
              </a:rPr>
              <a:t>S</a:t>
            </a:r>
            <a:r>
              <a:rPr lang="en-US" dirty="0" err="1" smtClean="0">
                <a:solidFill>
                  <a:srgbClr val="0000FF"/>
                </a:solidFill>
              </a:rPr>
              <a:t>erot</a:t>
            </a:r>
            <a:r>
              <a:rPr lang="en-US" dirty="0" smtClean="0">
                <a:solidFill>
                  <a:srgbClr val="0000FF"/>
                </a:solidFill>
              </a:rPr>
              <a:t> &amp; </a:t>
            </a:r>
            <a:r>
              <a:rPr lang="en-US" dirty="0" err="1" smtClean="0">
                <a:solidFill>
                  <a:srgbClr val="0000FF"/>
                </a:solidFill>
              </a:rPr>
              <a:t>Walecka</a:t>
            </a:r>
            <a:r>
              <a:rPr lang="en-US" dirty="0" smtClean="0">
                <a:solidFill>
                  <a:srgbClr val="0000FF"/>
                </a:solidFill>
              </a:rPr>
              <a:t> ]</a:t>
            </a:r>
            <a:endParaRPr lang="en-US" dirty="0">
              <a:solidFill>
                <a:srgbClr val="0000FF"/>
              </a:solidFill>
            </a:endParaRPr>
          </a:p>
        </p:txBody>
      </p:sp>
      <p:pic>
        <p:nvPicPr>
          <p:cNvPr id="11" name="Picture 10"/>
          <p:cNvPicPr>
            <a:picLocks noChangeAspect="1"/>
          </p:cNvPicPr>
          <p:nvPr/>
        </p:nvPicPr>
        <p:blipFill>
          <a:blip r:embed="rId7"/>
          <a:stretch>
            <a:fillRect/>
          </a:stretch>
        </p:blipFill>
        <p:spPr>
          <a:xfrm>
            <a:off x="4013885" y="3352800"/>
            <a:ext cx="4338131" cy="2824466"/>
          </a:xfrm>
          <a:prstGeom prst="rect">
            <a:avLst/>
          </a:prstGeom>
        </p:spPr>
      </p:pic>
      <p:sp>
        <p:nvSpPr>
          <p:cNvPr id="12" name="TextBox 11"/>
          <p:cNvSpPr txBox="1"/>
          <p:nvPr/>
        </p:nvSpPr>
        <p:spPr>
          <a:xfrm>
            <a:off x="3581400" y="3852240"/>
            <a:ext cx="586272" cy="381000"/>
          </a:xfrm>
          <a:prstGeom prst="rect">
            <a:avLst/>
          </a:prstGeom>
          <a:noFill/>
        </p:spPr>
        <p:txBody>
          <a:bodyPr wrap="square" rtlCol="0">
            <a:spAutoFit/>
          </a:bodyPr>
          <a:lstStyle/>
          <a:p>
            <a:r>
              <a:rPr lang="en-US" dirty="0" smtClean="0">
                <a:solidFill>
                  <a:srgbClr val="FF0000"/>
                </a:solidFill>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4289323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48</a:t>
            </a:fld>
            <a:endParaRPr lang="zh-CN" altLang="zh-CN"/>
          </a:p>
        </p:txBody>
      </p:sp>
      <p:pic>
        <p:nvPicPr>
          <p:cNvPr id="3" name="Picture 2"/>
          <p:cNvPicPr>
            <a:picLocks noChangeAspect="1"/>
          </p:cNvPicPr>
          <p:nvPr/>
        </p:nvPicPr>
        <p:blipFill>
          <a:blip r:embed="rId2"/>
          <a:stretch>
            <a:fillRect/>
          </a:stretch>
        </p:blipFill>
        <p:spPr>
          <a:xfrm>
            <a:off x="2133600" y="1752600"/>
            <a:ext cx="5024887" cy="2794545"/>
          </a:xfrm>
          <a:prstGeom prst="rect">
            <a:avLst/>
          </a:prstGeom>
        </p:spPr>
      </p:pic>
      <p:pic>
        <p:nvPicPr>
          <p:cNvPr id="5" name="Picture 4"/>
          <p:cNvPicPr>
            <a:picLocks noChangeAspect="1"/>
          </p:cNvPicPr>
          <p:nvPr/>
        </p:nvPicPr>
        <p:blipFill>
          <a:blip r:embed="rId3"/>
          <a:stretch>
            <a:fillRect/>
          </a:stretch>
        </p:blipFill>
        <p:spPr>
          <a:xfrm>
            <a:off x="685800" y="228600"/>
            <a:ext cx="7636423" cy="914400"/>
          </a:xfrm>
          <a:prstGeom prst="rect">
            <a:avLst/>
          </a:prstGeom>
        </p:spPr>
      </p:pic>
      <p:pic>
        <p:nvPicPr>
          <p:cNvPr id="6" name="Picture 5"/>
          <p:cNvPicPr>
            <a:picLocks noChangeAspect="1"/>
          </p:cNvPicPr>
          <p:nvPr/>
        </p:nvPicPr>
        <p:blipFill>
          <a:blip r:embed="rId4"/>
          <a:stretch>
            <a:fillRect/>
          </a:stretch>
        </p:blipFill>
        <p:spPr>
          <a:xfrm rot="5400000">
            <a:off x="7376349" y="121944"/>
            <a:ext cx="487299" cy="2438399"/>
          </a:xfrm>
          <a:prstGeom prst="rect">
            <a:avLst/>
          </a:prstGeom>
        </p:spPr>
      </p:pic>
      <p:sp>
        <p:nvSpPr>
          <p:cNvPr id="7" name="TextBox 6"/>
          <p:cNvSpPr txBox="1"/>
          <p:nvPr/>
        </p:nvSpPr>
        <p:spPr>
          <a:xfrm>
            <a:off x="990600" y="4800600"/>
            <a:ext cx="7696200" cy="923330"/>
          </a:xfrm>
          <a:prstGeom prst="rect">
            <a:avLst/>
          </a:prstGeom>
          <a:noFill/>
        </p:spPr>
        <p:txBody>
          <a:bodyPr wrap="square" rtlCol="0">
            <a:spAutoFit/>
          </a:bodyPr>
          <a:lstStyle/>
          <a:p>
            <a:r>
              <a:rPr lang="en-US" dirty="0" smtClean="0"/>
              <a:t>If </a:t>
            </a:r>
            <a:r>
              <a:rPr lang="en-US" dirty="0" smtClean="0">
                <a:solidFill>
                  <a:srgbClr val="0000FF"/>
                </a:solidFill>
              </a:rPr>
              <a:t>local thermal equilibration is assumed </a:t>
            </a:r>
            <a:r>
              <a:rPr lang="en-US" dirty="0" smtClean="0"/>
              <a:t>then no different spin/polarization</a:t>
            </a:r>
            <a:br>
              <a:rPr lang="en-US" dirty="0" smtClean="0"/>
            </a:br>
            <a:r>
              <a:rPr lang="en-US" dirty="0" smtClean="0"/>
              <a:t>occurs for particles and antiparticles. The observed difference can be due to other effects, e.g. external magnetic field.  </a:t>
            </a:r>
            <a:endParaRPr lang="en-US" dirty="0"/>
          </a:p>
        </p:txBody>
      </p:sp>
    </p:spTree>
    <p:extLst>
      <p:ext uri="{BB962C8B-B14F-4D97-AF65-F5344CB8AC3E}">
        <p14:creationId xmlns:p14="http://schemas.microsoft.com/office/powerpoint/2010/main" val="3236686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49</a:t>
            </a:fld>
            <a:endParaRPr lang="zh-CN" altLang="zh-CN"/>
          </a:p>
        </p:txBody>
      </p:sp>
      <p:sp>
        <p:nvSpPr>
          <p:cNvPr id="3" name="Rectangle 2"/>
          <p:cNvSpPr/>
          <p:nvPr/>
        </p:nvSpPr>
        <p:spPr>
          <a:xfrm>
            <a:off x="685800" y="381000"/>
            <a:ext cx="8153400" cy="1200329"/>
          </a:xfrm>
          <a:prstGeom prst="rect">
            <a:avLst/>
          </a:prstGeom>
        </p:spPr>
        <p:txBody>
          <a:bodyPr wrap="square">
            <a:spAutoFit/>
          </a:bodyPr>
          <a:lstStyle/>
          <a:p>
            <a:r>
              <a:rPr lang="en-US" sz="2000" b="1" dirty="0" smtClean="0">
                <a:solidFill>
                  <a:srgbClr val="FF0000"/>
                </a:solidFill>
                <a:latin typeface="+mn-lt"/>
              </a:rPr>
              <a:t>Energy </a:t>
            </a:r>
            <a:r>
              <a:rPr lang="en-US" sz="2000" b="1" dirty="0">
                <a:solidFill>
                  <a:srgbClr val="FF0000"/>
                </a:solidFill>
                <a:latin typeface="+mn-lt"/>
              </a:rPr>
              <a:t>dependence study of directed flow in </a:t>
            </a:r>
            <a:r>
              <a:rPr lang="en-US" sz="2000" b="1" dirty="0" err="1">
                <a:solidFill>
                  <a:srgbClr val="FF0000"/>
                </a:solidFill>
                <a:latin typeface="+mn-lt"/>
              </a:rPr>
              <a:t>Au+Au</a:t>
            </a:r>
            <a:r>
              <a:rPr lang="en-US" sz="2000" b="1" dirty="0">
                <a:solidFill>
                  <a:srgbClr val="FF0000"/>
                </a:solidFill>
                <a:latin typeface="+mn-lt"/>
              </a:rPr>
              <a:t> </a:t>
            </a:r>
            <a:r>
              <a:rPr lang="en-US" sz="2000" b="1" dirty="0" smtClean="0">
                <a:solidFill>
                  <a:srgbClr val="FF0000"/>
                </a:solidFill>
                <a:latin typeface="+mn-lt"/>
              </a:rPr>
              <a:t>collisions</a:t>
            </a:r>
          </a:p>
          <a:p>
            <a:r>
              <a:rPr lang="en-US" sz="2000" b="1" dirty="0" smtClean="0">
                <a:solidFill>
                  <a:srgbClr val="FF0000"/>
                </a:solidFill>
                <a:latin typeface="+mn-lt"/>
              </a:rPr>
              <a:t> </a:t>
            </a:r>
            <a:r>
              <a:rPr lang="en-US" sz="2000" b="1" dirty="0">
                <a:solidFill>
                  <a:srgbClr val="FF0000"/>
                </a:solidFill>
                <a:latin typeface="+mn-lt"/>
              </a:rPr>
              <a:t>using </a:t>
            </a:r>
            <a:r>
              <a:rPr lang="en-US" sz="2000" b="1" dirty="0" smtClean="0">
                <a:solidFill>
                  <a:srgbClr val="FF0000"/>
                </a:solidFill>
                <a:latin typeface="+mn-lt"/>
              </a:rPr>
              <a:t>an improved </a:t>
            </a:r>
            <a:r>
              <a:rPr lang="en-US" sz="2000" b="1" dirty="0">
                <a:solidFill>
                  <a:srgbClr val="FF0000"/>
                </a:solidFill>
                <a:latin typeface="+mn-lt"/>
              </a:rPr>
              <a:t>coalescence in AMPT model</a:t>
            </a:r>
          </a:p>
          <a:p>
            <a:endParaRPr lang="en-US" sz="1600" dirty="0" smtClean="0">
              <a:solidFill>
                <a:srgbClr val="000000"/>
              </a:solidFill>
              <a:latin typeface="CMR10"/>
            </a:endParaRPr>
          </a:p>
          <a:p>
            <a:r>
              <a:rPr lang="en-US" sz="1600" dirty="0" err="1" smtClean="0">
                <a:solidFill>
                  <a:srgbClr val="000000"/>
                </a:solidFill>
                <a:latin typeface="CMR10"/>
              </a:rPr>
              <a:t>Kishora</a:t>
            </a:r>
            <a:r>
              <a:rPr lang="en-US" sz="1600" dirty="0" smtClean="0">
                <a:solidFill>
                  <a:srgbClr val="000000"/>
                </a:solidFill>
                <a:latin typeface="CMR10"/>
              </a:rPr>
              <a:t> </a:t>
            </a:r>
            <a:r>
              <a:rPr lang="en-US" sz="1600" dirty="0">
                <a:solidFill>
                  <a:srgbClr val="000000"/>
                </a:solidFill>
                <a:latin typeface="CMR10"/>
              </a:rPr>
              <a:t>Nayak,</a:t>
            </a:r>
            <a:r>
              <a:rPr lang="en-US" sz="1600" dirty="0">
                <a:solidFill>
                  <a:srgbClr val="000000"/>
                </a:solidFill>
                <a:latin typeface="CMR7"/>
              </a:rPr>
              <a:t>1 </a:t>
            </a:r>
            <a:r>
              <a:rPr lang="en-US" sz="1600" dirty="0" err="1">
                <a:solidFill>
                  <a:srgbClr val="000000"/>
                </a:solidFill>
                <a:latin typeface="CMR10"/>
              </a:rPr>
              <a:t>Shusu</a:t>
            </a:r>
            <a:r>
              <a:rPr lang="en-US" sz="1600" dirty="0">
                <a:solidFill>
                  <a:srgbClr val="000000"/>
                </a:solidFill>
                <a:latin typeface="CMR10"/>
              </a:rPr>
              <a:t> Shi,</a:t>
            </a:r>
            <a:r>
              <a:rPr lang="en-US" sz="1600" dirty="0">
                <a:solidFill>
                  <a:srgbClr val="000000"/>
                </a:solidFill>
                <a:latin typeface="CMR7"/>
              </a:rPr>
              <a:t>1, </a:t>
            </a:r>
            <a:r>
              <a:rPr lang="en-US" sz="1600" dirty="0">
                <a:solidFill>
                  <a:srgbClr val="0000FF"/>
                </a:solidFill>
                <a:latin typeface="CMSY7"/>
              </a:rPr>
              <a:t> </a:t>
            </a:r>
            <a:r>
              <a:rPr lang="en-US" sz="1600" dirty="0">
                <a:solidFill>
                  <a:srgbClr val="000000"/>
                </a:solidFill>
                <a:latin typeface="CMR10"/>
              </a:rPr>
              <a:t>and Nu Xu</a:t>
            </a:r>
            <a:r>
              <a:rPr lang="en-US" sz="1600" dirty="0">
                <a:solidFill>
                  <a:srgbClr val="000000"/>
                </a:solidFill>
                <a:latin typeface="CMR7"/>
              </a:rPr>
              <a:t>1</a:t>
            </a:r>
            <a:r>
              <a:rPr lang="en-US" sz="1600" dirty="0">
                <a:solidFill>
                  <a:srgbClr val="000000"/>
                </a:solidFill>
                <a:latin typeface="CMMI7"/>
              </a:rPr>
              <a:t>,</a:t>
            </a:r>
            <a:r>
              <a:rPr lang="en-US" sz="1600" dirty="0">
                <a:solidFill>
                  <a:srgbClr val="000000"/>
                </a:solidFill>
                <a:latin typeface="CMR7"/>
              </a:rPr>
              <a:t>2</a:t>
            </a:r>
            <a:endParaRPr lang="en-US" sz="1600" dirty="0"/>
          </a:p>
        </p:txBody>
      </p:sp>
      <p:pic>
        <p:nvPicPr>
          <p:cNvPr id="4" name="Picture 3"/>
          <p:cNvPicPr>
            <a:picLocks noChangeAspect="1"/>
          </p:cNvPicPr>
          <p:nvPr/>
        </p:nvPicPr>
        <p:blipFill>
          <a:blip r:embed="rId2"/>
          <a:stretch>
            <a:fillRect/>
          </a:stretch>
        </p:blipFill>
        <p:spPr>
          <a:xfrm>
            <a:off x="914400" y="1602236"/>
            <a:ext cx="3733800" cy="5062187"/>
          </a:xfrm>
          <a:prstGeom prst="rect">
            <a:avLst/>
          </a:prstGeom>
        </p:spPr>
      </p:pic>
      <p:sp>
        <p:nvSpPr>
          <p:cNvPr id="5" name="TextBox 4"/>
          <p:cNvSpPr txBox="1"/>
          <p:nvPr/>
        </p:nvSpPr>
        <p:spPr>
          <a:xfrm>
            <a:off x="5486400" y="1447800"/>
            <a:ext cx="3276600" cy="2585323"/>
          </a:xfrm>
          <a:prstGeom prst="rect">
            <a:avLst/>
          </a:prstGeom>
          <a:noFill/>
        </p:spPr>
        <p:txBody>
          <a:bodyPr wrap="square" rtlCol="0">
            <a:spAutoFit/>
          </a:bodyPr>
          <a:lstStyle/>
          <a:p>
            <a:r>
              <a:rPr lang="en-US" dirty="0"/>
              <a:t>v</a:t>
            </a:r>
            <a:r>
              <a:rPr lang="en-US" dirty="0" smtClean="0"/>
              <a:t>1 in the RHIC BES program</a:t>
            </a:r>
            <a:br>
              <a:rPr lang="en-US" dirty="0" smtClean="0"/>
            </a:br>
            <a:r>
              <a:rPr lang="en-US" dirty="0" smtClean="0"/>
              <a:t>energy range is varying strongly, and different for  particles with quarks created in the collision. </a:t>
            </a:r>
          </a:p>
          <a:p>
            <a:r>
              <a:rPr lang="en-US" dirty="0"/>
              <a:t> </a:t>
            </a:r>
            <a:r>
              <a:rPr lang="en-US" dirty="0" smtClean="0"/>
              <a:t> Thus estimates based on v1</a:t>
            </a:r>
          </a:p>
          <a:p>
            <a:r>
              <a:rPr lang="en-US" dirty="0" smtClean="0"/>
              <a:t>are problematic, and depend on the spin polarization’s timescale.</a:t>
            </a:r>
            <a:endParaRPr lang="en-US" dirty="0"/>
          </a:p>
        </p:txBody>
      </p:sp>
    </p:spTree>
    <p:extLst>
      <p:ext uri="{BB962C8B-B14F-4D97-AF65-F5344CB8AC3E}">
        <p14:creationId xmlns:p14="http://schemas.microsoft.com/office/powerpoint/2010/main" val="3718187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1600200" y="304800"/>
            <a:ext cx="6629400" cy="533400"/>
          </a:xfrm>
        </p:spPr>
        <p:txBody>
          <a:bodyPr/>
          <a:lstStyle/>
          <a:p>
            <a:pPr eaLnBrk="1" hangingPunct="1">
              <a:tabLst>
                <a:tab pos="1196975" algn="l"/>
              </a:tabLst>
            </a:pPr>
            <a:r>
              <a:rPr lang="en-US" altLang="zh-CN" sz="2800" b="1"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Periheral</a:t>
            </a: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Collisions - Initial State</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12" name="TextBox 103"/>
          <p:cNvSpPr txBox="1">
            <a:spLocks noChangeArrowheads="1"/>
          </p:cNvSpPr>
          <p:nvPr/>
        </p:nvSpPr>
        <p:spPr bwMode="auto">
          <a:xfrm>
            <a:off x="457200" y="1020871"/>
            <a:ext cx="7848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eaLnBrk="1" hangingPunct="1">
              <a:spcBef>
                <a:spcPct val="0"/>
              </a:spcBef>
              <a:buClr>
                <a:srgbClr val="7030A0"/>
              </a:buClr>
              <a:buFont typeface="Wingdings" panose="05000000000000000000" pitchFamily="2" charset="2"/>
              <a:buChar char="Ø"/>
              <a:defRPr/>
            </a:pPr>
            <a:r>
              <a:rPr lang="en-US" altLang="zh-CN" sz="1800" dirty="0" smtClean="0">
                <a:latin typeface="+mn-lt"/>
                <a:cs typeface="Times New Roman" panose="02020603050405020304" pitchFamily="18" charset="0"/>
              </a:rPr>
              <a:t>  </a:t>
            </a:r>
            <a:r>
              <a:rPr lang="en-US" altLang="zh-CN" sz="2400" dirty="0" smtClean="0">
                <a:latin typeface="+mn-lt"/>
                <a:cs typeface="Times New Roman" panose="02020603050405020304" pitchFamily="18" charset="0"/>
              </a:rPr>
              <a:t>Peripheral reactions</a:t>
            </a:r>
          </a:p>
          <a:p>
            <a:pPr eaLnBrk="1" hangingPunct="1">
              <a:spcBef>
                <a:spcPct val="0"/>
              </a:spcBef>
              <a:buClr>
                <a:srgbClr val="7030A0"/>
              </a:buClr>
              <a:buFont typeface="Wingdings" panose="05000000000000000000" pitchFamily="2" charset="2"/>
              <a:buChar char="Ø"/>
              <a:defRPr/>
            </a:pPr>
            <a:endParaRPr lang="en-US" altLang="zh-CN" sz="2400" dirty="0">
              <a:latin typeface="+mn-lt"/>
              <a:cs typeface="Times New Roman" panose="02020603050405020304" pitchFamily="18" charset="0"/>
            </a:endParaRPr>
          </a:p>
          <a:p>
            <a:pPr eaLnBrk="1" hangingPunct="1">
              <a:spcBef>
                <a:spcPct val="0"/>
              </a:spcBef>
              <a:buClr>
                <a:srgbClr val="7030A0"/>
              </a:buClr>
              <a:buFont typeface="Wingdings" panose="05000000000000000000" pitchFamily="2" charset="2"/>
              <a:buChar char="Ø"/>
              <a:defRPr/>
            </a:pPr>
            <a:r>
              <a:rPr lang="en-US" altLang="zh-CN" sz="2000" dirty="0" smtClean="0">
                <a:cs typeface="Arial" panose="020B0604020202020204" pitchFamily="34" charset="0"/>
              </a:rPr>
              <a:t> </a:t>
            </a:r>
            <a:r>
              <a:rPr lang="en-US" altLang="zh-CN" sz="3200" dirty="0" smtClean="0">
                <a:cs typeface="Arial" panose="020B0604020202020204" pitchFamily="34" charset="0"/>
              </a:rPr>
              <a:t>ⱻ  </a:t>
            </a:r>
            <a:r>
              <a:rPr lang="en-US" altLang="zh-CN" sz="2400" dirty="0" smtClean="0">
                <a:latin typeface="+mn-lt"/>
                <a:cs typeface="Arial" panose="020B0604020202020204" pitchFamily="34" charset="0"/>
              </a:rPr>
              <a:t>Shear </a:t>
            </a:r>
            <a:r>
              <a:rPr lang="en-US" altLang="zh-CN" sz="2400" dirty="0" smtClean="0">
                <a:latin typeface="+mn-lt"/>
                <a:cs typeface="Arial" panose="020B0604020202020204" pitchFamily="34" charset="0"/>
                <a:sym typeface="Wingdings" panose="05000000000000000000" pitchFamily="2" charset="2"/>
              </a:rPr>
              <a:t></a:t>
            </a:r>
            <a:r>
              <a:rPr lang="en-US" altLang="zh-CN" sz="2400" dirty="0" smtClean="0">
                <a:latin typeface="+mn-lt"/>
                <a:cs typeface="Arial" panose="020B0604020202020204" pitchFamily="34" charset="0"/>
              </a:rPr>
              <a:t> vorticity </a:t>
            </a:r>
            <a:r>
              <a:rPr lang="en-US" altLang="zh-CN" sz="2400" dirty="0" smtClean="0">
                <a:latin typeface="+mn-lt"/>
                <a:cs typeface="Arial" panose="020B0604020202020204" pitchFamily="34" charset="0"/>
                <a:sym typeface="Wingdings" panose="05000000000000000000" pitchFamily="2" charset="2"/>
              </a:rPr>
              <a:t></a:t>
            </a:r>
            <a:endParaRPr lang="en-US" altLang="zh-CN" sz="2400" dirty="0" smtClean="0">
              <a:latin typeface="+mn-lt"/>
              <a:cs typeface="Arial" panose="020B0604020202020204" pitchFamily="34" charset="0"/>
            </a:endParaRPr>
          </a:p>
          <a:p>
            <a:pPr eaLnBrk="1" hangingPunct="1">
              <a:spcBef>
                <a:spcPct val="0"/>
              </a:spcBef>
              <a:buClr>
                <a:srgbClr val="7030A0"/>
              </a:buClr>
              <a:buFont typeface="Wingdings" panose="05000000000000000000" pitchFamily="2" charset="2"/>
              <a:buChar char="Ø"/>
              <a:defRPr/>
            </a:pPr>
            <a:endParaRPr lang="en-US" altLang="zh-CN" sz="2400" dirty="0">
              <a:latin typeface="+mn-lt"/>
              <a:cs typeface="Arial" panose="020B0604020202020204" pitchFamily="34" charset="0"/>
            </a:endParaRPr>
          </a:p>
          <a:p>
            <a:pPr eaLnBrk="1" hangingPunct="1">
              <a:spcBef>
                <a:spcPct val="0"/>
              </a:spcBef>
              <a:buClr>
                <a:srgbClr val="7030A0"/>
              </a:buClr>
              <a:buFont typeface="Wingdings" panose="05000000000000000000" pitchFamily="2" charset="2"/>
              <a:buChar char="Ø"/>
              <a:defRPr/>
            </a:pPr>
            <a:r>
              <a:rPr lang="en-US" altLang="zh-CN" sz="2400" dirty="0" smtClean="0">
                <a:latin typeface="+mn-lt"/>
                <a:cs typeface="Arial" panose="020B0604020202020204" pitchFamily="34" charset="0"/>
              </a:rPr>
              <a:t> L:  in  -y  direction</a:t>
            </a: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a:t>
            </a:fld>
            <a:endParaRPr lang="zh-CN" altLang="zh-CN"/>
          </a:p>
        </p:txBody>
      </p:sp>
      <p:pic>
        <p:nvPicPr>
          <p:cNvPr id="5" name="Picture 4"/>
          <p:cNvPicPr>
            <a:picLocks noChangeAspect="1"/>
          </p:cNvPicPr>
          <p:nvPr/>
        </p:nvPicPr>
        <p:blipFill>
          <a:blip r:embed="rId3"/>
          <a:stretch>
            <a:fillRect/>
          </a:stretch>
        </p:blipFill>
        <p:spPr>
          <a:xfrm>
            <a:off x="4284463" y="1020871"/>
            <a:ext cx="4365894" cy="2891135"/>
          </a:xfrm>
          <a:prstGeom prst="rect">
            <a:avLst/>
          </a:prstGeom>
        </p:spPr>
      </p:pic>
      <p:pic>
        <p:nvPicPr>
          <p:cNvPr id="7"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343400"/>
            <a:ext cx="4376120" cy="230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401" y="6299472"/>
            <a:ext cx="1600199" cy="369332"/>
          </a:xfrm>
          <a:prstGeom prst="rect">
            <a:avLst/>
          </a:prstGeom>
          <a:solidFill>
            <a:srgbClr val="FFFF00"/>
          </a:solidFill>
        </p:spPr>
        <p:txBody>
          <a:bodyPr wrap="square" rtlCol="0">
            <a:spAutoFit/>
          </a:bodyPr>
          <a:lstStyle/>
          <a:p>
            <a:r>
              <a:rPr lang="en-US" b="1" dirty="0" err="1" smtClean="0">
                <a:solidFill>
                  <a:srgbClr val="FF0000"/>
                </a:solidFill>
              </a:rPr>
              <a:t>Hw</a:t>
            </a:r>
            <a:r>
              <a:rPr lang="en-US" b="1" dirty="0" smtClean="0">
                <a:solidFill>
                  <a:srgbClr val="FF0000"/>
                </a:solidFill>
              </a:rPr>
              <a:t> P:  L = ? </a:t>
            </a:r>
            <a:endParaRPr lang="en-US" b="1" dirty="0">
              <a:solidFill>
                <a:srgbClr val="FF0000"/>
              </a:solidFill>
            </a:endParaRPr>
          </a:p>
        </p:txBody>
      </p:sp>
    </p:spTree>
    <p:custDataLst>
      <p:tags r:id="rId1"/>
    </p:custDataLst>
    <p:extLst>
      <p:ext uri="{BB962C8B-B14F-4D97-AF65-F5344CB8AC3E}">
        <p14:creationId xmlns:p14="http://schemas.microsoft.com/office/powerpoint/2010/main" val="39429324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1439652" y="1164704"/>
            <a:ext cx="7074786" cy="365522"/>
          </a:xfrm>
        </p:spPr>
        <p:txBody>
          <a:bodyPr/>
          <a:lstStyle/>
          <a:p>
            <a:pPr eaLnBrk="1" hangingPunct="1">
              <a:tabLst>
                <a:tab pos="897731" algn="l"/>
              </a:tabLst>
            </a:pPr>
            <a:r>
              <a:rPr lang="en-US" altLang="zh-CN" sz="2100" b="1"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Vortical</a:t>
            </a:r>
            <a:r>
              <a:rPr lang="en-US" altLang="zh-CN" sz="21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a:t>
            </a:r>
            <a:r>
              <a:rPr lang="en-US" altLang="zh-CN"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rPr>
              <a:t>fermion system in bosonic field</a:t>
            </a:r>
            <a:endParaRPr lang="zh-CN" altLang="en-US" sz="2100" b="1"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5603" name="Line 47"/>
          <p:cNvSpPr>
            <a:spLocks noChangeShapeType="1"/>
          </p:cNvSpPr>
          <p:nvPr/>
        </p:nvSpPr>
        <p:spPr bwMode="auto">
          <a:xfrm flipV="1">
            <a:off x="1624068" y="1546752"/>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TextBox 95"/>
          <p:cNvSpPr txBox="1">
            <a:spLocks noChangeArrowheads="1"/>
          </p:cNvSpPr>
          <p:nvPr/>
        </p:nvSpPr>
        <p:spPr bwMode="auto">
          <a:xfrm>
            <a:off x="971704" y="1932988"/>
            <a:ext cx="69881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a:latin typeface="+mn-lt"/>
                <a:cs typeface="Times New Roman" panose="02020603050405020304" pitchFamily="18" charset="0"/>
              </a:rPr>
              <a:t>Considering the system during hadron </a:t>
            </a:r>
            <a:r>
              <a:rPr lang="en-US" altLang="zh-CN" sz="1350" dirty="0" err="1">
                <a:latin typeface="+mn-lt"/>
                <a:cs typeface="Times New Roman" panose="02020603050405020304" pitchFamily="18" charset="0"/>
              </a:rPr>
              <a:t>rescattering</a:t>
            </a:r>
            <a:r>
              <a:rPr lang="zh-CN" altLang="en-US" sz="1350" dirty="0">
                <a:latin typeface="+mn-lt"/>
                <a:cs typeface="Times New Roman" panose="02020603050405020304" pitchFamily="18" charset="0"/>
              </a:rPr>
              <a:t>，</a:t>
            </a:r>
            <a:r>
              <a:rPr lang="en-US" altLang="zh-CN" sz="1350" dirty="0">
                <a:latin typeface="+mn-lt"/>
                <a:cs typeface="Times New Roman" panose="02020603050405020304" pitchFamily="18" charset="0"/>
              </a:rPr>
              <a:t>the strong interactions between </a:t>
            </a:r>
            <a:r>
              <a:rPr lang="el-GR" altLang="zh-CN" sz="1350" dirty="0">
                <a:cs typeface="Times New Roman" panose="02020603050405020304" pitchFamily="18" charset="0"/>
              </a:rPr>
              <a:t>Λ</a:t>
            </a:r>
            <a:r>
              <a:rPr lang="en-US" altLang="zh-CN" sz="1350" dirty="0">
                <a:cs typeface="Times New Roman" panose="02020603050405020304" pitchFamily="18" charset="0"/>
              </a:rPr>
              <a:t> and baryons are mediated by the scalar meson </a:t>
            </a:r>
            <a:r>
              <a:rPr lang="el-GR" altLang="zh-CN" sz="1350" dirty="0">
                <a:cs typeface="Times New Roman" panose="02020603050405020304" pitchFamily="18" charset="0"/>
              </a:rPr>
              <a:t>σ </a:t>
            </a:r>
            <a:r>
              <a:rPr lang="en-US" altLang="zh-CN" sz="1350" dirty="0">
                <a:cs typeface="Times New Roman" panose="02020603050405020304" pitchFamily="18" charset="0"/>
              </a:rPr>
              <a:t>and vector meson V</a:t>
            </a:r>
            <a:r>
              <a:rPr lang="el-GR" altLang="zh-CN" sz="1350" baseline="30000" dirty="0">
                <a:cs typeface="Times New Roman" panose="02020603050405020304" pitchFamily="18" charset="0"/>
              </a:rPr>
              <a:t>μ</a:t>
            </a:r>
            <a:endParaRPr lang="en-GB" altLang="zh-CN" sz="1350" dirty="0">
              <a:latin typeface="+mn-lt"/>
              <a:cs typeface="Times New Roman" panose="02020603050405020304" pitchFamily="18" charset="0"/>
            </a:endParaRPr>
          </a:p>
        </p:txBody>
      </p:sp>
      <p:pic>
        <p:nvPicPr>
          <p:cNvPr id="2" name="图片 1">
            <a:extLst>
              <a:ext uri="{FF2B5EF4-FFF2-40B4-BE49-F238E27FC236}">
                <a16:creationId xmlns:a16="http://schemas.microsoft.com/office/drawing/2014/main" xmlns="" id="{208ACD2D-B5D7-496F-AA9B-5658AE9A4C1F}"/>
              </a:ext>
            </a:extLst>
          </p:cNvPr>
          <p:cNvPicPr>
            <a:picLocks noChangeAspect="1"/>
          </p:cNvPicPr>
          <p:nvPr/>
        </p:nvPicPr>
        <p:blipFill>
          <a:blip r:embed="rId3"/>
          <a:stretch>
            <a:fillRect/>
          </a:stretch>
        </p:blipFill>
        <p:spPr>
          <a:xfrm>
            <a:off x="2229718" y="2447675"/>
            <a:ext cx="4252517" cy="908628"/>
          </a:xfrm>
          <a:prstGeom prst="rect">
            <a:avLst/>
          </a:prstGeom>
        </p:spPr>
      </p:pic>
      <p:pic>
        <p:nvPicPr>
          <p:cNvPr id="3" name="图片 2">
            <a:extLst>
              <a:ext uri="{FF2B5EF4-FFF2-40B4-BE49-F238E27FC236}">
                <a16:creationId xmlns:a16="http://schemas.microsoft.com/office/drawing/2014/main" xmlns="" id="{B4B56F30-8757-4D0F-A80C-465999368F34}"/>
              </a:ext>
            </a:extLst>
          </p:cNvPr>
          <p:cNvPicPr>
            <a:picLocks noChangeAspect="1"/>
          </p:cNvPicPr>
          <p:nvPr/>
        </p:nvPicPr>
        <p:blipFill>
          <a:blip r:embed="rId4"/>
          <a:stretch>
            <a:fillRect/>
          </a:stretch>
        </p:blipFill>
        <p:spPr>
          <a:xfrm>
            <a:off x="1306171" y="4102252"/>
            <a:ext cx="2970330" cy="1325322"/>
          </a:xfrm>
          <a:prstGeom prst="rect">
            <a:avLst/>
          </a:prstGeom>
        </p:spPr>
      </p:pic>
      <p:sp>
        <p:nvSpPr>
          <p:cNvPr id="8" name="文本框 7">
            <a:extLst>
              <a:ext uri="{FF2B5EF4-FFF2-40B4-BE49-F238E27FC236}">
                <a16:creationId xmlns:a16="http://schemas.microsoft.com/office/drawing/2014/main" xmlns="" id="{90D2F672-AC9D-4583-A741-37C4D8B177CD}"/>
              </a:ext>
            </a:extLst>
          </p:cNvPr>
          <p:cNvSpPr txBox="1"/>
          <p:nvPr/>
        </p:nvSpPr>
        <p:spPr>
          <a:xfrm>
            <a:off x="4141540" y="4129629"/>
            <a:ext cx="3818313" cy="338554"/>
          </a:xfrm>
          <a:prstGeom prst="rect">
            <a:avLst/>
          </a:prstGeom>
          <a:noFill/>
        </p:spPr>
        <p:txBody>
          <a:bodyPr wrap="square" rtlCol="0">
            <a:spAutoFit/>
          </a:bodyPr>
          <a:lstStyle/>
          <a:p>
            <a:r>
              <a:rPr lang="en-US" altLang="zh-CN" sz="1600" dirty="0"/>
              <a:t>Dirac equation with </a:t>
            </a:r>
            <a:r>
              <a:rPr lang="en-US" altLang="zh-CN" sz="1600" dirty="0" err="1"/>
              <a:t>Yuwaka</a:t>
            </a:r>
            <a:r>
              <a:rPr lang="en-US" altLang="zh-CN" sz="1600" dirty="0"/>
              <a:t> interaction</a:t>
            </a:r>
            <a:endParaRPr lang="zh-CN" altLang="en-US" sz="1600" dirty="0"/>
          </a:p>
        </p:txBody>
      </p:sp>
      <p:sp>
        <p:nvSpPr>
          <p:cNvPr id="9" name="文本框 8">
            <a:extLst>
              <a:ext uri="{FF2B5EF4-FFF2-40B4-BE49-F238E27FC236}">
                <a16:creationId xmlns:a16="http://schemas.microsoft.com/office/drawing/2014/main" xmlns="" id="{D62892F6-9449-45C4-AB50-BBF16FCDE682}"/>
              </a:ext>
            </a:extLst>
          </p:cNvPr>
          <p:cNvSpPr txBox="1"/>
          <p:nvPr/>
        </p:nvSpPr>
        <p:spPr>
          <a:xfrm>
            <a:off x="4141540" y="4507654"/>
            <a:ext cx="4372897" cy="338554"/>
          </a:xfrm>
          <a:prstGeom prst="rect">
            <a:avLst/>
          </a:prstGeom>
          <a:noFill/>
        </p:spPr>
        <p:txBody>
          <a:bodyPr wrap="square" rtlCol="0">
            <a:spAutoFit/>
          </a:bodyPr>
          <a:lstStyle/>
          <a:p>
            <a:r>
              <a:rPr lang="en-US" altLang="zh-CN" sz="1600" dirty="0"/>
              <a:t>Klein-Gordon field (for massive spin-0 bosons)</a:t>
            </a:r>
            <a:endParaRPr lang="zh-CN" altLang="en-US" sz="1600" dirty="0"/>
          </a:p>
        </p:txBody>
      </p:sp>
      <p:sp>
        <p:nvSpPr>
          <p:cNvPr id="10" name="文本框 9">
            <a:extLst>
              <a:ext uri="{FF2B5EF4-FFF2-40B4-BE49-F238E27FC236}">
                <a16:creationId xmlns:a16="http://schemas.microsoft.com/office/drawing/2014/main" xmlns="" id="{56800DA1-A1A5-4F46-A6B6-6802C1DD2A78}"/>
              </a:ext>
            </a:extLst>
          </p:cNvPr>
          <p:cNvSpPr txBox="1"/>
          <p:nvPr/>
        </p:nvSpPr>
        <p:spPr>
          <a:xfrm>
            <a:off x="4148866" y="4939165"/>
            <a:ext cx="4233134" cy="338554"/>
          </a:xfrm>
          <a:prstGeom prst="rect">
            <a:avLst/>
          </a:prstGeom>
          <a:noFill/>
        </p:spPr>
        <p:txBody>
          <a:bodyPr wrap="square" rtlCol="0">
            <a:spAutoFit/>
          </a:bodyPr>
          <a:lstStyle/>
          <a:p>
            <a:r>
              <a:rPr lang="en-US" altLang="zh-CN" sz="1600" dirty="0" err="1"/>
              <a:t>Proca</a:t>
            </a:r>
            <a:r>
              <a:rPr lang="en-US" altLang="zh-CN" sz="1600" dirty="0"/>
              <a:t> equation (for massive spin-1 bosons )</a:t>
            </a:r>
            <a:endParaRPr lang="zh-CN" altLang="en-US" sz="1600" dirty="0"/>
          </a:p>
        </p:txBody>
      </p:sp>
      <p:sp>
        <p:nvSpPr>
          <p:cNvPr id="11" name="箭头: 下 10">
            <a:extLst>
              <a:ext uri="{FF2B5EF4-FFF2-40B4-BE49-F238E27FC236}">
                <a16:creationId xmlns:a16="http://schemas.microsoft.com/office/drawing/2014/main" xmlns="" id="{E34B7A83-973F-4D7E-B519-F8B65F5E0435}"/>
              </a:ext>
            </a:extLst>
          </p:cNvPr>
          <p:cNvSpPr/>
          <p:nvPr/>
        </p:nvSpPr>
        <p:spPr>
          <a:xfrm>
            <a:off x="4148866" y="3403491"/>
            <a:ext cx="207110" cy="597736"/>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xmlns="" id="{EFCEBB81-D736-436B-82EC-C04CBBBA1B7C}"/>
              </a:ext>
            </a:extLst>
          </p:cNvPr>
          <p:cNvSpPr txBox="1"/>
          <p:nvPr/>
        </p:nvSpPr>
        <p:spPr>
          <a:xfrm>
            <a:off x="4355976" y="3510815"/>
            <a:ext cx="2376265" cy="584775"/>
          </a:xfrm>
          <a:prstGeom prst="rect">
            <a:avLst/>
          </a:prstGeom>
          <a:noFill/>
        </p:spPr>
        <p:txBody>
          <a:bodyPr wrap="square" rtlCol="0">
            <a:spAutoFit/>
          </a:bodyPr>
          <a:lstStyle/>
          <a:p>
            <a:r>
              <a:rPr lang="en-US" altLang="zh-CN" sz="1600" dirty="0"/>
              <a:t>Euler-</a:t>
            </a:r>
            <a:r>
              <a:rPr lang="en-US" altLang="zh-CN" sz="1600" dirty="0" err="1"/>
              <a:t>Lagrangan</a:t>
            </a:r>
            <a:r>
              <a:rPr lang="en-US" altLang="zh-CN" sz="1600" dirty="0"/>
              <a:t> equation</a:t>
            </a:r>
            <a:endParaRPr lang="zh-CN" altLang="en-US" sz="1600" dirty="0"/>
          </a:p>
        </p:txBody>
      </p:sp>
      <p:sp>
        <p:nvSpPr>
          <p:cNvPr id="14" name="矩形 13">
            <a:extLst>
              <a:ext uri="{FF2B5EF4-FFF2-40B4-BE49-F238E27FC236}">
                <a16:creationId xmlns:a16="http://schemas.microsoft.com/office/drawing/2014/main" xmlns="" id="{C1EC5BD0-FF26-414D-BD4C-A373AFFC24BA}"/>
              </a:ext>
            </a:extLst>
          </p:cNvPr>
          <p:cNvSpPr/>
          <p:nvPr/>
        </p:nvSpPr>
        <p:spPr>
          <a:xfrm>
            <a:off x="2018643" y="5545952"/>
            <a:ext cx="6220677" cy="369332"/>
          </a:xfrm>
          <a:prstGeom prst="rect">
            <a:avLst/>
          </a:prstGeom>
        </p:spPr>
        <p:txBody>
          <a:bodyPr wrap="none">
            <a:spAutoFit/>
          </a:bodyPr>
          <a:lstStyle/>
          <a:p>
            <a:r>
              <a:rPr lang="en-US" altLang="zh-CN" dirty="0">
                <a:solidFill>
                  <a:srgbClr val="FF0000"/>
                </a:solidFill>
              </a:rPr>
              <a:t>[L.P. </a:t>
            </a:r>
            <a:r>
              <a:rPr lang="en-US" altLang="zh-CN" dirty="0" err="1">
                <a:solidFill>
                  <a:srgbClr val="FF0000"/>
                </a:solidFill>
              </a:rPr>
              <a:t>Csernai</a:t>
            </a:r>
            <a:r>
              <a:rPr lang="en-US" altLang="zh-CN" dirty="0">
                <a:solidFill>
                  <a:srgbClr val="FF0000"/>
                </a:solidFill>
              </a:rPr>
              <a:t>, J. </a:t>
            </a:r>
            <a:r>
              <a:rPr lang="en-US" altLang="zh-CN" dirty="0" err="1">
                <a:solidFill>
                  <a:srgbClr val="FF0000"/>
                </a:solidFill>
              </a:rPr>
              <a:t>Kapusta</a:t>
            </a:r>
            <a:r>
              <a:rPr lang="en-US" altLang="zh-CN" dirty="0">
                <a:solidFill>
                  <a:srgbClr val="FF0000"/>
                </a:solidFill>
              </a:rPr>
              <a:t>, et al, PRC 99, 021901(R) (2019)]</a:t>
            </a:r>
            <a:endParaRPr lang="zh-CN" altLang="en-US" dirty="0">
              <a:solidFill>
                <a:srgbClr val="FF0000"/>
              </a:solidFill>
            </a:endParaRPr>
          </a:p>
        </p:txBody>
      </p:sp>
    </p:spTree>
    <p:custDataLst>
      <p:tags r:id="rId1"/>
    </p:custDataLst>
    <p:extLst>
      <p:ext uri="{BB962C8B-B14F-4D97-AF65-F5344CB8AC3E}">
        <p14:creationId xmlns:p14="http://schemas.microsoft.com/office/powerpoint/2010/main" val="3837454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4B56F30-8757-4D0F-A80C-465999368F34}"/>
              </a:ext>
            </a:extLst>
          </p:cNvPr>
          <p:cNvPicPr>
            <a:picLocks noChangeAspect="1"/>
          </p:cNvPicPr>
          <p:nvPr/>
        </p:nvPicPr>
        <p:blipFill>
          <a:blip r:embed="rId3"/>
          <a:stretch>
            <a:fillRect/>
          </a:stretch>
        </p:blipFill>
        <p:spPr>
          <a:xfrm>
            <a:off x="6433452" y="1621688"/>
            <a:ext cx="2681790" cy="1026114"/>
          </a:xfrm>
          <a:prstGeom prst="rect">
            <a:avLst/>
          </a:prstGeom>
        </p:spPr>
      </p:pic>
      <p:pic>
        <p:nvPicPr>
          <p:cNvPr id="5" name="图片 4">
            <a:extLst>
              <a:ext uri="{FF2B5EF4-FFF2-40B4-BE49-F238E27FC236}">
                <a16:creationId xmlns:a16="http://schemas.microsoft.com/office/drawing/2014/main" xmlns="" id="{305B1A00-8BB9-4517-9FC4-A6847041071C}"/>
              </a:ext>
            </a:extLst>
          </p:cNvPr>
          <p:cNvPicPr>
            <a:picLocks noChangeAspect="1"/>
          </p:cNvPicPr>
          <p:nvPr/>
        </p:nvPicPr>
        <p:blipFill>
          <a:blip r:embed="rId4"/>
          <a:stretch>
            <a:fillRect/>
          </a:stretch>
        </p:blipFill>
        <p:spPr>
          <a:xfrm>
            <a:off x="953598" y="2362845"/>
            <a:ext cx="4968552" cy="505800"/>
          </a:xfrm>
          <a:prstGeom prst="rect">
            <a:avLst/>
          </a:prstGeom>
        </p:spPr>
      </p:pic>
      <p:pic>
        <p:nvPicPr>
          <p:cNvPr id="6" name="图片 5">
            <a:extLst>
              <a:ext uri="{FF2B5EF4-FFF2-40B4-BE49-F238E27FC236}">
                <a16:creationId xmlns:a16="http://schemas.microsoft.com/office/drawing/2014/main" xmlns="" id="{62F2CCB3-2A94-4FD3-BD51-65C5B0E03A06}"/>
              </a:ext>
            </a:extLst>
          </p:cNvPr>
          <p:cNvPicPr>
            <a:picLocks noChangeAspect="1"/>
          </p:cNvPicPr>
          <p:nvPr/>
        </p:nvPicPr>
        <p:blipFill>
          <a:blip r:embed="rId5"/>
          <a:stretch>
            <a:fillRect/>
          </a:stretch>
        </p:blipFill>
        <p:spPr>
          <a:xfrm>
            <a:off x="3466808" y="5059918"/>
            <a:ext cx="2562357" cy="671547"/>
          </a:xfrm>
          <a:prstGeom prst="rect">
            <a:avLst/>
          </a:prstGeom>
        </p:spPr>
      </p:pic>
      <p:sp>
        <p:nvSpPr>
          <p:cNvPr id="13" name="TextBox 95">
            <a:extLst>
              <a:ext uri="{FF2B5EF4-FFF2-40B4-BE49-F238E27FC236}">
                <a16:creationId xmlns:a16="http://schemas.microsoft.com/office/drawing/2014/main" xmlns="" id="{079E1031-FAEF-4E16-91E7-CAA9888BFCA7}"/>
              </a:ext>
            </a:extLst>
          </p:cNvPr>
          <p:cNvSpPr txBox="1">
            <a:spLocks noChangeArrowheads="1"/>
          </p:cNvSpPr>
          <p:nvPr/>
        </p:nvSpPr>
        <p:spPr bwMode="auto">
          <a:xfrm>
            <a:off x="604783" y="1958523"/>
            <a:ext cx="39785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a:latin typeface="+mn-lt"/>
                <a:cs typeface="Times New Roman" panose="02020603050405020304" pitchFamily="18" charset="0"/>
              </a:rPr>
              <a:t>1. Dirac equations with </a:t>
            </a:r>
            <a:r>
              <a:rPr lang="en-US" altLang="zh-CN" sz="1350" dirty="0" err="1">
                <a:latin typeface="+mn-lt"/>
                <a:cs typeface="Times New Roman" panose="02020603050405020304" pitchFamily="18" charset="0"/>
              </a:rPr>
              <a:t>Yuwaka</a:t>
            </a:r>
            <a:r>
              <a:rPr lang="en-US" altLang="zh-CN" sz="1350" dirty="0">
                <a:latin typeface="+mn-lt"/>
                <a:cs typeface="Times New Roman" panose="02020603050405020304" pitchFamily="18" charset="0"/>
              </a:rPr>
              <a:t> interaction</a:t>
            </a:r>
            <a:endParaRPr lang="en-GB" altLang="zh-CN" sz="1350" dirty="0">
              <a:latin typeface="+mn-lt"/>
              <a:cs typeface="Times New Roman" panose="02020603050405020304" pitchFamily="18" charset="0"/>
            </a:endParaRPr>
          </a:p>
        </p:txBody>
      </p:sp>
      <p:sp>
        <p:nvSpPr>
          <p:cNvPr id="4" name="文本框 3">
            <a:extLst>
              <a:ext uri="{FF2B5EF4-FFF2-40B4-BE49-F238E27FC236}">
                <a16:creationId xmlns:a16="http://schemas.microsoft.com/office/drawing/2014/main" xmlns="" id="{06E14617-26F5-42DF-8F39-24C4D76D325A}"/>
              </a:ext>
            </a:extLst>
          </p:cNvPr>
          <p:cNvSpPr txBox="1"/>
          <p:nvPr/>
        </p:nvSpPr>
        <p:spPr>
          <a:xfrm>
            <a:off x="700424" y="3498609"/>
            <a:ext cx="2160240" cy="369332"/>
          </a:xfrm>
          <a:prstGeom prst="rect">
            <a:avLst/>
          </a:prstGeom>
          <a:noFill/>
        </p:spPr>
        <p:txBody>
          <a:bodyPr wrap="square" rtlCol="0">
            <a:spAutoFit/>
          </a:bodyPr>
          <a:lstStyle/>
          <a:p>
            <a:r>
              <a:rPr lang="en-US" altLang="zh-CN" dirty="0"/>
              <a:t>2. KG equations </a:t>
            </a:r>
            <a:endParaRPr lang="zh-CN" altLang="en-US" dirty="0"/>
          </a:p>
        </p:txBody>
      </p:sp>
      <p:sp>
        <p:nvSpPr>
          <p:cNvPr id="11" name="文本框 10">
            <a:extLst>
              <a:ext uri="{FF2B5EF4-FFF2-40B4-BE49-F238E27FC236}">
                <a16:creationId xmlns:a16="http://schemas.microsoft.com/office/drawing/2014/main" xmlns="" id="{8FEED41F-5048-4DBE-9AC5-52C8A93A36FE}"/>
              </a:ext>
            </a:extLst>
          </p:cNvPr>
          <p:cNvSpPr txBox="1"/>
          <p:nvPr/>
        </p:nvSpPr>
        <p:spPr>
          <a:xfrm>
            <a:off x="5311230" y="2829168"/>
            <a:ext cx="3489092" cy="646331"/>
          </a:xfrm>
          <a:prstGeom prst="rect">
            <a:avLst/>
          </a:prstGeom>
          <a:noFill/>
        </p:spPr>
        <p:txBody>
          <a:bodyPr wrap="square" rtlCol="0">
            <a:spAutoFit/>
          </a:bodyPr>
          <a:lstStyle/>
          <a:p>
            <a:r>
              <a:rPr lang="en-US" altLang="zh-CN" dirty="0"/>
              <a:t>------ FW (</a:t>
            </a:r>
            <a:r>
              <a:rPr lang="en-US" altLang="zh-CN" dirty="0" err="1"/>
              <a:t>Foldy-Wouthuysen</a:t>
            </a:r>
            <a:r>
              <a:rPr lang="en-US" altLang="zh-CN" dirty="0"/>
              <a:t>) Hamiltonian</a:t>
            </a:r>
            <a:endParaRPr lang="zh-CN" altLang="en-US" dirty="0"/>
          </a:p>
        </p:txBody>
      </p:sp>
      <p:pic>
        <p:nvPicPr>
          <p:cNvPr id="12" name="图片 11">
            <a:extLst>
              <a:ext uri="{FF2B5EF4-FFF2-40B4-BE49-F238E27FC236}">
                <a16:creationId xmlns:a16="http://schemas.microsoft.com/office/drawing/2014/main" xmlns="" id="{A3E6509E-7720-4C1E-B372-D66E6F4D31A0}"/>
              </a:ext>
            </a:extLst>
          </p:cNvPr>
          <p:cNvPicPr>
            <a:picLocks noChangeAspect="1"/>
          </p:cNvPicPr>
          <p:nvPr/>
        </p:nvPicPr>
        <p:blipFill>
          <a:blip r:embed="rId6"/>
          <a:stretch>
            <a:fillRect/>
          </a:stretch>
        </p:blipFill>
        <p:spPr>
          <a:xfrm>
            <a:off x="2325531" y="3764353"/>
            <a:ext cx="2656843" cy="602901"/>
          </a:xfrm>
          <a:prstGeom prst="rect">
            <a:avLst/>
          </a:prstGeom>
        </p:spPr>
      </p:pic>
      <p:sp>
        <p:nvSpPr>
          <p:cNvPr id="14" name="文本框 13">
            <a:extLst>
              <a:ext uri="{FF2B5EF4-FFF2-40B4-BE49-F238E27FC236}">
                <a16:creationId xmlns:a16="http://schemas.microsoft.com/office/drawing/2014/main" xmlns="" id="{D48E0F11-1FCF-4585-A4AE-480B91DF1B90}"/>
              </a:ext>
            </a:extLst>
          </p:cNvPr>
          <p:cNvSpPr txBox="1"/>
          <p:nvPr/>
        </p:nvSpPr>
        <p:spPr>
          <a:xfrm>
            <a:off x="959483" y="3908343"/>
            <a:ext cx="1458162" cy="584775"/>
          </a:xfrm>
          <a:prstGeom prst="rect">
            <a:avLst/>
          </a:prstGeom>
          <a:noFill/>
        </p:spPr>
        <p:txBody>
          <a:bodyPr wrap="square" rtlCol="0">
            <a:spAutoFit/>
          </a:bodyPr>
          <a:lstStyle/>
          <a:p>
            <a:r>
              <a:rPr lang="en-US" altLang="zh-CN" sz="1600" dirty="0"/>
              <a:t>Analytic solution:</a:t>
            </a:r>
            <a:endParaRPr lang="zh-CN" altLang="en-US" sz="1600" dirty="0"/>
          </a:p>
        </p:txBody>
      </p:sp>
      <p:pic>
        <p:nvPicPr>
          <p:cNvPr id="15" name="图片 14">
            <a:extLst>
              <a:ext uri="{FF2B5EF4-FFF2-40B4-BE49-F238E27FC236}">
                <a16:creationId xmlns:a16="http://schemas.microsoft.com/office/drawing/2014/main" xmlns="" id="{52A681F6-86AC-432D-88C4-1A7A7BF384FC}"/>
              </a:ext>
            </a:extLst>
          </p:cNvPr>
          <p:cNvPicPr>
            <a:picLocks noChangeAspect="1"/>
          </p:cNvPicPr>
          <p:nvPr/>
        </p:nvPicPr>
        <p:blipFill>
          <a:blip r:embed="rId7"/>
          <a:stretch>
            <a:fillRect/>
          </a:stretch>
        </p:blipFill>
        <p:spPr>
          <a:xfrm>
            <a:off x="6474173" y="3705731"/>
            <a:ext cx="1163205" cy="671547"/>
          </a:xfrm>
          <a:prstGeom prst="rect">
            <a:avLst/>
          </a:prstGeom>
        </p:spPr>
      </p:pic>
      <p:sp>
        <p:nvSpPr>
          <p:cNvPr id="16" name="文本框 15">
            <a:extLst>
              <a:ext uri="{FF2B5EF4-FFF2-40B4-BE49-F238E27FC236}">
                <a16:creationId xmlns:a16="http://schemas.microsoft.com/office/drawing/2014/main" xmlns="" id="{5E8B934C-9BF8-4C75-A89B-04F43736847E}"/>
              </a:ext>
            </a:extLst>
          </p:cNvPr>
          <p:cNvSpPr txBox="1"/>
          <p:nvPr/>
        </p:nvSpPr>
        <p:spPr>
          <a:xfrm>
            <a:off x="5499789" y="3908343"/>
            <a:ext cx="1536828" cy="615553"/>
          </a:xfrm>
          <a:prstGeom prst="rect">
            <a:avLst/>
          </a:prstGeom>
          <a:noFill/>
        </p:spPr>
        <p:txBody>
          <a:bodyPr wrap="square" rtlCol="0">
            <a:spAutoFit/>
          </a:bodyPr>
          <a:lstStyle/>
          <a:p>
            <a:r>
              <a:rPr lang="en-US" altLang="zh-CN" sz="1600" dirty="0"/>
              <a:t>Simple Solution</a:t>
            </a:r>
            <a:r>
              <a:rPr lang="zh-CN" altLang="en-US" dirty="0"/>
              <a:t>：</a:t>
            </a:r>
          </a:p>
        </p:txBody>
      </p:sp>
      <p:pic>
        <p:nvPicPr>
          <p:cNvPr id="17" name="图片 16">
            <a:extLst>
              <a:ext uri="{FF2B5EF4-FFF2-40B4-BE49-F238E27FC236}">
                <a16:creationId xmlns:a16="http://schemas.microsoft.com/office/drawing/2014/main" xmlns="" id="{F405822F-B960-4ED2-9ACF-70DD896C40AF}"/>
              </a:ext>
            </a:extLst>
          </p:cNvPr>
          <p:cNvPicPr>
            <a:picLocks noChangeAspect="1"/>
          </p:cNvPicPr>
          <p:nvPr/>
        </p:nvPicPr>
        <p:blipFill>
          <a:blip r:embed="rId8"/>
          <a:stretch>
            <a:fillRect/>
          </a:stretch>
        </p:blipFill>
        <p:spPr>
          <a:xfrm>
            <a:off x="740980" y="4975136"/>
            <a:ext cx="2355802" cy="816063"/>
          </a:xfrm>
          <a:prstGeom prst="rect">
            <a:avLst/>
          </a:prstGeom>
        </p:spPr>
      </p:pic>
      <p:sp>
        <p:nvSpPr>
          <p:cNvPr id="18" name="矩形 17">
            <a:extLst>
              <a:ext uri="{FF2B5EF4-FFF2-40B4-BE49-F238E27FC236}">
                <a16:creationId xmlns:a16="http://schemas.microsoft.com/office/drawing/2014/main" xmlns="" id="{4176E8AA-2A45-4B03-87B2-6F79ABD91D47}"/>
              </a:ext>
            </a:extLst>
          </p:cNvPr>
          <p:cNvSpPr/>
          <p:nvPr/>
        </p:nvSpPr>
        <p:spPr>
          <a:xfrm>
            <a:off x="2430742" y="2387766"/>
            <a:ext cx="521078" cy="460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xmlns="" id="{D5A719D6-714F-43C6-903F-5F83FACF9F4B}"/>
              </a:ext>
            </a:extLst>
          </p:cNvPr>
          <p:cNvSpPr txBox="1"/>
          <p:nvPr/>
        </p:nvSpPr>
        <p:spPr>
          <a:xfrm>
            <a:off x="700952" y="4570742"/>
            <a:ext cx="2160240" cy="369332"/>
          </a:xfrm>
          <a:prstGeom prst="rect">
            <a:avLst/>
          </a:prstGeom>
          <a:noFill/>
        </p:spPr>
        <p:txBody>
          <a:bodyPr wrap="square" rtlCol="0">
            <a:spAutoFit/>
          </a:bodyPr>
          <a:lstStyle/>
          <a:p>
            <a:r>
              <a:rPr lang="en-US" altLang="zh-CN" dirty="0"/>
              <a:t>3. </a:t>
            </a:r>
            <a:r>
              <a:rPr lang="en-US" altLang="zh-CN" dirty="0" err="1"/>
              <a:t>Proca</a:t>
            </a:r>
            <a:r>
              <a:rPr lang="en-US" altLang="zh-CN" dirty="0"/>
              <a:t> equations </a:t>
            </a:r>
            <a:endParaRPr lang="zh-CN" altLang="en-US" dirty="0"/>
          </a:p>
        </p:txBody>
      </p:sp>
      <p:pic>
        <p:nvPicPr>
          <p:cNvPr id="19" name="图片 18">
            <a:extLst>
              <a:ext uri="{FF2B5EF4-FFF2-40B4-BE49-F238E27FC236}">
                <a16:creationId xmlns:a16="http://schemas.microsoft.com/office/drawing/2014/main" xmlns="" id="{43F38367-A624-4A70-8077-1D294C5F4F11}"/>
              </a:ext>
            </a:extLst>
          </p:cNvPr>
          <p:cNvPicPr>
            <a:picLocks noChangeAspect="1"/>
          </p:cNvPicPr>
          <p:nvPr/>
        </p:nvPicPr>
        <p:blipFill>
          <a:blip r:embed="rId9"/>
          <a:stretch>
            <a:fillRect/>
          </a:stretch>
        </p:blipFill>
        <p:spPr>
          <a:xfrm>
            <a:off x="6908297" y="5092799"/>
            <a:ext cx="1458162" cy="556958"/>
          </a:xfrm>
          <a:prstGeom prst="rect">
            <a:avLst/>
          </a:prstGeom>
        </p:spPr>
      </p:pic>
      <p:sp>
        <p:nvSpPr>
          <p:cNvPr id="24" name="矩形 23">
            <a:extLst>
              <a:ext uri="{FF2B5EF4-FFF2-40B4-BE49-F238E27FC236}">
                <a16:creationId xmlns:a16="http://schemas.microsoft.com/office/drawing/2014/main" xmlns="" id="{6A5E329B-3BB8-4857-BC65-18EDCEE209EA}"/>
              </a:ext>
            </a:extLst>
          </p:cNvPr>
          <p:cNvSpPr/>
          <p:nvPr/>
        </p:nvSpPr>
        <p:spPr>
          <a:xfrm>
            <a:off x="6607481" y="3631574"/>
            <a:ext cx="1091666" cy="671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xmlns="" id="{D0A09234-A6F6-4DDB-8AC4-23BB04278099}"/>
              </a:ext>
            </a:extLst>
          </p:cNvPr>
          <p:cNvSpPr/>
          <p:nvPr/>
        </p:nvSpPr>
        <p:spPr>
          <a:xfrm>
            <a:off x="6916060" y="5002683"/>
            <a:ext cx="1566174" cy="671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xmlns="" id="{1F53A90E-C194-49CF-86EF-36EFCE1EB8DF}"/>
              </a:ext>
            </a:extLst>
          </p:cNvPr>
          <p:cNvSpPr/>
          <p:nvPr/>
        </p:nvSpPr>
        <p:spPr>
          <a:xfrm>
            <a:off x="3392140" y="5006644"/>
            <a:ext cx="2748698" cy="7685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xmlns="" id="{0E0B553D-EB78-4967-9F40-32978DC29969}"/>
              </a:ext>
            </a:extLst>
          </p:cNvPr>
          <p:cNvSpPr txBox="1"/>
          <p:nvPr/>
        </p:nvSpPr>
        <p:spPr>
          <a:xfrm>
            <a:off x="6268203" y="5215544"/>
            <a:ext cx="742197" cy="415498"/>
          </a:xfrm>
          <a:prstGeom prst="rect">
            <a:avLst/>
          </a:prstGeom>
          <a:noFill/>
        </p:spPr>
        <p:txBody>
          <a:bodyPr wrap="square" rtlCol="0">
            <a:spAutoFit/>
          </a:bodyPr>
          <a:lstStyle/>
          <a:p>
            <a:r>
              <a:rPr lang="en-US" altLang="zh-CN" sz="1050" dirty="0"/>
              <a:t>Simple </a:t>
            </a:r>
            <a:r>
              <a:rPr lang="en-US" altLang="zh-CN" sz="1050" dirty="0" smtClean="0"/>
              <a:t/>
            </a:r>
            <a:br>
              <a:rPr lang="en-US" altLang="zh-CN" sz="1050" dirty="0" smtClean="0"/>
            </a:br>
            <a:r>
              <a:rPr lang="en-US" altLang="zh-CN" sz="1050" dirty="0" smtClean="0"/>
              <a:t>Solution</a:t>
            </a:r>
            <a:r>
              <a:rPr lang="en-US" altLang="zh-CN" sz="1050" dirty="0"/>
              <a:t>:</a:t>
            </a:r>
            <a:endParaRPr lang="zh-CN" altLang="en-US" sz="1050" dirty="0"/>
          </a:p>
        </p:txBody>
      </p:sp>
      <p:sp>
        <p:nvSpPr>
          <p:cNvPr id="20" name="文本框 19">
            <a:extLst>
              <a:ext uri="{FF2B5EF4-FFF2-40B4-BE49-F238E27FC236}">
                <a16:creationId xmlns:a16="http://schemas.microsoft.com/office/drawing/2014/main" xmlns="" id="{2BD5AA05-5310-4436-BC5B-CBA90A6D92B2}"/>
              </a:ext>
            </a:extLst>
          </p:cNvPr>
          <p:cNvSpPr txBox="1"/>
          <p:nvPr/>
        </p:nvSpPr>
        <p:spPr>
          <a:xfrm>
            <a:off x="6516178" y="4361790"/>
            <a:ext cx="1296092" cy="523220"/>
          </a:xfrm>
          <a:prstGeom prst="rect">
            <a:avLst/>
          </a:prstGeom>
          <a:noFill/>
        </p:spPr>
        <p:txBody>
          <a:bodyPr wrap="square" rtlCol="0">
            <a:spAutoFit/>
          </a:bodyPr>
          <a:lstStyle/>
          <a:p>
            <a:r>
              <a:rPr lang="en-US" altLang="zh-CN" sz="1400" dirty="0"/>
              <a:t>m</a:t>
            </a:r>
            <a:r>
              <a:rPr lang="en-US" altLang="zh-CN" sz="1400" baseline="-25000" dirty="0"/>
              <a:t>V</a:t>
            </a:r>
            <a:r>
              <a:rPr lang="en-US" altLang="zh-CN" sz="1400" dirty="0"/>
              <a:t>=783MeV</a:t>
            </a:r>
          </a:p>
          <a:p>
            <a:r>
              <a:rPr lang="en-US" altLang="zh-CN" sz="1400" dirty="0"/>
              <a:t>m</a:t>
            </a:r>
            <a:r>
              <a:rPr lang="el-GR" altLang="zh-CN" sz="1400" baseline="-25000" dirty="0">
                <a:cs typeface="Times New Roman" panose="02020603050405020304" pitchFamily="18" charset="0"/>
              </a:rPr>
              <a:t>σ</a:t>
            </a:r>
            <a:r>
              <a:rPr lang="en-US" altLang="zh-CN" sz="1400" dirty="0">
                <a:cs typeface="Times New Roman" panose="02020603050405020304" pitchFamily="18" charset="0"/>
              </a:rPr>
              <a:t>=550MeV</a:t>
            </a:r>
            <a:endParaRPr lang="en-US" altLang="zh-CN" sz="1400" baseline="-25000" dirty="0"/>
          </a:p>
        </p:txBody>
      </p:sp>
      <p:pic>
        <p:nvPicPr>
          <p:cNvPr id="21" name="图片 20">
            <a:extLst>
              <a:ext uri="{FF2B5EF4-FFF2-40B4-BE49-F238E27FC236}">
                <a16:creationId xmlns:a16="http://schemas.microsoft.com/office/drawing/2014/main" xmlns="" id="{F1A4A3FD-EAF5-452F-B92F-C09A1A61D9D7}"/>
              </a:ext>
            </a:extLst>
          </p:cNvPr>
          <p:cNvPicPr>
            <a:picLocks noChangeAspect="1"/>
          </p:cNvPicPr>
          <p:nvPr/>
        </p:nvPicPr>
        <p:blipFill>
          <a:blip r:embed="rId10"/>
          <a:stretch>
            <a:fillRect/>
          </a:stretch>
        </p:blipFill>
        <p:spPr>
          <a:xfrm>
            <a:off x="2646830" y="2999296"/>
            <a:ext cx="1392614" cy="696307"/>
          </a:xfrm>
          <a:prstGeom prst="rect">
            <a:avLst/>
          </a:prstGeom>
        </p:spPr>
      </p:pic>
      <p:cxnSp>
        <p:nvCxnSpPr>
          <p:cNvPr id="29" name="直接箭头连接符 28">
            <a:extLst>
              <a:ext uri="{FF2B5EF4-FFF2-40B4-BE49-F238E27FC236}">
                <a16:creationId xmlns:a16="http://schemas.microsoft.com/office/drawing/2014/main" xmlns="" id="{251A537B-78AC-441F-BCCE-DA7977C277A8}"/>
              </a:ext>
            </a:extLst>
          </p:cNvPr>
          <p:cNvCxnSpPr/>
          <p:nvPr/>
        </p:nvCxnSpPr>
        <p:spPr>
          <a:xfrm>
            <a:off x="2325530" y="2843576"/>
            <a:ext cx="0" cy="312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xmlns="" id="{4125D239-539C-4EC6-AF03-732B06A8C0B1}"/>
              </a:ext>
            </a:extLst>
          </p:cNvPr>
          <p:cNvSpPr txBox="1"/>
          <p:nvPr/>
        </p:nvSpPr>
        <p:spPr>
          <a:xfrm>
            <a:off x="1066801" y="3152001"/>
            <a:ext cx="1768860" cy="307777"/>
          </a:xfrm>
          <a:prstGeom prst="rect">
            <a:avLst/>
          </a:prstGeom>
          <a:noFill/>
        </p:spPr>
        <p:txBody>
          <a:bodyPr wrap="square" rtlCol="0">
            <a:spAutoFit/>
          </a:bodyPr>
          <a:lstStyle/>
          <a:p>
            <a:r>
              <a:rPr lang="en-US" altLang="zh-CN" sz="1400" dirty="0"/>
              <a:t>Dirac 4 × 4 matrix:</a:t>
            </a:r>
            <a:endParaRPr lang="zh-CN" altLang="en-US" sz="1400" dirty="0"/>
          </a:p>
        </p:txBody>
      </p:sp>
      <p:sp>
        <p:nvSpPr>
          <p:cNvPr id="28" name="Rectangle 2">
            <a:extLst>
              <a:ext uri="{FF2B5EF4-FFF2-40B4-BE49-F238E27FC236}">
                <a16:creationId xmlns:a16="http://schemas.microsoft.com/office/drawing/2014/main" xmlns="" id="{937F4348-0F80-410E-B6F1-61D633E78E97}"/>
              </a:ext>
            </a:extLst>
          </p:cNvPr>
          <p:cNvSpPr txBox="1">
            <a:spLocks noChangeArrowheads="1"/>
          </p:cNvSpPr>
          <p:nvPr/>
        </p:nvSpPr>
        <p:spPr bwMode="auto">
          <a:xfrm>
            <a:off x="1439652" y="1164704"/>
            <a:ext cx="7074786"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Vortical</a:t>
            </a:r>
            <a:r>
              <a:rPr lang="en-US" altLang="zh-CN" sz="21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a:t>
            </a: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fermion system in bosonic field</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31" name="Line 47">
            <a:extLst>
              <a:ext uri="{FF2B5EF4-FFF2-40B4-BE49-F238E27FC236}">
                <a16:creationId xmlns:a16="http://schemas.microsoft.com/office/drawing/2014/main" xmlns="" id="{1E872AD1-3782-4813-B83C-1CE590BFFE5E}"/>
              </a:ext>
            </a:extLst>
          </p:cNvPr>
          <p:cNvSpPr>
            <a:spLocks noChangeShapeType="1"/>
          </p:cNvSpPr>
          <p:nvPr/>
        </p:nvSpPr>
        <p:spPr bwMode="auto">
          <a:xfrm flipV="1">
            <a:off x="1624068" y="1546752"/>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spTree>
    <p:custDataLst>
      <p:tags r:id="rId1"/>
    </p:custDataLst>
    <p:extLst>
      <p:ext uri="{BB962C8B-B14F-4D97-AF65-F5344CB8AC3E}">
        <p14:creationId xmlns:p14="http://schemas.microsoft.com/office/powerpoint/2010/main" val="432179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95"/>
          <p:cNvSpPr txBox="1">
            <a:spLocks noChangeArrowheads="1"/>
          </p:cNvSpPr>
          <p:nvPr/>
        </p:nvSpPr>
        <p:spPr bwMode="auto">
          <a:xfrm>
            <a:off x="1404565" y="1396049"/>
            <a:ext cx="698815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a:spcBef>
                <a:spcPct val="20000"/>
              </a:spcBef>
              <a:buChar char="•"/>
              <a:defRPr sz="139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122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10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87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87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8700">
                <a:solidFill>
                  <a:schemeClr val="tx1"/>
                </a:solidFill>
                <a:latin typeface="Arial" panose="020B0604020202020204" pitchFamily="34" charset="0"/>
                <a:ea typeface="宋体" panose="02010600030101010101" pitchFamily="2" charset="-122"/>
              </a:defRPr>
            </a:lvl9pPr>
          </a:lstStyle>
          <a:p>
            <a:pPr marL="0" indent="0" eaLnBrk="1" hangingPunct="1">
              <a:spcBef>
                <a:spcPct val="0"/>
              </a:spcBef>
              <a:buClr>
                <a:srgbClr val="7030A0"/>
              </a:buClr>
              <a:buNone/>
              <a:defRPr/>
            </a:pPr>
            <a:r>
              <a:rPr lang="en-US" altLang="zh-CN" sz="1350" dirty="0">
                <a:latin typeface="+mn-lt"/>
                <a:cs typeface="Times New Roman" panose="02020603050405020304" pitchFamily="18" charset="0"/>
              </a:rPr>
              <a:t>In conclusion, the baryons (fermions) with vorticity will induce vector meson (bosons) magnetic field, this </a:t>
            </a:r>
            <a:r>
              <a:rPr lang="en-US" altLang="zh-CN" sz="1350" dirty="0" err="1">
                <a:latin typeface="+mn-lt"/>
                <a:cs typeface="Times New Roman" panose="02020603050405020304" pitchFamily="18" charset="0"/>
              </a:rPr>
              <a:t>magnetic&amp;electric</a:t>
            </a:r>
            <a:r>
              <a:rPr lang="en-US" altLang="zh-CN" sz="1350" dirty="0">
                <a:latin typeface="+mn-lt"/>
                <a:cs typeface="Times New Roman" panose="02020603050405020304" pitchFamily="18" charset="0"/>
              </a:rPr>
              <a:t> field would interact with the </a:t>
            </a:r>
            <a:r>
              <a:rPr lang="el-GR" altLang="zh-CN" sz="1350" dirty="0">
                <a:cs typeface="Times New Roman" panose="02020603050405020304" pitchFamily="18" charset="0"/>
              </a:rPr>
              <a:t>Λ</a:t>
            </a:r>
            <a:r>
              <a:rPr lang="en-US" altLang="zh-CN" sz="1350" dirty="0">
                <a:cs typeface="Times New Roman" panose="02020603050405020304" pitchFamily="18" charset="0"/>
              </a:rPr>
              <a:t>’</a:t>
            </a:r>
            <a:r>
              <a:rPr lang="en-US" altLang="zh-CN" sz="1350" dirty="0">
                <a:latin typeface="+mn-lt"/>
                <a:cs typeface="Times New Roman" panose="02020603050405020304" pitchFamily="18" charset="0"/>
              </a:rPr>
              <a:t>s spin, resulting into the polarization and polarization difference between </a:t>
            </a:r>
            <a:r>
              <a:rPr lang="el-GR" altLang="zh-CN" sz="1350" dirty="0">
                <a:cs typeface="Times New Roman" panose="02020603050405020304" pitchFamily="18" charset="0"/>
              </a:rPr>
              <a:t>Λ</a:t>
            </a:r>
            <a:r>
              <a:rPr lang="en-US" altLang="zh-CN" sz="1350" dirty="0">
                <a:cs typeface="Times New Roman" panose="02020603050405020304" pitchFamily="18" charset="0"/>
              </a:rPr>
              <a:t> and anti-</a:t>
            </a:r>
            <a:r>
              <a:rPr lang="el-GR" altLang="zh-CN" sz="1350" dirty="0">
                <a:cs typeface="Times New Roman" panose="02020603050405020304" pitchFamily="18" charset="0"/>
              </a:rPr>
              <a:t> Λ</a:t>
            </a:r>
            <a:r>
              <a:rPr lang="en-US" altLang="zh-CN" sz="1350" dirty="0">
                <a:cs typeface="Times New Roman" panose="02020603050405020304" pitchFamily="18" charset="0"/>
              </a:rPr>
              <a:t>.</a:t>
            </a:r>
            <a:endParaRPr lang="en-GB" altLang="zh-CN" sz="1350" dirty="0">
              <a:latin typeface="+mn-lt"/>
              <a:cs typeface="Times New Roman" panose="02020603050405020304" pitchFamily="18" charset="0"/>
            </a:endParaRPr>
          </a:p>
        </p:txBody>
      </p:sp>
      <p:pic>
        <p:nvPicPr>
          <p:cNvPr id="4" name="图片 3">
            <a:extLst>
              <a:ext uri="{FF2B5EF4-FFF2-40B4-BE49-F238E27FC236}">
                <a16:creationId xmlns:a16="http://schemas.microsoft.com/office/drawing/2014/main" xmlns="" id="{A5B1CE55-A021-4C60-9ED2-F9B5739B7C0C}"/>
              </a:ext>
            </a:extLst>
          </p:cNvPr>
          <p:cNvPicPr>
            <a:picLocks noChangeAspect="1"/>
          </p:cNvPicPr>
          <p:nvPr/>
        </p:nvPicPr>
        <p:blipFill>
          <a:blip r:embed="rId3"/>
          <a:stretch>
            <a:fillRect/>
          </a:stretch>
        </p:blipFill>
        <p:spPr>
          <a:xfrm>
            <a:off x="1439652" y="2905183"/>
            <a:ext cx="3672408" cy="561386"/>
          </a:xfrm>
          <a:prstGeom prst="rect">
            <a:avLst/>
          </a:prstGeom>
        </p:spPr>
      </p:pic>
      <p:pic>
        <p:nvPicPr>
          <p:cNvPr id="5" name="图片 4">
            <a:extLst>
              <a:ext uri="{FF2B5EF4-FFF2-40B4-BE49-F238E27FC236}">
                <a16:creationId xmlns:a16="http://schemas.microsoft.com/office/drawing/2014/main" xmlns="" id="{888FCB87-C600-4A78-986D-4C771DE3D281}"/>
              </a:ext>
            </a:extLst>
          </p:cNvPr>
          <p:cNvPicPr>
            <a:picLocks noChangeAspect="1"/>
          </p:cNvPicPr>
          <p:nvPr/>
        </p:nvPicPr>
        <p:blipFill>
          <a:blip r:embed="rId4"/>
          <a:stretch>
            <a:fillRect/>
          </a:stretch>
        </p:blipFill>
        <p:spPr>
          <a:xfrm>
            <a:off x="1404565" y="3980843"/>
            <a:ext cx="3791675" cy="766182"/>
          </a:xfrm>
          <a:prstGeom prst="rect">
            <a:avLst/>
          </a:prstGeom>
        </p:spPr>
      </p:pic>
      <p:pic>
        <p:nvPicPr>
          <p:cNvPr id="6" name="图片 5">
            <a:extLst>
              <a:ext uri="{FF2B5EF4-FFF2-40B4-BE49-F238E27FC236}">
                <a16:creationId xmlns:a16="http://schemas.microsoft.com/office/drawing/2014/main" xmlns="" id="{37F0BF5F-B880-4B92-B7F8-052369F863B3}"/>
              </a:ext>
            </a:extLst>
          </p:cNvPr>
          <p:cNvPicPr>
            <a:picLocks noChangeAspect="1"/>
          </p:cNvPicPr>
          <p:nvPr/>
        </p:nvPicPr>
        <p:blipFill>
          <a:blip r:embed="rId5"/>
          <a:stretch>
            <a:fillRect/>
          </a:stretch>
        </p:blipFill>
        <p:spPr>
          <a:xfrm>
            <a:off x="5475296" y="3902440"/>
            <a:ext cx="3186354" cy="1948720"/>
          </a:xfrm>
          <a:prstGeom prst="rect">
            <a:avLst/>
          </a:prstGeom>
        </p:spPr>
      </p:pic>
      <p:pic>
        <p:nvPicPr>
          <p:cNvPr id="13" name="图片 12">
            <a:extLst>
              <a:ext uri="{FF2B5EF4-FFF2-40B4-BE49-F238E27FC236}">
                <a16:creationId xmlns:a16="http://schemas.microsoft.com/office/drawing/2014/main" xmlns="" id="{9DA12264-EAF2-4D2B-A2D6-0C949E951297}"/>
              </a:ext>
            </a:extLst>
          </p:cNvPr>
          <p:cNvPicPr>
            <a:picLocks noChangeAspect="1"/>
          </p:cNvPicPr>
          <p:nvPr/>
        </p:nvPicPr>
        <p:blipFill>
          <a:blip r:embed="rId6"/>
          <a:stretch>
            <a:fillRect/>
          </a:stretch>
        </p:blipFill>
        <p:spPr>
          <a:xfrm>
            <a:off x="5475296" y="2198358"/>
            <a:ext cx="3015275" cy="1695756"/>
          </a:xfrm>
          <a:prstGeom prst="rect">
            <a:avLst/>
          </a:prstGeom>
        </p:spPr>
      </p:pic>
      <p:sp>
        <p:nvSpPr>
          <p:cNvPr id="17" name="矩形 16">
            <a:extLst>
              <a:ext uri="{FF2B5EF4-FFF2-40B4-BE49-F238E27FC236}">
                <a16:creationId xmlns:a16="http://schemas.microsoft.com/office/drawing/2014/main" xmlns="" id="{B44E8435-A991-4DF2-AA8A-07B9A5BA5C8C}"/>
              </a:ext>
            </a:extLst>
          </p:cNvPr>
          <p:cNvSpPr/>
          <p:nvPr/>
        </p:nvSpPr>
        <p:spPr>
          <a:xfrm>
            <a:off x="2286000" y="4876800"/>
            <a:ext cx="2990691" cy="584775"/>
          </a:xfrm>
          <a:prstGeom prst="rect">
            <a:avLst/>
          </a:prstGeom>
        </p:spPr>
        <p:txBody>
          <a:bodyPr wrap="none">
            <a:spAutoFit/>
          </a:bodyPr>
          <a:lstStyle/>
          <a:p>
            <a:r>
              <a:rPr lang="en-US" altLang="zh-CN" sz="1600" dirty="0">
                <a:solidFill>
                  <a:srgbClr val="FF0000"/>
                </a:solidFill>
              </a:rPr>
              <a:t>[L.P. </a:t>
            </a:r>
            <a:r>
              <a:rPr lang="en-US" altLang="zh-CN" sz="1600" dirty="0" err="1">
                <a:solidFill>
                  <a:srgbClr val="FF0000"/>
                </a:solidFill>
              </a:rPr>
              <a:t>Csernai</a:t>
            </a:r>
            <a:r>
              <a:rPr lang="en-US" altLang="zh-CN" sz="1600" dirty="0">
                <a:solidFill>
                  <a:srgbClr val="FF0000"/>
                </a:solidFill>
              </a:rPr>
              <a:t>, J. </a:t>
            </a:r>
            <a:r>
              <a:rPr lang="en-US" altLang="zh-CN" sz="1600" dirty="0" err="1">
                <a:solidFill>
                  <a:srgbClr val="FF0000"/>
                </a:solidFill>
              </a:rPr>
              <a:t>Kapusta</a:t>
            </a:r>
            <a:r>
              <a:rPr lang="en-US" altLang="zh-CN" sz="1600" dirty="0">
                <a:solidFill>
                  <a:srgbClr val="FF0000"/>
                </a:solidFill>
              </a:rPr>
              <a:t>, et al</a:t>
            </a:r>
            <a:r>
              <a:rPr lang="en-US" altLang="zh-CN" sz="1600" dirty="0" smtClean="0">
                <a:solidFill>
                  <a:srgbClr val="FF0000"/>
                </a:solidFill>
              </a:rPr>
              <a:t>,</a:t>
            </a:r>
            <a:br>
              <a:rPr lang="en-US" altLang="zh-CN" sz="1600" dirty="0" smtClean="0">
                <a:solidFill>
                  <a:srgbClr val="FF0000"/>
                </a:solidFill>
              </a:rPr>
            </a:br>
            <a:r>
              <a:rPr lang="en-US" altLang="zh-CN" sz="1600" dirty="0" smtClean="0">
                <a:solidFill>
                  <a:srgbClr val="FF0000"/>
                </a:solidFill>
              </a:rPr>
              <a:t> </a:t>
            </a:r>
            <a:r>
              <a:rPr lang="en-US" altLang="zh-CN" sz="1600" dirty="0">
                <a:solidFill>
                  <a:srgbClr val="FF0000"/>
                </a:solidFill>
              </a:rPr>
              <a:t>PRC 99, 021901(R) (2019)]</a:t>
            </a:r>
            <a:endParaRPr lang="zh-CN" altLang="en-US" sz="1600" dirty="0">
              <a:solidFill>
                <a:srgbClr val="FF0000"/>
              </a:solidFill>
            </a:endParaRPr>
          </a:p>
        </p:txBody>
      </p:sp>
      <p:sp>
        <p:nvSpPr>
          <p:cNvPr id="11" name="Rectangle 2">
            <a:extLst>
              <a:ext uri="{FF2B5EF4-FFF2-40B4-BE49-F238E27FC236}">
                <a16:creationId xmlns:a16="http://schemas.microsoft.com/office/drawing/2014/main" xmlns="" id="{4AE1563E-474F-41A8-962A-9A94A63B3465}"/>
              </a:ext>
            </a:extLst>
          </p:cNvPr>
          <p:cNvSpPr txBox="1">
            <a:spLocks noChangeArrowheads="1"/>
          </p:cNvSpPr>
          <p:nvPr/>
        </p:nvSpPr>
        <p:spPr bwMode="auto">
          <a:xfrm>
            <a:off x="1439653" y="570439"/>
            <a:ext cx="7074786"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Vortical</a:t>
            </a:r>
            <a:r>
              <a:rPr lang="en-US" altLang="zh-CN" sz="21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a:t>
            </a: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fermion system in bosonic field</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12" name="Line 47">
            <a:extLst>
              <a:ext uri="{FF2B5EF4-FFF2-40B4-BE49-F238E27FC236}">
                <a16:creationId xmlns:a16="http://schemas.microsoft.com/office/drawing/2014/main" xmlns="" id="{19F3A830-ADC0-4B2E-9E0C-F7B3E308415C}"/>
              </a:ext>
            </a:extLst>
          </p:cNvPr>
          <p:cNvSpPr>
            <a:spLocks noChangeShapeType="1"/>
          </p:cNvSpPr>
          <p:nvPr/>
        </p:nvSpPr>
        <p:spPr bwMode="auto">
          <a:xfrm flipV="1">
            <a:off x="1600200" y="1044787"/>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spTree>
    <p:custDataLst>
      <p:tags r:id="rId1"/>
    </p:custDataLst>
    <p:extLst>
      <p:ext uri="{BB962C8B-B14F-4D97-AF65-F5344CB8AC3E}">
        <p14:creationId xmlns:p14="http://schemas.microsoft.com/office/powerpoint/2010/main" val="3620192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BEA16AE-5FFC-45BE-8CB5-0AFD6C62783B}"/>
              </a:ext>
            </a:extLst>
          </p:cNvPr>
          <p:cNvPicPr>
            <a:picLocks noChangeAspect="1"/>
          </p:cNvPicPr>
          <p:nvPr/>
        </p:nvPicPr>
        <p:blipFill>
          <a:blip r:embed="rId3"/>
          <a:stretch>
            <a:fillRect/>
          </a:stretch>
        </p:blipFill>
        <p:spPr>
          <a:xfrm>
            <a:off x="185082" y="3647706"/>
            <a:ext cx="1195449" cy="1185450"/>
          </a:xfrm>
          <a:prstGeom prst="rect">
            <a:avLst/>
          </a:prstGeom>
        </p:spPr>
      </p:pic>
      <p:pic>
        <p:nvPicPr>
          <p:cNvPr id="6" name="图片 5">
            <a:extLst>
              <a:ext uri="{FF2B5EF4-FFF2-40B4-BE49-F238E27FC236}">
                <a16:creationId xmlns:a16="http://schemas.microsoft.com/office/drawing/2014/main" xmlns="" id="{75D32F1E-BFCF-410E-AA42-4FA9F5B768E7}"/>
              </a:ext>
            </a:extLst>
          </p:cNvPr>
          <p:cNvPicPr>
            <a:picLocks noChangeAspect="1"/>
          </p:cNvPicPr>
          <p:nvPr/>
        </p:nvPicPr>
        <p:blipFill>
          <a:blip r:embed="rId4"/>
          <a:stretch>
            <a:fillRect/>
          </a:stretch>
        </p:blipFill>
        <p:spPr>
          <a:xfrm>
            <a:off x="1439653" y="2049799"/>
            <a:ext cx="3475697" cy="2557028"/>
          </a:xfrm>
          <a:prstGeom prst="rect">
            <a:avLst/>
          </a:prstGeom>
        </p:spPr>
      </p:pic>
      <p:sp>
        <p:nvSpPr>
          <p:cNvPr id="12" name="文本框 11">
            <a:extLst>
              <a:ext uri="{FF2B5EF4-FFF2-40B4-BE49-F238E27FC236}">
                <a16:creationId xmlns:a16="http://schemas.microsoft.com/office/drawing/2014/main" xmlns="" id="{F26CD62F-EF41-4984-9821-41101C2F7A18}"/>
              </a:ext>
            </a:extLst>
          </p:cNvPr>
          <p:cNvSpPr txBox="1"/>
          <p:nvPr/>
        </p:nvSpPr>
        <p:spPr>
          <a:xfrm>
            <a:off x="1866510" y="5274787"/>
            <a:ext cx="2057418" cy="646331"/>
          </a:xfrm>
          <a:prstGeom prst="rect">
            <a:avLst/>
          </a:prstGeom>
          <a:noFill/>
        </p:spPr>
        <p:txBody>
          <a:bodyPr wrap="square" rtlCol="0">
            <a:spAutoFit/>
          </a:bodyPr>
          <a:lstStyle/>
          <a:p>
            <a:r>
              <a:rPr lang="en-US" altLang="zh-CN" dirty="0"/>
              <a:t>Same sign distribution??</a:t>
            </a:r>
            <a:endParaRPr lang="zh-CN" altLang="en-US" dirty="0"/>
          </a:p>
        </p:txBody>
      </p:sp>
      <p:sp>
        <p:nvSpPr>
          <p:cNvPr id="13" name="文本框 12">
            <a:extLst>
              <a:ext uri="{FF2B5EF4-FFF2-40B4-BE49-F238E27FC236}">
                <a16:creationId xmlns:a16="http://schemas.microsoft.com/office/drawing/2014/main" xmlns="" id="{6CAC3139-D5C8-4A74-AC2A-B0AE27C1C7DB}"/>
              </a:ext>
            </a:extLst>
          </p:cNvPr>
          <p:cNvSpPr txBox="1"/>
          <p:nvPr/>
        </p:nvSpPr>
        <p:spPr>
          <a:xfrm>
            <a:off x="1547664" y="4711916"/>
            <a:ext cx="3132348" cy="253916"/>
          </a:xfrm>
          <a:prstGeom prst="rect">
            <a:avLst/>
          </a:prstGeom>
          <a:noFill/>
        </p:spPr>
        <p:txBody>
          <a:bodyPr wrap="square" rtlCol="0">
            <a:spAutoFit/>
          </a:bodyPr>
          <a:lstStyle/>
          <a:p>
            <a:r>
              <a:rPr lang="en-US" altLang="zh-CN" sz="1050" dirty="0"/>
              <a:t>Au-Au 200GeV, Freeze-Out time: 2.5+ 4.75fm/c</a:t>
            </a:r>
            <a:endParaRPr lang="zh-CN" altLang="en-US" sz="1050" dirty="0"/>
          </a:p>
        </p:txBody>
      </p:sp>
      <p:pic>
        <p:nvPicPr>
          <p:cNvPr id="15" name="图片 14">
            <a:extLst>
              <a:ext uri="{FF2B5EF4-FFF2-40B4-BE49-F238E27FC236}">
                <a16:creationId xmlns:a16="http://schemas.microsoft.com/office/drawing/2014/main" xmlns="" id="{34F356D7-AD17-4843-A91D-18E21A86B960}"/>
              </a:ext>
            </a:extLst>
          </p:cNvPr>
          <p:cNvPicPr>
            <a:picLocks noChangeAspect="1"/>
          </p:cNvPicPr>
          <p:nvPr/>
        </p:nvPicPr>
        <p:blipFill>
          <a:blip r:embed="rId5"/>
          <a:stretch>
            <a:fillRect/>
          </a:stretch>
        </p:blipFill>
        <p:spPr>
          <a:xfrm>
            <a:off x="4889609" y="1710292"/>
            <a:ext cx="2916324" cy="1925268"/>
          </a:xfrm>
          <a:prstGeom prst="rect">
            <a:avLst/>
          </a:prstGeom>
        </p:spPr>
      </p:pic>
      <p:pic>
        <p:nvPicPr>
          <p:cNvPr id="16" name="图片 15">
            <a:extLst>
              <a:ext uri="{FF2B5EF4-FFF2-40B4-BE49-F238E27FC236}">
                <a16:creationId xmlns:a16="http://schemas.microsoft.com/office/drawing/2014/main" xmlns="" id="{F810F9A0-1A0F-4B30-9786-FDFC3B92A30A}"/>
              </a:ext>
            </a:extLst>
          </p:cNvPr>
          <p:cNvPicPr>
            <a:picLocks noChangeAspect="1"/>
          </p:cNvPicPr>
          <p:nvPr/>
        </p:nvPicPr>
        <p:blipFill>
          <a:blip r:embed="rId6"/>
          <a:stretch>
            <a:fillRect/>
          </a:stretch>
        </p:blipFill>
        <p:spPr>
          <a:xfrm>
            <a:off x="4928575" y="3891400"/>
            <a:ext cx="2870561" cy="2083130"/>
          </a:xfrm>
          <a:prstGeom prst="rect">
            <a:avLst/>
          </a:prstGeom>
        </p:spPr>
      </p:pic>
      <p:pic>
        <p:nvPicPr>
          <p:cNvPr id="17" name="图片 16">
            <a:extLst>
              <a:ext uri="{FF2B5EF4-FFF2-40B4-BE49-F238E27FC236}">
                <a16:creationId xmlns:a16="http://schemas.microsoft.com/office/drawing/2014/main" xmlns="" id="{F8C930F3-FE87-4F16-ADEC-756EF976FD08}"/>
              </a:ext>
            </a:extLst>
          </p:cNvPr>
          <p:cNvPicPr>
            <a:picLocks noChangeAspect="1"/>
          </p:cNvPicPr>
          <p:nvPr/>
        </p:nvPicPr>
        <p:blipFill>
          <a:blip r:embed="rId7"/>
          <a:stretch>
            <a:fillRect/>
          </a:stretch>
        </p:blipFill>
        <p:spPr>
          <a:xfrm>
            <a:off x="7936357" y="2468140"/>
            <a:ext cx="1136027" cy="1142463"/>
          </a:xfrm>
          <a:prstGeom prst="rect">
            <a:avLst/>
          </a:prstGeom>
        </p:spPr>
      </p:pic>
      <p:pic>
        <p:nvPicPr>
          <p:cNvPr id="18" name="图片 17">
            <a:extLst>
              <a:ext uri="{FF2B5EF4-FFF2-40B4-BE49-F238E27FC236}">
                <a16:creationId xmlns:a16="http://schemas.microsoft.com/office/drawing/2014/main" xmlns="" id="{7A91AC11-17E4-4F36-84E0-E1D58153357C}"/>
              </a:ext>
            </a:extLst>
          </p:cNvPr>
          <p:cNvPicPr>
            <a:picLocks noChangeAspect="1"/>
          </p:cNvPicPr>
          <p:nvPr/>
        </p:nvPicPr>
        <p:blipFill>
          <a:blip r:embed="rId8"/>
          <a:stretch>
            <a:fillRect/>
          </a:stretch>
        </p:blipFill>
        <p:spPr>
          <a:xfrm>
            <a:off x="7936357" y="3637981"/>
            <a:ext cx="1156163" cy="1055654"/>
          </a:xfrm>
          <a:prstGeom prst="rect">
            <a:avLst/>
          </a:prstGeom>
        </p:spPr>
      </p:pic>
      <p:sp>
        <p:nvSpPr>
          <p:cNvPr id="19" name="Rectangle 2">
            <a:extLst>
              <a:ext uri="{FF2B5EF4-FFF2-40B4-BE49-F238E27FC236}">
                <a16:creationId xmlns:a16="http://schemas.microsoft.com/office/drawing/2014/main" xmlns="" id="{5375157C-9B88-43D7-9628-D064425F2C3C}"/>
              </a:ext>
            </a:extLst>
          </p:cNvPr>
          <p:cNvSpPr txBox="1">
            <a:spLocks noChangeArrowheads="1"/>
          </p:cNvSpPr>
          <p:nvPr/>
        </p:nvSpPr>
        <p:spPr bwMode="auto">
          <a:xfrm>
            <a:off x="1547664" y="1203026"/>
            <a:ext cx="7290810"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Puzzle 3</a:t>
            </a:r>
            <a:r>
              <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a:t>
            </a: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Spatial and Temporal components of vorticity</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0" name="Line 47">
            <a:extLst>
              <a:ext uri="{FF2B5EF4-FFF2-40B4-BE49-F238E27FC236}">
                <a16:creationId xmlns:a16="http://schemas.microsoft.com/office/drawing/2014/main" xmlns="" id="{A3D69257-806B-4BD0-97E2-80E732230209}"/>
              </a:ext>
            </a:extLst>
          </p:cNvPr>
          <p:cNvSpPr>
            <a:spLocks noChangeShapeType="1"/>
          </p:cNvSpPr>
          <p:nvPr/>
        </p:nvSpPr>
        <p:spPr bwMode="auto">
          <a:xfrm flipV="1">
            <a:off x="1624068" y="1546752"/>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7" name="图片 6">
            <a:extLst>
              <a:ext uri="{FF2B5EF4-FFF2-40B4-BE49-F238E27FC236}">
                <a16:creationId xmlns:a16="http://schemas.microsoft.com/office/drawing/2014/main" xmlns="" id="{E031B48C-43FF-49DA-AED3-CBEEC9DDC7D3}"/>
              </a:ext>
            </a:extLst>
          </p:cNvPr>
          <p:cNvPicPr>
            <a:picLocks noChangeAspect="1"/>
          </p:cNvPicPr>
          <p:nvPr/>
        </p:nvPicPr>
        <p:blipFill>
          <a:blip r:embed="rId9"/>
          <a:stretch>
            <a:fillRect/>
          </a:stretch>
        </p:blipFill>
        <p:spPr>
          <a:xfrm>
            <a:off x="185082" y="2240868"/>
            <a:ext cx="1195449" cy="1242687"/>
          </a:xfrm>
          <a:prstGeom prst="rect">
            <a:avLst/>
          </a:prstGeom>
        </p:spPr>
      </p:pic>
      <p:sp>
        <p:nvSpPr>
          <p:cNvPr id="2" name="文本框 1">
            <a:extLst>
              <a:ext uri="{FF2B5EF4-FFF2-40B4-BE49-F238E27FC236}">
                <a16:creationId xmlns:a16="http://schemas.microsoft.com/office/drawing/2014/main" xmlns="" id="{0A0AA28D-03BF-47CF-BF0A-C2D76811A81B}"/>
              </a:ext>
            </a:extLst>
          </p:cNvPr>
          <p:cNvSpPr txBox="1"/>
          <p:nvPr/>
        </p:nvSpPr>
        <p:spPr>
          <a:xfrm>
            <a:off x="8136396" y="4833156"/>
            <a:ext cx="822522" cy="415498"/>
          </a:xfrm>
          <a:prstGeom prst="rect">
            <a:avLst/>
          </a:prstGeom>
          <a:noFill/>
        </p:spPr>
        <p:txBody>
          <a:bodyPr wrap="square" rtlCol="0">
            <a:spAutoFit/>
          </a:bodyPr>
          <a:lstStyle/>
          <a:p>
            <a:r>
              <a:rPr lang="en-US" altLang="zh-CN" sz="1050" dirty="0"/>
              <a:t>FAIR 8GeV</a:t>
            </a:r>
            <a:endParaRPr lang="zh-CN" altLang="en-US" sz="1050" dirty="0"/>
          </a:p>
        </p:txBody>
      </p:sp>
      <p:sp>
        <p:nvSpPr>
          <p:cNvPr id="3" name="文本框 2">
            <a:extLst>
              <a:ext uri="{FF2B5EF4-FFF2-40B4-BE49-F238E27FC236}">
                <a16:creationId xmlns:a16="http://schemas.microsoft.com/office/drawing/2014/main" xmlns="" id="{38FBD3C3-3DA6-49A8-8789-578EF22B960D}"/>
              </a:ext>
            </a:extLst>
          </p:cNvPr>
          <p:cNvSpPr txBox="1"/>
          <p:nvPr/>
        </p:nvSpPr>
        <p:spPr>
          <a:xfrm>
            <a:off x="5652120" y="3647706"/>
            <a:ext cx="1156163" cy="230832"/>
          </a:xfrm>
          <a:prstGeom prst="rect">
            <a:avLst/>
          </a:prstGeom>
          <a:noFill/>
        </p:spPr>
        <p:txBody>
          <a:bodyPr wrap="square" rtlCol="0">
            <a:spAutoFit/>
          </a:bodyPr>
          <a:lstStyle/>
          <a:p>
            <a:r>
              <a:rPr lang="en-US" altLang="zh-CN" sz="900" dirty="0"/>
              <a:t>Au-Au, 200GeV</a:t>
            </a:r>
            <a:endParaRPr lang="zh-CN" altLang="en-US" sz="900" dirty="0"/>
          </a:p>
        </p:txBody>
      </p:sp>
      <p:sp>
        <p:nvSpPr>
          <p:cNvPr id="22" name="文本框 21">
            <a:extLst>
              <a:ext uri="{FF2B5EF4-FFF2-40B4-BE49-F238E27FC236}">
                <a16:creationId xmlns:a16="http://schemas.microsoft.com/office/drawing/2014/main" xmlns="" id="{08A93A36-EA29-46F6-A7F9-5C958BA4FE5F}"/>
              </a:ext>
            </a:extLst>
          </p:cNvPr>
          <p:cNvSpPr txBox="1"/>
          <p:nvPr/>
        </p:nvSpPr>
        <p:spPr>
          <a:xfrm>
            <a:off x="1228153" y="4880312"/>
            <a:ext cx="3771371" cy="253916"/>
          </a:xfrm>
          <a:prstGeom prst="rect">
            <a:avLst/>
          </a:prstGeom>
          <a:noFill/>
        </p:spPr>
        <p:txBody>
          <a:bodyPr wrap="square" rtlCol="0">
            <a:spAutoFit/>
          </a:bodyPr>
          <a:lstStyle/>
          <a:p>
            <a:r>
              <a:rPr lang="en-US" altLang="zh-CN" sz="1050" dirty="0"/>
              <a:t>Use the same date in </a:t>
            </a:r>
            <a:r>
              <a:rPr lang="en-US" altLang="zh-CN" sz="900" dirty="0"/>
              <a:t>[ Y.L. Xie et al., PRC 93, 031901(R) (2017)]</a:t>
            </a:r>
            <a:endParaRPr lang="zh-CN" altLang="en-US" sz="1050" dirty="0"/>
          </a:p>
        </p:txBody>
      </p:sp>
    </p:spTree>
    <p:custDataLst>
      <p:tags r:id="rId1"/>
    </p:custDataLst>
    <p:extLst>
      <p:ext uri="{BB962C8B-B14F-4D97-AF65-F5344CB8AC3E}">
        <p14:creationId xmlns:p14="http://schemas.microsoft.com/office/powerpoint/2010/main" val="1647673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BEA16AE-5FFC-45BE-8CB5-0AFD6C62783B}"/>
              </a:ext>
            </a:extLst>
          </p:cNvPr>
          <p:cNvPicPr>
            <a:picLocks noChangeAspect="1"/>
          </p:cNvPicPr>
          <p:nvPr/>
        </p:nvPicPr>
        <p:blipFill>
          <a:blip r:embed="rId3"/>
          <a:stretch>
            <a:fillRect/>
          </a:stretch>
        </p:blipFill>
        <p:spPr>
          <a:xfrm>
            <a:off x="185082" y="3647706"/>
            <a:ext cx="1195449" cy="1185450"/>
          </a:xfrm>
          <a:prstGeom prst="rect">
            <a:avLst/>
          </a:prstGeom>
        </p:spPr>
      </p:pic>
      <p:sp>
        <p:nvSpPr>
          <p:cNvPr id="20" name="Line 47">
            <a:extLst>
              <a:ext uri="{FF2B5EF4-FFF2-40B4-BE49-F238E27FC236}">
                <a16:creationId xmlns:a16="http://schemas.microsoft.com/office/drawing/2014/main" xmlns="" id="{A3D69257-806B-4BD0-97E2-80E732230209}"/>
              </a:ext>
            </a:extLst>
          </p:cNvPr>
          <p:cNvSpPr>
            <a:spLocks noChangeShapeType="1"/>
          </p:cNvSpPr>
          <p:nvPr/>
        </p:nvSpPr>
        <p:spPr bwMode="auto">
          <a:xfrm flipV="1">
            <a:off x="1624067" y="1069840"/>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7" name="图片 6">
            <a:extLst>
              <a:ext uri="{FF2B5EF4-FFF2-40B4-BE49-F238E27FC236}">
                <a16:creationId xmlns:a16="http://schemas.microsoft.com/office/drawing/2014/main" xmlns="" id="{E031B48C-43FF-49DA-AED3-CBEEC9DDC7D3}"/>
              </a:ext>
            </a:extLst>
          </p:cNvPr>
          <p:cNvPicPr>
            <a:picLocks noChangeAspect="1"/>
          </p:cNvPicPr>
          <p:nvPr/>
        </p:nvPicPr>
        <p:blipFill>
          <a:blip r:embed="rId4"/>
          <a:stretch>
            <a:fillRect/>
          </a:stretch>
        </p:blipFill>
        <p:spPr>
          <a:xfrm>
            <a:off x="185082" y="2294874"/>
            <a:ext cx="1195449" cy="1242687"/>
          </a:xfrm>
          <a:prstGeom prst="rect">
            <a:avLst/>
          </a:prstGeom>
        </p:spPr>
      </p:pic>
      <p:pic>
        <p:nvPicPr>
          <p:cNvPr id="2" name="图片 1">
            <a:extLst>
              <a:ext uri="{FF2B5EF4-FFF2-40B4-BE49-F238E27FC236}">
                <a16:creationId xmlns:a16="http://schemas.microsoft.com/office/drawing/2014/main" xmlns="" id="{6C86D35C-5164-4A65-BA97-1E7D7BD2AEF6}"/>
              </a:ext>
            </a:extLst>
          </p:cNvPr>
          <p:cNvPicPr>
            <a:picLocks noChangeAspect="1"/>
          </p:cNvPicPr>
          <p:nvPr/>
        </p:nvPicPr>
        <p:blipFill>
          <a:blip r:embed="rId5"/>
          <a:stretch>
            <a:fillRect/>
          </a:stretch>
        </p:blipFill>
        <p:spPr>
          <a:xfrm>
            <a:off x="2033719" y="2866033"/>
            <a:ext cx="2826092" cy="841635"/>
          </a:xfrm>
          <a:prstGeom prst="rect">
            <a:avLst/>
          </a:prstGeom>
        </p:spPr>
      </p:pic>
      <p:sp>
        <p:nvSpPr>
          <p:cNvPr id="22" name="矩形 21">
            <a:extLst>
              <a:ext uri="{FF2B5EF4-FFF2-40B4-BE49-F238E27FC236}">
                <a16:creationId xmlns:a16="http://schemas.microsoft.com/office/drawing/2014/main" xmlns="" id="{11360067-2705-4842-9F8B-C537C2CD7832}"/>
              </a:ext>
            </a:extLst>
          </p:cNvPr>
          <p:cNvSpPr/>
          <p:nvPr/>
        </p:nvSpPr>
        <p:spPr>
          <a:xfrm>
            <a:off x="4999581" y="3159281"/>
            <a:ext cx="2464906" cy="584775"/>
          </a:xfrm>
          <a:prstGeom prst="rect">
            <a:avLst/>
          </a:prstGeom>
        </p:spPr>
        <p:txBody>
          <a:bodyPr wrap="none">
            <a:spAutoFit/>
          </a:bodyPr>
          <a:lstStyle/>
          <a:p>
            <a:r>
              <a:rPr lang="en-US" altLang="zh-CN" sz="1600" dirty="0">
                <a:solidFill>
                  <a:srgbClr val="FF0000"/>
                </a:solidFill>
              </a:rPr>
              <a:t>[E. E. </a:t>
            </a:r>
            <a:r>
              <a:rPr lang="en-US" altLang="zh-CN" sz="1600" dirty="0" err="1">
                <a:solidFill>
                  <a:srgbClr val="FF0000"/>
                </a:solidFill>
              </a:rPr>
              <a:t>Kolomeitsev</a:t>
            </a:r>
            <a:r>
              <a:rPr lang="en-US" altLang="zh-CN" sz="1600" dirty="0">
                <a:solidFill>
                  <a:srgbClr val="FF0000"/>
                </a:solidFill>
              </a:rPr>
              <a:t>, et al, </a:t>
            </a:r>
            <a:r>
              <a:rPr lang="en-US" altLang="zh-CN" sz="1600" dirty="0" smtClean="0">
                <a:solidFill>
                  <a:srgbClr val="FF0000"/>
                </a:solidFill>
              </a:rPr>
              <a:t/>
            </a:r>
            <a:br>
              <a:rPr lang="en-US" altLang="zh-CN" sz="1600" dirty="0" smtClean="0">
                <a:solidFill>
                  <a:srgbClr val="FF0000"/>
                </a:solidFill>
              </a:rPr>
            </a:br>
            <a:r>
              <a:rPr lang="en-US" altLang="zh-CN" sz="1600" dirty="0" smtClean="0">
                <a:solidFill>
                  <a:srgbClr val="FF0000"/>
                </a:solidFill>
              </a:rPr>
              <a:t>PRC </a:t>
            </a:r>
            <a:r>
              <a:rPr lang="en-US" altLang="zh-CN" sz="1600" dirty="0">
                <a:solidFill>
                  <a:srgbClr val="FF0000"/>
                </a:solidFill>
              </a:rPr>
              <a:t>97, 064902 (2018)]</a:t>
            </a:r>
            <a:endParaRPr lang="zh-CN" altLang="en-US" sz="1600" dirty="0">
              <a:solidFill>
                <a:srgbClr val="FF0000"/>
              </a:solidFill>
            </a:endParaRPr>
          </a:p>
        </p:txBody>
      </p:sp>
      <p:pic>
        <p:nvPicPr>
          <p:cNvPr id="3" name="图片 2">
            <a:extLst>
              <a:ext uri="{FF2B5EF4-FFF2-40B4-BE49-F238E27FC236}">
                <a16:creationId xmlns:a16="http://schemas.microsoft.com/office/drawing/2014/main" xmlns="" id="{34E2E624-3699-4486-81AD-374BF86EB9A8}"/>
              </a:ext>
            </a:extLst>
          </p:cNvPr>
          <p:cNvPicPr>
            <a:picLocks noChangeAspect="1"/>
          </p:cNvPicPr>
          <p:nvPr/>
        </p:nvPicPr>
        <p:blipFill>
          <a:blip r:embed="rId6"/>
          <a:stretch>
            <a:fillRect/>
          </a:stretch>
        </p:blipFill>
        <p:spPr>
          <a:xfrm>
            <a:off x="1871700" y="3886944"/>
            <a:ext cx="3651540" cy="1525657"/>
          </a:xfrm>
          <a:prstGeom prst="rect">
            <a:avLst/>
          </a:prstGeom>
        </p:spPr>
      </p:pic>
      <p:sp>
        <p:nvSpPr>
          <p:cNvPr id="23" name="矩形 22">
            <a:extLst>
              <a:ext uri="{FF2B5EF4-FFF2-40B4-BE49-F238E27FC236}">
                <a16:creationId xmlns:a16="http://schemas.microsoft.com/office/drawing/2014/main" xmlns="" id="{503E27F2-84EE-4E57-AA61-035A44D58A4E}"/>
              </a:ext>
            </a:extLst>
          </p:cNvPr>
          <p:cNvSpPr/>
          <p:nvPr/>
        </p:nvSpPr>
        <p:spPr>
          <a:xfrm>
            <a:off x="5741088" y="4511273"/>
            <a:ext cx="2125775" cy="584775"/>
          </a:xfrm>
          <a:prstGeom prst="rect">
            <a:avLst/>
          </a:prstGeom>
        </p:spPr>
        <p:txBody>
          <a:bodyPr wrap="none">
            <a:spAutoFit/>
          </a:bodyPr>
          <a:lstStyle/>
          <a:p>
            <a:r>
              <a:rPr lang="en-US" altLang="zh-CN" sz="1600" dirty="0">
                <a:solidFill>
                  <a:srgbClr val="FF0000"/>
                </a:solidFill>
              </a:rPr>
              <a:t>[W. </a:t>
            </a:r>
            <a:r>
              <a:rPr lang="en-US" altLang="zh-CN" sz="1600" dirty="0" err="1">
                <a:solidFill>
                  <a:srgbClr val="FF0000"/>
                </a:solidFill>
              </a:rPr>
              <a:t>Florkowski</a:t>
            </a:r>
            <a:r>
              <a:rPr lang="en-US" altLang="zh-CN" sz="1600" dirty="0">
                <a:solidFill>
                  <a:srgbClr val="FF0000"/>
                </a:solidFill>
              </a:rPr>
              <a:t>, et al, </a:t>
            </a:r>
            <a:r>
              <a:rPr lang="en-US" altLang="zh-CN" sz="1600" dirty="0" smtClean="0">
                <a:solidFill>
                  <a:srgbClr val="FF0000"/>
                </a:solidFill>
              </a:rPr>
              <a:t/>
            </a:r>
            <a:br>
              <a:rPr lang="en-US" altLang="zh-CN" sz="1600" dirty="0" smtClean="0">
                <a:solidFill>
                  <a:srgbClr val="FF0000"/>
                </a:solidFill>
              </a:rPr>
            </a:br>
            <a:r>
              <a:rPr lang="en-US" altLang="zh-CN" sz="1600" dirty="0" smtClean="0">
                <a:solidFill>
                  <a:srgbClr val="FF0000"/>
                </a:solidFill>
              </a:rPr>
              <a:t>arxiv:1904.00002</a:t>
            </a:r>
            <a:r>
              <a:rPr lang="en-US" altLang="zh-CN" sz="1600" dirty="0">
                <a:solidFill>
                  <a:srgbClr val="FF0000"/>
                </a:solidFill>
              </a:rPr>
              <a:t>]</a:t>
            </a:r>
            <a:endParaRPr lang="zh-CN" altLang="en-US" sz="1600" dirty="0">
              <a:solidFill>
                <a:srgbClr val="FF0000"/>
              </a:solidFill>
            </a:endParaRPr>
          </a:p>
        </p:txBody>
      </p:sp>
      <p:sp>
        <p:nvSpPr>
          <p:cNvPr id="11" name="Rectangle 2">
            <a:extLst>
              <a:ext uri="{FF2B5EF4-FFF2-40B4-BE49-F238E27FC236}">
                <a16:creationId xmlns:a16="http://schemas.microsoft.com/office/drawing/2014/main" xmlns="" id="{3A1629AC-6A49-4A71-8570-F0FDDB88D67B}"/>
              </a:ext>
            </a:extLst>
          </p:cNvPr>
          <p:cNvSpPr txBox="1">
            <a:spLocks noChangeArrowheads="1"/>
          </p:cNvSpPr>
          <p:nvPr/>
        </p:nvSpPr>
        <p:spPr bwMode="auto">
          <a:xfrm>
            <a:off x="1423848" y="507139"/>
            <a:ext cx="7290810"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Spatial </a:t>
            </a: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and Temporal components of vorticity</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12" name="文本框 11">
            <a:extLst>
              <a:ext uri="{FF2B5EF4-FFF2-40B4-BE49-F238E27FC236}">
                <a16:creationId xmlns:a16="http://schemas.microsoft.com/office/drawing/2014/main" xmlns="" id="{A78F4B45-3B3D-407B-9042-9466E61AB59D}"/>
              </a:ext>
            </a:extLst>
          </p:cNvPr>
          <p:cNvSpPr txBox="1"/>
          <p:nvPr/>
        </p:nvSpPr>
        <p:spPr>
          <a:xfrm>
            <a:off x="1871484" y="2052500"/>
            <a:ext cx="6256194" cy="923330"/>
          </a:xfrm>
          <a:prstGeom prst="rect">
            <a:avLst/>
          </a:prstGeom>
          <a:noFill/>
        </p:spPr>
        <p:txBody>
          <a:bodyPr wrap="square" rtlCol="0">
            <a:spAutoFit/>
          </a:bodyPr>
          <a:lstStyle/>
          <a:p>
            <a:r>
              <a:rPr lang="en-US" altLang="zh-CN" dirty="0"/>
              <a:t>In our model, the second term plays crucial role to obtain correct structure of local longitudinal polarization and magnitude of global polarizations.</a:t>
            </a:r>
            <a:endParaRPr lang="zh-CN" altLang="en-US" dirty="0"/>
          </a:p>
        </p:txBody>
      </p:sp>
    </p:spTree>
    <p:custDataLst>
      <p:tags r:id="rId1"/>
    </p:custDataLst>
    <p:extLst>
      <p:ext uri="{BB962C8B-B14F-4D97-AF65-F5344CB8AC3E}">
        <p14:creationId xmlns:p14="http://schemas.microsoft.com/office/powerpoint/2010/main" val="2259027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xmlns="" id="{5375157C-9B88-43D7-9628-D064425F2C3C}"/>
              </a:ext>
            </a:extLst>
          </p:cNvPr>
          <p:cNvSpPr txBox="1">
            <a:spLocks noChangeArrowheads="1"/>
          </p:cNvSpPr>
          <p:nvPr/>
        </p:nvSpPr>
        <p:spPr bwMode="auto">
          <a:xfrm>
            <a:off x="1439652" y="1164704"/>
            <a:ext cx="7074786"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Outlook: Polarization as probe for initial fluctuations</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0" name="Line 47">
            <a:extLst>
              <a:ext uri="{FF2B5EF4-FFF2-40B4-BE49-F238E27FC236}">
                <a16:creationId xmlns:a16="http://schemas.microsoft.com/office/drawing/2014/main" xmlns="" id="{A3D69257-806B-4BD0-97E2-80E732230209}"/>
              </a:ext>
            </a:extLst>
          </p:cNvPr>
          <p:cNvSpPr>
            <a:spLocks noChangeShapeType="1"/>
          </p:cNvSpPr>
          <p:nvPr/>
        </p:nvSpPr>
        <p:spPr bwMode="auto">
          <a:xfrm flipV="1">
            <a:off x="1624068" y="1546752"/>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 name="图片 10">
            <a:extLst>
              <a:ext uri="{FF2B5EF4-FFF2-40B4-BE49-F238E27FC236}">
                <a16:creationId xmlns:a16="http://schemas.microsoft.com/office/drawing/2014/main" xmlns="" id="{DCCBF48E-CBD5-4ECE-A536-3B5F59F42EE8}"/>
              </a:ext>
            </a:extLst>
          </p:cNvPr>
          <p:cNvPicPr>
            <a:picLocks noChangeAspect="1"/>
          </p:cNvPicPr>
          <p:nvPr/>
        </p:nvPicPr>
        <p:blipFill>
          <a:blip r:embed="rId3"/>
          <a:stretch>
            <a:fillRect/>
          </a:stretch>
        </p:blipFill>
        <p:spPr>
          <a:xfrm>
            <a:off x="1624068" y="2510898"/>
            <a:ext cx="5288812" cy="853715"/>
          </a:xfrm>
          <a:prstGeom prst="rect">
            <a:avLst/>
          </a:prstGeom>
        </p:spPr>
      </p:pic>
      <p:pic>
        <p:nvPicPr>
          <p:cNvPr id="12" name="图片 11">
            <a:extLst>
              <a:ext uri="{FF2B5EF4-FFF2-40B4-BE49-F238E27FC236}">
                <a16:creationId xmlns:a16="http://schemas.microsoft.com/office/drawing/2014/main" xmlns="" id="{6371134D-904E-41F4-BCD8-6114F4FF091E}"/>
              </a:ext>
            </a:extLst>
          </p:cNvPr>
          <p:cNvPicPr>
            <a:picLocks noChangeAspect="1"/>
          </p:cNvPicPr>
          <p:nvPr/>
        </p:nvPicPr>
        <p:blipFill>
          <a:blip r:embed="rId4"/>
          <a:stretch>
            <a:fillRect/>
          </a:stretch>
        </p:blipFill>
        <p:spPr>
          <a:xfrm>
            <a:off x="3352373" y="3391185"/>
            <a:ext cx="2784503" cy="540060"/>
          </a:xfrm>
          <a:prstGeom prst="rect">
            <a:avLst/>
          </a:prstGeom>
        </p:spPr>
      </p:pic>
      <p:sp>
        <p:nvSpPr>
          <p:cNvPr id="4" name="文本框 3">
            <a:extLst>
              <a:ext uri="{FF2B5EF4-FFF2-40B4-BE49-F238E27FC236}">
                <a16:creationId xmlns:a16="http://schemas.microsoft.com/office/drawing/2014/main" xmlns="" id="{A314DB29-055D-4250-B7DE-3466A4E8D771}"/>
              </a:ext>
            </a:extLst>
          </p:cNvPr>
          <p:cNvSpPr txBox="1"/>
          <p:nvPr/>
        </p:nvSpPr>
        <p:spPr>
          <a:xfrm>
            <a:off x="1169622" y="2132856"/>
            <a:ext cx="7182798" cy="646331"/>
          </a:xfrm>
          <a:prstGeom prst="rect">
            <a:avLst/>
          </a:prstGeom>
          <a:noFill/>
        </p:spPr>
        <p:txBody>
          <a:bodyPr wrap="square" rtlCol="0">
            <a:spAutoFit/>
          </a:bodyPr>
          <a:lstStyle/>
          <a:p>
            <a:r>
              <a:rPr lang="en-US" altLang="zh-CN" dirty="0"/>
              <a:t>Applying the approach of </a:t>
            </a:r>
            <a:r>
              <a:rPr lang="en-US" altLang="zh-CN" dirty="0">
                <a:solidFill>
                  <a:srgbClr val="FF0000"/>
                </a:solidFill>
              </a:rPr>
              <a:t>[</a:t>
            </a:r>
            <a:r>
              <a:rPr lang="en-US" altLang="zh-CN" dirty="0" err="1">
                <a:solidFill>
                  <a:srgbClr val="FF0000"/>
                </a:solidFill>
              </a:rPr>
              <a:t>Csernai</a:t>
            </a:r>
            <a:r>
              <a:rPr lang="en-US" altLang="zh-CN" dirty="0">
                <a:solidFill>
                  <a:srgbClr val="FF0000"/>
                </a:solidFill>
              </a:rPr>
              <a:t>, </a:t>
            </a:r>
            <a:r>
              <a:rPr lang="en-US" altLang="zh-CN" dirty="0" err="1">
                <a:solidFill>
                  <a:srgbClr val="FF0000"/>
                </a:solidFill>
              </a:rPr>
              <a:t>Kapusta</a:t>
            </a:r>
            <a:r>
              <a:rPr lang="en-US" altLang="zh-CN" dirty="0">
                <a:solidFill>
                  <a:srgbClr val="FF0000"/>
                </a:solidFill>
              </a:rPr>
              <a:t>, PRC 99, 021901(R) (2019)], </a:t>
            </a:r>
            <a:r>
              <a:rPr lang="en-US" altLang="zh-CN" dirty="0"/>
              <a:t>to the QGP phase:</a:t>
            </a:r>
            <a:endParaRPr lang="zh-CN" altLang="en-US" dirty="0"/>
          </a:p>
        </p:txBody>
      </p:sp>
      <p:sp>
        <p:nvSpPr>
          <p:cNvPr id="14" name="文本框 13">
            <a:extLst>
              <a:ext uri="{FF2B5EF4-FFF2-40B4-BE49-F238E27FC236}">
                <a16:creationId xmlns:a16="http://schemas.microsoft.com/office/drawing/2014/main" xmlns="" id="{BD8962C0-CFF4-4178-B454-113B3AE7718E}"/>
              </a:ext>
            </a:extLst>
          </p:cNvPr>
          <p:cNvSpPr txBox="1"/>
          <p:nvPr/>
        </p:nvSpPr>
        <p:spPr>
          <a:xfrm>
            <a:off x="1524000" y="3476549"/>
            <a:ext cx="1992853" cy="369332"/>
          </a:xfrm>
          <a:prstGeom prst="rect">
            <a:avLst/>
          </a:prstGeom>
          <a:noFill/>
        </p:spPr>
        <p:txBody>
          <a:bodyPr wrap="none" rtlCol="0">
            <a:spAutoFit/>
          </a:bodyPr>
          <a:lstStyle/>
          <a:p>
            <a:r>
              <a:rPr lang="en-US" altLang="zh-CN" dirty="0"/>
              <a:t>with gluon tensor:</a:t>
            </a:r>
            <a:endParaRPr lang="zh-CN" altLang="en-US" dirty="0"/>
          </a:p>
        </p:txBody>
      </p:sp>
      <p:sp>
        <p:nvSpPr>
          <p:cNvPr id="15" name="文本框 14">
            <a:extLst>
              <a:ext uri="{FF2B5EF4-FFF2-40B4-BE49-F238E27FC236}">
                <a16:creationId xmlns:a16="http://schemas.microsoft.com/office/drawing/2014/main" xmlns="" id="{DB61C04E-AAE1-496E-8CA9-E1E016779046}"/>
              </a:ext>
            </a:extLst>
          </p:cNvPr>
          <p:cNvSpPr txBox="1"/>
          <p:nvPr/>
        </p:nvSpPr>
        <p:spPr>
          <a:xfrm>
            <a:off x="1153225" y="3878101"/>
            <a:ext cx="7182798" cy="923330"/>
          </a:xfrm>
          <a:prstGeom prst="rect">
            <a:avLst/>
          </a:prstGeom>
          <a:noFill/>
        </p:spPr>
        <p:txBody>
          <a:bodyPr wrap="square" rtlCol="0">
            <a:spAutoFit/>
          </a:bodyPr>
          <a:lstStyle/>
          <a:p>
            <a:r>
              <a:rPr lang="en-US" altLang="zh-CN" dirty="0"/>
              <a:t>In the weak coupling limits, we neglect the gluon’s self energy term. Then this is an Abelian plasma, with color </a:t>
            </a:r>
            <a:r>
              <a:rPr lang="en-US" altLang="zh-CN" dirty="0" err="1"/>
              <a:t>electric&amp;magnetic</a:t>
            </a:r>
            <a:r>
              <a:rPr lang="en-US" altLang="zh-CN" dirty="0"/>
              <a:t> field obeying the Maxwell equations:</a:t>
            </a:r>
            <a:endParaRPr lang="zh-CN" altLang="en-US" dirty="0"/>
          </a:p>
        </p:txBody>
      </p:sp>
      <p:pic>
        <p:nvPicPr>
          <p:cNvPr id="6" name="图片 5">
            <a:extLst>
              <a:ext uri="{FF2B5EF4-FFF2-40B4-BE49-F238E27FC236}">
                <a16:creationId xmlns:a16="http://schemas.microsoft.com/office/drawing/2014/main" xmlns="" id="{B8E16C41-22FA-4206-9862-7FAB48B3872A}"/>
              </a:ext>
            </a:extLst>
          </p:cNvPr>
          <p:cNvPicPr>
            <a:picLocks noChangeAspect="1"/>
          </p:cNvPicPr>
          <p:nvPr/>
        </p:nvPicPr>
        <p:blipFill>
          <a:blip r:embed="rId5"/>
          <a:stretch>
            <a:fillRect/>
          </a:stretch>
        </p:blipFill>
        <p:spPr>
          <a:xfrm>
            <a:off x="1658387" y="4467806"/>
            <a:ext cx="1921265" cy="1194869"/>
          </a:xfrm>
          <a:prstGeom prst="rect">
            <a:avLst/>
          </a:prstGeom>
        </p:spPr>
      </p:pic>
      <p:pic>
        <p:nvPicPr>
          <p:cNvPr id="17" name="图片 16">
            <a:extLst>
              <a:ext uri="{FF2B5EF4-FFF2-40B4-BE49-F238E27FC236}">
                <a16:creationId xmlns:a16="http://schemas.microsoft.com/office/drawing/2014/main" xmlns="" id="{CC2C692A-D260-498F-8F50-E2A28B4775F5}"/>
              </a:ext>
            </a:extLst>
          </p:cNvPr>
          <p:cNvPicPr>
            <a:picLocks noChangeAspect="1"/>
          </p:cNvPicPr>
          <p:nvPr/>
        </p:nvPicPr>
        <p:blipFill>
          <a:blip r:embed="rId6"/>
          <a:stretch>
            <a:fillRect/>
          </a:stretch>
        </p:blipFill>
        <p:spPr>
          <a:xfrm>
            <a:off x="5099219" y="4591899"/>
            <a:ext cx="2075313" cy="515729"/>
          </a:xfrm>
          <a:prstGeom prst="rect">
            <a:avLst/>
          </a:prstGeom>
        </p:spPr>
      </p:pic>
      <p:sp>
        <p:nvSpPr>
          <p:cNvPr id="18" name="矩形 17">
            <a:extLst>
              <a:ext uri="{FF2B5EF4-FFF2-40B4-BE49-F238E27FC236}">
                <a16:creationId xmlns:a16="http://schemas.microsoft.com/office/drawing/2014/main" xmlns="" id="{098F7141-5A73-4809-AC2D-597C7817B5FF}"/>
              </a:ext>
            </a:extLst>
          </p:cNvPr>
          <p:cNvSpPr/>
          <p:nvPr/>
        </p:nvSpPr>
        <p:spPr>
          <a:xfrm>
            <a:off x="5137765" y="4591899"/>
            <a:ext cx="1954710" cy="514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xmlns="" id="{D0280EE1-1B51-4F65-9520-B27412407FDC}"/>
              </a:ext>
            </a:extLst>
          </p:cNvPr>
          <p:cNvPicPr>
            <a:picLocks noChangeAspect="1"/>
          </p:cNvPicPr>
          <p:nvPr/>
        </p:nvPicPr>
        <p:blipFill>
          <a:blip r:embed="rId7"/>
          <a:stretch>
            <a:fillRect/>
          </a:stretch>
        </p:blipFill>
        <p:spPr>
          <a:xfrm>
            <a:off x="5112060" y="5343098"/>
            <a:ext cx="1836204" cy="336119"/>
          </a:xfrm>
          <a:prstGeom prst="rect">
            <a:avLst/>
          </a:prstGeom>
        </p:spPr>
      </p:pic>
      <p:sp>
        <p:nvSpPr>
          <p:cNvPr id="25" name="矩形 24">
            <a:extLst>
              <a:ext uri="{FF2B5EF4-FFF2-40B4-BE49-F238E27FC236}">
                <a16:creationId xmlns:a16="http://schemas.microsoft.com/office/drawing/2014/main" xmlns="" id="{F4CD4229-22DF-47CE-9197-8CDF9EE7C516}"/>
              </a:ext>
            </a:extLst>
          </p:cNvPr>
          <p:cNvSpPr/>
          <p:nvPr/>
        </p:nvSpPr>
        <p:spPr>
          <a:xfrm>
            <a:off x="5112060" y="5234729"/>
            <a:ext cx="1954710" cy="5149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xmlns="" id="{408E3D17-10AC-4B73-9083-57BB1B666919}"/>
              </a:ext>
            </a:extLst>
          </p:cNvPr>
          <p:cNvSpPr txBox="1"/>
          <p:nvPr/>
        </p:nvSpPr>
        <p:spPr>
          <a:xfrm>
            <a:off x="7220344" y="5034250"/>
            <a:ext cx="2084858" cy="646331"/>
          </a:xfrm>
          <a:prstGeom prst="rect">
            <a:avLst/>
          </a:prstGeom>
          <a:noFill/>
        </p:spPr>
        <p:txBody>
          <a:bodyPr wrap="square" rtlCol="0">
            <a:spAutoFit/>
          </a:bodyPr>
          <a:lstStyle/>
          <a:p>
            <a:r>
              <a:rPr lang="en-US" altLang="zh-CN" dirty="0"/>
              <a:t>(with</a:t>
            </a:r>
            <a:r>
              <a:rPr lang="zh-CN" altLang="en-US" dirty="0"/>
              <a:t> </a:t>
            </a:r>
            <a:r>
              <a:rPr lang="en-US" altLang="zh-CN" dirty="0"/>
              <a:t>local equilibrium)</a:t>
            </a:r>
            <a:endParaRPr lang="zh-CN" altLang="en-US" dirty="0"/>
          </a:p>
        </p:txBody>
      </p:sp>
      <p:cxnSp>
        <p:nvCxnSpPr>
          <p:cNvPr id="27" name="直接箭头连接符 26">
            <a:extLst>
              <a:ext uri="{FF2B5EF4-FFF2-40B4-BE49-F238E27FC236}">
                <a16:creationId xmlns:a16="http://schemas.microsoft.com/office/drawing/2014/main" xmlns="" id="{7D76D390-7018-4250-9AE7-C515867204C7}"/>
              </a:ext>
            </a:extLst>
          </p:cNvPr>
          <p:cNvCxnSpPr>
            <a:cxnSpLocks/>
          </p:cNvCxnSpPr>
          <p:nvPr/>
        </p:nvCxnSpPr>
        <p:spPr>
          <a:xfrm>
            <a:off x="3978924" y="4887162"/>
            <a:ext cx="91711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609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xmlns="" id="{5375157C-9B88-43D7-9628-D064425F2C3C}"/>
              </a:ext>
            </a:extLst>
          </p:cNvPr>
          <p:cNvSpPr txBox="1">
            <a:spLocks noChangeArrowheads="1"/>
          </p:cNvSpPr>
          <p:nvPr/>
        </p:nvSpPr>
        <p:spPr bwMode="auto">
          <a:xfrm>
            <a:off x="1439652" y="1164704"/>
            <a:ext cx="7074786"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Outlook: Polarization as probe for initial fluctuations</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0" name="Line 47">
            <a:extLst>
              <a:ext uri="{FF2B5EF4-FFF2-40B4-BE49-F238E27FC236}">
                <a16:creationId xmlns:a16="http://schemas.microsoft.com/office/drawing/2014/main" xmlns="" id="{A3D69257-806B-4BD0-97E2-80E732230209}"/>
              </a:ext>
            </a:extLst>
          </p:cNvPr>
          <p:cNvSpPr>
            <a:spLocks noChangeShapeType="1"/>
          </p:cNvSpPr>
          <p:nvPr/>
        </p:nvSpPr>
        <p:spPr bwMode="auto">
          <a:xfrm flipV="1">
            <a:off x="1624068" y="1546752"/>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 name="文本框 3">
            <a:extLst>
              <a:ext uri="{FF2B5EF4-FFF2-40B4-BE49-F238E27FC236}">
                <a16:creationId xmlns:a16="http://schemas.microsoft.com/office/drawing/2014/main" xmlns="" id="{A314DB29-055D-4250-B7DE-3466A4E8D771}"/>
              </a:ext>
            </a:extLst>
          </p:cNvPr>
          <p:cNvSpPr txBox="1"/>
          <p:nvPr/>
        </p:nvSpPr>
        <p:spPr>
          <a:xfrm>
            <a:off x="791350" y="1832047"/>
            <a:ext cx="7723088" cy="1138773"/>
          </a:xfrm>
          <a:prstGeom prst="rect">
            <a:avLst/>
          </a:prstGeom>
          <a:noFill/>
        </p:spPr>
        <p:txBody>
          <a:bodyPr wrap="square" rtlCol="0">
            <a:spAutoFit/>
          </a:bodyPr>
          <a:lstStyle/>
          <a:p>
            <a:r>
              <a:rPr lang="en-US" altLang="zh-CN" dirty="0"/>
              <a:t>Classical FW transformation is not necessarily valid for relativistic strange quarks in such high energy and temperature. So we use the generalized FW transformation for the relativistic particles with any spin, proposed by </a:t>
            </a:r>
            <a:r>
              <a:rPr lang="en-US" altLang="zh-CN" sz="1400" dirty="0">
                <a:solidFill>
                  <a:srgbClr val="FF0000"/>
                </a:solidFill>
              </a:rPr>
              <a:t>[A. J. </a:t>
            </a:r>
            <a:r>
              <a:rPr lang="en-US" altLang="zh-CN" sz="1400" dirty="0" err="1">
                <a:solidFill>
                  <a:srgbClr val="FF0000"/>
                </a:solidFill>
              </a:rPr>
              <a:t>Silenko</a:t>
            </a:r>
            <a:r>
              <a:rPr lang="en-US" altLang="zh-CN" sz="1400" dirty="0">
                <a:solidFill>
                  <a:srgbClr val="FF0000"/>
                </a:solidFill>
              </a:rPr>
              <a:t>, PRA 77, 012116 (2008)]</a:t>
            </a:r>
            <a:r>
              <a:rPr lang="en-US" altLang="zh-CN" sz="1400" dirty="0"/>
              <a:t> :</a:t>
            </a:r>
            <a:endParaRPr lang="en-US" altLang="zh-CN" sz="1400" dirty="0">
              <a:solidFill>
                <a:srgbClr val="FF0000"/>
              </a:solidFill>
            </a:endParaRPr>
          </a:p>
        </p:txBody>
      </p:sp>
      <p:grpSp>
        <p:nvGrpSpPr>
          <p:cNvPr id="7" name="组合 6">
            <a:extLst>
              <a:ext uri="{FF2B5EF4-FFF2-40B4-BE49-F238E27FC236}">
                <a16:creationId xmlns:a16="http://schemas.microsoft.com/office/drawing/2014/main" xmlns="" id="{F38CF8A3-A39C-43D5-9012-2674DE617E8D}"/>
              </a:ext>
            </a:extLst>
          </p:cNvPr>
          <p:cNvGrpSpPr/>
          <p:nvPr/>
        </p:nvGrpSpPr>
        <p:grpSpPr>
          <a:xfrm>
            <a:off x="4038600" y="2713933"/>
            <a:ext cx="4191000" cy="768600"/>
            <a:chOff x="5168852" y="3241665"/>
            <a:chExt cx="4499839" cy="387370"/>
          </a:xfrm>
        </p:grpSpPr>
        <p:pic>
          <p:nvPicPr>
            <p:cNvPr id="3" name="图片 2">
              <a:extLst>
                <a:ext uri="{FF2B5EF4-FFF2-40B4-BE49-F238E27FC236}">
                  <a16:creationId xmlns:a16="http://schemas.microsoft.com/office/drawing/2014/main" xmlns="" id="{D3B7BA93-2886-498D-803F-602E16C0773B}"/>
                </a:ext>
              </a:extLst>
            </p:cNvPr>
            <p:cNvPicPr>
              <a:picLocks noChangeAspect="1"/>
            </p:cNvPicPr>
            <p:nvPr/>
          </p:nvPicPr>
          <p:blipFill>
            <a:blip r:embed="rId3"/>
            <a:stretch>
              <a:fillRect/>
            </a:stretch>
          </p:blipFill>
          <p:spPr>
            <a:xfrm>
              <a:off x="5168852" y="3241665"/>
              <a:ext cx="1854295" cy="374669"/>
            </a:xfrm>
            <a:prstGeom prst="rect">
              <a:avLst/>
            </a:prstGeom>
          </p:spPr>
        </p:pic>
        <p:pic>
          <p:nvPicPr>
            <p:cNvPr id="5" name="图片 4">
              <a:extLst>
                <a:ext uri="{FF2B5EF4-FFF2-40B4-BE49-F238E27FC236}">
                  <a16:creationId xmlns:a16="http://schemas.microsoft.com/office/drawing/2014/main" xmlns="" id="{48AB29D8-4B7E-4AD9-9EF6-7FA1AC0FD9BD}"/>
                </a:ext>
              </a:extLst>
            </p:cNvPr>
            <p:cNvPicPr>
              <a:picLocks noChangeAspect="1"/>
            </p:cNvPicPr>
            <p:nvPr/>
          </p:nvPicPr>
          <p:blipFill>
            <a:blip r:embed="rId4"/>
            <a:stretch>
              <a:fillRect/>
            </a:stretch>
          </p:blipFill>
          <p:spPr>
            <a:xfrm>
              <a:off x="7033306" y="3241665"/>
              <a:ext cx="2635385" cy="387370"/>
            </a:xfrm>
            <a:prstGeom prst="rect">
              <a:avLst/>
            </a:prstGeom>
          </p:spPr>
        </p:pic>
      </p:grpSp>
      <p:pic>
        <p:nvPicPr>
          <p:cNvPr id="8" name="图片 7">
            <a:extLst>
              <a:ext uri="{FF2B5EF4-FFF2-40B4-BE49-F238E27FC236}">
                <a16:creationId xmlns:a16="http://schemas.microsoft.com/office/drawing/2014/main" xmlns="" id="{EE16E6B0-E7C3-4AD7-9FEF-965C023194B6}"/>
              </a:ext>
            </a:extLst>
          </p:cNvPr>
          <p:cNvPicPr>
            <a:picLocks noChangeAspect="1"/>
          </p:cNvPicPr>
          <p:nvPr/>
        </p:nvPicPr>
        <p:blipFill>
          <a:blip r:embed="rId5"/>
          <a:stretch>
            <a:fillRect/>
          </a:stretch>
        </p:blipFill>
        <p:spPr>
          <a:xfrm>
            <a:off x="4038600" y="3449535"/>
            <a:ext cx="1836204" cy="587175"/>
          </a:xfrm>
          <a:prstGeom prst="rect">
            <a:avLst/>
          </a:prstGeom>
        </p:spPr>
      </p:pic>
      <p:sp>
        <p:nvSpPr>
          <p:cNvPr id="22" name="文本框 21">
            <a:extLst>
              <a:ext uri="{FF2B5EF4-FFF2-40B4-BE49-F238E27FC236}">
                <a16:creationId xmlns:a16="http://schemas.microsoft.com/office/drawing/2014/main" xmlns="" id="{DDF52F86-5827-4D0F-93B4-8430E216B960}"/>
              </a:ext>
            </a:extLst>
          </p:cNvPr>
          <p:cNvSpPr txBox="1"/>
          <p:nvPr/>
        </p:nvSpPr>
        <p:spPr>
          <a:xfrm>
            <a:off x="683569" y="4127148"/>
            <a:ext cx="8057582" cy="2215991"/>
          </a:xfrm>
          <a:prstGeom prst="rect">
            <a:avLst/>
          </a:prstGeom>
          <a:noFill/>
        </p:spPr>
        <p:txBody>
          <a:bodyPr wrap="square" rtlCol="0">
            <a:spAutoFit/>
          </a:bodyPr>
          <a:lstStyle/>
          <a:p>
            <a:r>
              <a:rPr lang="en-US" altLang="zh-CN" dirty="0"/>
              <a:t>The main problem in this approach is that: the </a:t>
            </a:r>
            <a:r>
              <a:rPr lang="en-US" altLang="zh-CN" dirty="0">
                <a:solidFill>
                  <a:srgbClr val="FF0000"/>
                </a:solidFill>
              </a:rPr>
              <a:t>Event-Average net color charge in QGP is zero</a:t>
            </a:r>
            <a:r>
              <a:rPr lang="en-US" altLang="zh-CN" dirty="0"/>
              <a:t>, as well as the color current. Therefore this type of polarization induced by color magnetic field is based on the initial color fluctuation. If this is true, then we expect to </a:t>
            </a:r>
            <a:r>
              <a:rPr lang="en-US" altLang="zh-CN" dirty="0">
                <a:solidFill>
                  <a:srgbClr val="FF0000"/>
                </a:solidFill>
              </a:rPr>
              <a:t>observe this </a:t>
            </a:r>
            <a:r>
              <a:rPr lang="en-US" altLang="zh-CN" dirty="0" err="1">
                <a:solidFill>
                  <a:srgbClr val="FF0000"/>
                </a:solidFill>
              </a:rPr>
              <a:t>EbE</a:t>
            </a:r>
            <a:r>
              <a:rPr lang="en-US" altLang="zh-CN" dirty="0">
                <a:solidFill>
                  <a:srgbClr val="FF0000"/>
                </a:solidFill>
              </a:rPr>
              <a:t> polarization in high energy collisions beyond RHIC’s 200GeV</a:t>
            </a:r>
            <a:r>
              <a:rPr lang="en-US" altLang="zh-CN" dirty="0"/>
              <a:t>:</a:t>
            </a:r>
          </a:p>
          <a:p>
            <a:r>
              <a:rPr lang="en-US" altLang="zh-CN" sz="1600" dirty="0"/>
              <a:t>1) the event-averaged global </a:t>
            </a:r>
            <a:r>
              <a:rPr lang="el-GR" altLang="zh-CN" sz="1600" dirty="0">
                <a:latin typeface="Tahoma" panose="020B0604030504040204" pitchFamily="34" charset="0"/>
                <a:ea typeface="Tahoma" panose="020B0604030504040204" pitchFamily="34" charset="0"/>
                <a:cs typeface="Tahoma" panose="020B0604030504040204" pitchFamily="34" charset="0"/>
              </a:rPr>
              <a:t>Λ</a:t>
            </a:r>
            <a:r>
              <a:rPr lang="en-US" altLang="zh-CN" sz="1600" dirty="0">
                <a:latin typeface="Tahoma" panose="020B0604030504040204" pitchFamily="34" charset="0"/>
                <a:ea typeface="Tahoma" panose="020B0604030504040204" pitchFamily="34" charset="0"/>
                <a:cs typeface="Tahoma" panose="020B0604030504040204" pitchFamily="34" charset="0"/>
              </a:rPr>
              <a:t> </a:t>
            </a:r>
            <a:r>
              <a:rPr lang="en-US" altLang="zh-CN" sz="1600" dirty="0"/>
              <a:t>polarization were expected to be consistent with zero.</a:t>
            </a:r>
          </a:p>
          <a:p>
            <a:r>
              <a:rPr lang="en-US" altLang="zh-CN" sz="1600" dirty="0"/>
              <a:t>2) while the color fluctuations, which depends on the </a:t>
            </a:r>
            <a:r>
              <a:rPr lang="en-US" altLang="zh-CN" sz="1600" dirty="0" err="1"/>
              <a:t>Bjorken</a:t>
            </a:r>
            <a:r>
              <a:rPr lang="en-US" altLang="zh-CN" sz="1600" dirty="0"/>
              <a:t> variable x, are expected to be large.</a:t>
            </a:r>
          </a:p>
        </p:txBody>
      </p:sp>
    </p:spTree>
    <p:custDataLst>
      <p:tags r:id="rId1"/>
    </p:custDataLst>
    <p:extLst>
      <p:ext uri="{BB962C8B-B14F-4D97-AF65-F5344CB8AC3E}">
        <p14:creationId xmlns:p14="http://schemas.microsoft.com/office/powerpoint/2010/main" val="1973913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xmlns="" id="{5375157C-9B88-43D7-9628-D064425F2C3C}"/>
              </a:ext>
            </a:extLst>
          </p:cNvPr>
          <p:cNvSpPr txBox="1">
            <a:spLocks noChangeArrowheads="1"/>
          </p:cNvSpPr>
          <p:nvPr/>
        </p:nvSpPr>
        <p:spPr bwMode="auto">
          <a:xfrm>
            <a:off x="1371600" y="551819"/>
            <a:ext cx="7074786" cy="3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eaLnBrk="1" hangingPunct="1">
              <a:tabLst>
                <a:tab pos="897731" algn="l"/>
              </a:tabLst>
            </a:pPr>
            <a:r>
              <a:rPr lang="en-US" altLang="zh-CN"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Outlook: Polarization as probe for initial fluctuations</a:t>
            </a:r>
            <a:endParaRPr lang="zh-CN" altLang="en-US" sz="21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0" name="Line 47">
            <a:extLst>
              <a:ext uri="{FF2B5EF4-FFF2-40B4-BE49-F238E27FC236}">
                <a16:creationId xmlns:a16="http://schemas.microsoft.com/office/drawing/2014/main" xmlns="" id="{A3D69257-806B-4BD0-97E2-80E732230209}"/>
              </a:ext>
            </a:extLst>
          </p:cNvPr>
          <p:cNvSpPr>
            <a:spLocks noChangeShapeType="1"/>
          </p:cNvSpPr>
          <p:nvPr/>
        </p:nvSpPr>
        <p:spPr bwMode="auto">
          <a:xfrm flipV="1">
            <a:off x="1463807" y="1000943"/>
            <a:ext cx="6890371" cy="10852"/>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xmlns="" id="{A314DB29-055D-4250-B7DE-3466A4E8D771}"/>
                  </a:ext>
                </a:extLst>
              </p:cNvPr>
              <p:cNvSpPr txBox="1"/>
              <p:nvPr/>
            </p:nvSpPr>
            <p:spPr>
              <a:xfrm>
                <a:off x="930229" y="3149886"/>
                <a:ext cx="7723088" cy="1045286"/>
              </a:xfrm>
              <a:prstGeom prst="rect">
                <a:avLst/>
              </a:prstGeom>
              <a:noFill/>
            </p:spPr>
            <p:txBody>
              <a:bodyPr wrap="square" rtlCol="0">
                <a:spAutoFit/>
              </a:bodyPr>
              <a:lstStyle/>
              <a:p>
                <a:r>
                  <a:rPr lang="en-US" altLang="zh-CN" dirty="0"/>
                  <a:t>If we keep the order to 4</a:t>
                </a:r>
                <a:r>
                  <a:rPr lang="en-US" altLang="zh-CN" baseline="30000" dirty="0"/>
                  <a:t>th</a:t>
                </a:r>
                <a:r>
                  <a:rPr lang="en-US" altLang="zh-CN" dirty="0"/>
                  <a:t> order flow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4</m:t>
                        </m:r>
                      </m:sub>
                    </m:sSub>
                  </m:oMath>
                </a14:m>
                <a:r>
                  <a:rPr lang="en-US" altLang="zh-CN" dirty="0"/>
                  <a:t> , then an correction term will show up: </a:t>
                </a:r>
              </a:p>
              <a:p>
                <a:r>
                  <a:rPr lang="en-US" altLang="zh-CN" dirty="0" smtClean="0"/>
                  <a:t>                     </a:t>
                </a:r>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𝑑𝑇</m:t>
                        </m:r>
                      </m:num>
                      <m:den>
                        <m:r>
                          <a:rPr lang="en-US" altLang="zh-CN" i="1">
                            <a:latin typeface="Cambria Math" panose="02040503050406030204" pitchFamily="18" charset="0"/>
                          </a:rPr>
                          <m:t>𝑑</m:t>
                        </m:r>
                        <m:r>
                          <a:rPr lang="zh-CN" altLang="en-US" i="1">
                            <a:latin typeface="Cambria Math" panose="02040503050406030204" pitchFamily="18" charset="0"/>
                          </a:rPr>
                          <m:t>𝜏</m:t>
                        </m:r>
                      </m:den>
                    </m:f>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𝑚𝑇</m:t>
                        </m:r>
                      </m:den>
                    </m:f>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2</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𝑇</m:t>
                            </m:r>
                          </m:sub>
                        </m:sSub>
                      </m:e>
                    </m:d>
                    <m:r>
                      <a:rPr lang="en-US" altLang="zh-CN" i="1">
                        <a:latin typeface="Cambria Math" panose="02040503050406030204" pitchFamily="18" charset="0"/>
                      </a:rPr>
                      <m:t>𝑠𝑖𝑛</m:t>
                    </m:r>
                    <m:r>
                      <a:rPr lang="en-US" altLang="zh-CN" i="1">
                        <a:latin typeface="Cambria Math" panose="02040503050406030204" pitchFamily="18" charset="0"/>
                      </a:rPr>
                      <m:t>2</m:t>
                    </m:r>
                    <m:r>
                      <a:rPr lang="zh-CN" altLang="en-US" i="1">
                        <a:latin typeface="Cambria Math" panose="02040503050406030204" pitchFamily="18" charset="0"/>
                      </a:rPr>
                      <m:t>𝜑</m:t>
                    </m:r>
                    <m:r>
                      <a:rPr lang="en-US" altLang="zh-CN" i="1">
                        <a:latin typeface="Cambria Math" panose="02040503050406030204" pitchFamily="18" charset="0"/>
                      </a:rPr>
                      <m:t>+</m:t>
                    </m:r>
                    <m:d>
                      <m:dPr>
                        <m:ctrlPr>
                          <a:rPr lang="en-US" altLang="zh-CN" i="1">
                            <a:latin typeface="Cambria Math" panose="02040503050406030204" pitchFamily="18" charset="0"/>
                          </a:rPr>
                        </m:ctrlPr>
                      </m:dPr>
                      <m:e>
                        <m:r>
                          <a:rPr lang="en-US" altLang="zh-CN" i="1">
                            <a:latin typeface="Cambria Math" panose="02040503050406030204" pitchFamily="18" charset="0"/>
                          </a:rPr>
                          <m:t>2</m:t>
                        </m:r>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en-US" altLang="zh-CN" i="1">
                                <a:latin typeface="Cambria Math" panose="02040503050406030204" pitchFamily="18" charset="0"/>
                              </a:rPr>
                              <m:t>4</m:t>
                            </m:r>
                          </m:sub>
                        </m:sSub>
                        <m:r>
                          <a:rPr lang="en-US" altLang="zh-CN" i="1">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𝑣</m:t>
                            </m:r>
                          </m:e>
                          <m:sub>
                            <m:r>
                              <a:rPr lang="en-US" altLang="zh-CN" i="1">
                                <a:latin typeface="Cambria Math" panose="02040503050406030204" pitchFamily="18" charset="0"/>
                              </a:rPr>
                              <m:t>2</m:t>
                            </m:r>
                          </m:sub>
                          <m:sup>
                            <m:r>
                              <a:rPr lang="en-US" altLang="zh-CN" i="1">
                                <a:latin typeface="Cambria Math" panose="02040503050406030204" pitchFamily="18" charset="0"/>
                              </a:rPr>
                              <m:t>2</m:t>
                            </m:r>
                          </m:sup>
                        </m:sSubSup>
                      </m:e>
                    </m:d>
                    <m:r>
                      <a:rPr lang="en-US" altLang="zh-CN" i="1">
                        <a:latin typeface="Cambria Math" panose="02040503050406030204" pitchFamily="18" charset="0"/>
                      </a:rPr>
                      <m:t>𝑠𝑖𝑛</m:t>
                    </m:r>
                    <m:r>
                      <a:rPr lang="en-US" altLang="zh-CN" i="1">
                        <a:latin typeface="Cambria Math" panose="02040503050406030204" pitchFamily="18" charset="0"/>
                      </a:rPr>
                      <m:t>4</m:t>
                    </m:r>
                    <m:r>
                      <a:rPr lang="zh-CN" altLang="en-US" i="1">
                        <a:latin typeface="Cambria Math" panose="02040503050406030204" pitchFamily="18" charset="0"/>
                      </a:rPr>
                      <m:t>𝜑</m:t>
                    </m:r>
                    <m:r>
                      <a:rPr lang="en-US" altLang="zh-CN" i="1">
                        <a:latin typeface="Cambria Math" panose="02040503050406030204" pitchFamily="18" charset="0"/>
                      </a:rPr>
                      <m:t>]</m:t>
                    </m:r>
                  </m:oMath>
                </a14:m>
                <a:endParaRPr lang="en-US" altLang="zh-CN" dirty="0">
                  <a:solidFill>
                    <a:srgbClr val="FF0000"/>
                  </a:solidFill>
                </a:endParaRPr>
              </a:p>
            </p:txBody>
          </p:sp>
        </mc:Choice>
        <mc:Fallback>
          <p:sp>
            <p:nvSpPr>
              <p:cNvPr id="4" name="文本框 3">
                <a:extLst>
                  <a:ext uri="{FF2B5EF4-FFF2-40B4-BE49-F238E27FC236}">
                    <a16:creationId xmlns:a16="http://schemas.microsoft.com/office/drawing/2014/main" xmlns="" xmlns:a14="http://schemas.microsoft.com/office/drawing/2010/main" id="{A314DB29-055D-4250-B7DE-3466A4E8D771}"/>
                  </a:ext>
                </a:extLst>
              </p:cNvPr>
              <p:cNvSpPr txBox="1">
                <a:spLocks noRot="1" noChangeAspect="1" noMove="1" noResize="1" noEditPoints="1" noAdjustHandles="1" noChangeArrowheads="1" noChangeShapeType="1" noTextEdit="1"/>
              </p:cNvSpPr>
              <p:nvPr/>
            </p:nvSpPr>
            <p:spPr>
              <a:xfrm>
                <a:off x="930229" y="3149886"/>
                <a:ext cx="7723088" cy="1045286"/>
              </a:xfrm>
              <a:prstGeom prst="rect">
                <a:avLst/>
              </a:prstGeom>
              <a:blipFill rotWithShape="0">
                <a:blip r:embed="rId3"/>
                <a:stretch>
                  <a:fillRect l="-710" t="-3509" r="-395" b="-585"/>
                </a:stretch>
              </a:blipFill>
            </p:spPr>
            <p:txBody>
              <a:bodyPr/>
              <a:lstStyle/>
              <a:p>
                <a:r>
                  <a:rPr lang="en-US">
                    <a:noFill/>
                  </a:rPr>
                  <a:t> </a:t>
                </a:r>
              </a:p>
            </p:txBody>
          </p:sp>
        </mc:Fallback>
      </mc:AlternateContent>
      <p:grpSp>
        <p:nvGrpSpPr>
          <p:cNvPr id="11" name="组合 10">
            <a:extLst>
              <a:ext uri="{FF2B5EF4-FFF2-40B4-BE49-F238E27FC236}">
                <a16:creationId xmlns:a16="http://schemas.microsoft.com/office/drawing/2014/main" xmlns="" id="{5F1BEC1C-29C8-46C9-BD0D-69ED86A9C74B}"/>
              </a:ext>
            </a:extLst>
          </p:cNvPr>
          <p:cNvGrpSpPr/>
          <p:nvPr/>
        </p:nvGrpSpPr>
        <p:grpSpPr>
          <a:xfrm>
            <a:off x="914400" y="2309161"/>
            <a:ext cx="6826228" cy="692497"/>
            <a:chOff x="1818899" y="5729568"/>
            <a:chExt cx="9101637" cy="923329"/>
          </a:xfrm>
        </p:grpSpPr>
        <p:pic>
          <p:nvPicPr>
            <p:cNvPr id="12" name="图片 11">
              <a:extLst>
                <a:ext uri="{FF2B5EF4-FFF2-40B4-BE49-F238E27FC236}">
                  <a16:creationId xmlns:a16="http://schemas.microsoft.com/office/drawing/2014/main" xmlns="" id="{BD33D532-B024-4265-A5B5-BD306C78C920}"/>
                </a:ext>
              </a:extLst>
            </p:cNvPr>
            <p:cNvPicPr>
              <a:picLocks noChangeAspect="1"/>
            </p:cNvPicPr>
            <p:nvPr/>
          </p:nvPicPr>
          <p:blipFill>
            <a:blip r:embed="rId4"/>
            <a:stretch>
              <a:fillRect/>
            </a:stretch>
          </p:blipFill>
          <p:spPr>
            <a:xfrm>
              <a:off x="1818899" y="5729568"/>
              <a:ext cx="4493126" cy="923329"/>
            </a:xfrm>
            <a:prstGeom prst="rect">
              <a:avLst/>
            </a:prstGeom>
          </p:spPr>
        </p:pic>
        <p:pic>
          <p:nvPicPr>
            <p:cNvPr id="13" name="图片 12">
              <a:extLst>
                <a:ext uri="{FF2B5EF4-FFF2-40B4-BE49-F238E27FC236}">
                  <a16:creationId xmlns:a16="http://schemas.microsoft.com/office/drawing/2014/main" xmlns="" id="{39E4422C-894B-4072-A1FC-050F155E810D}"/>
                </a:ext>
              </a:extLst>
            </p:cNvPr>
            <p:cNvPicPr>
              <a:picLocks noChangeAspect="1"/>
            </p:cNvPicPr>
            <p:nvPr/>
          </p:nvPicPr>
          <p:blipFill>
            <a:blip r:embed="rId5"/>
            <a:stretch>
              <a:fillRect/>
            </a:stretch>
          </p:blipFill>
          <p:spPr>
            <a:xfrm>
              <a:off x="6089498" y="5821687"/>
              <a:ext cx="3030838" cy="831210"/>
            </a:xfrm>
            <a:prstGeom prst="rect">
              <a:avLst/>
            </a:prstGeom>
          </p:spPr>
        </p:pic>
        <p:pic>
          <p:nvPicPr>
            <p:cNvPr id="14" name="图片 13">
              <a:extLst>
                <a:ext uri="{FF2B5EF4-FFF2-40B4-BE49-F238E27FC236}">
                  <a16:creationId xmlns:a16="http://schemas.microsoft.com/office/drawing/2014/main" xmlns="" id="{407A6DA7-DBCA-41E7-A06B-774AA39FABFC}"/>
                </a:ext>
              </a:extLst>
            </p:cNvPr>
            <p:cNvPicPr>
              <a:picLocks noChangeAspect="1"/>
            </p:cNvPicPr>
            <p:nvPr/>
          </p:nvPicPr>
          <p:blipFill>
            <a:blip r:embed="rId6"/>
            <a:stretch>
              <a:fillRect/>
            </a:stretch>
          </p:blipFill>
          <p:spPr>
            <a:xfrm>
              <a:off x="8880154" y="5821686"/>
              <a:ext cx="2040382" cy="775665"/>
            </a:xfrm>
            <a:prstGeom prst="rect">
              <a:avLst/>
            </a:prstGeom>
          </p:spPr>
        </p:pic>
      </p:grpSp>
      <p:pic>
        <p:nvPicPr>
          <p:cNvPr id="2" name="图片 1">
            <a:extLst>
              <a:ext uri="{FF2B5EF4-FFF2-40B4-BE49-F238E27FC236}">
                <a16:creationId xmlns:a16="http://schemas.microsoft.com/office/drawing/2014/main" xmlns="" id="{87DEBCB1-2657-4AD1-9679-BB51CF147B9C}"/>
              </a:ext>
            </a:extLst>
          </p:cNvPr>
          <p:cNvPicPr>
            <a:picLocks noChangeAspect="1"/>
          </p:cNvPicPr>
          <p:nvPr/>
        </p:nvPicPr>
        <p:blipFill>
          <a:blip r:embed="rId7"/>
          <a:stretch>
            <a:fillRect/>
          </a:stretch>
        </p:blipFill>
        <p:spPr>
          <a:xfrm>
            <a:off x="1066800" y="3819534"/>
            <a:ext cx="1134126" cy="426920"/>
          </a:xfrm>
          <a:prstGeom prst="rect">
            <a:avLst/>
          </a:prstGeom>
        </p:spPr>
      </p:pic>
      <p:sp>
        <p:nvSpPr>
          <p:cNvPr id="3" name="矩形 2">
            <a:extLst>
              <a:ext uri="{FF2B5EF4-FFF2-40B4-BE49-F238E27FC236}">
                <a16:creationId xmlns:a16="http://schemas.microsoft.com/office/drawing/2014/main" xmlns="" id="{F4E606A9-B5EC-475E-B79D-73390A09D047}"/>
              </a:ext>
            </a:extLst>
          </p:cNvPr>
          <p:cNvSpPr/>
          <p:nvPr/>
        </p:nvSpPr>
        <p:spPr>
          <a:xfrm>
            <a:off x="7350724" y="2378250"/>
            <a:ext cx="533399" cy="5462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a:extLst>
              <a:ext uri="{FF2B5EF4-FFF2-40B4-BE49-F238E27FC236}">
                <a16:creationId xmlns:a16="http://schemas.microsoft.com/office/drawing/2014/main" xmlns="" id="{C0D454F7-E4BF-4533-8AE7-7CEBF0FCE998}"/>
              </a:ext>
            </a:extLst>
          </p:cNvPr>
          <p:cNvSpPr/>
          <p:nvPr/>
        </p:nvSpPr>
        <p:spPr>
          <a:xfrm>
            <a:off x="4409982" y="3578665"/>
            <a:ext cx="1914618" cy="764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a:extLst>
              <a:ext uri="{FF2B5EF4-FFF2-40B4-BE49-F238E27FC236}">
                <a16:creationId xmlns:a16="http://schemas.microsoft.com/office/drawing/2014/main" xmlns="" id="{F0EC01AF-22D7-454D-8ED7-567F0AB6B7AD}"/>
              </a:ext>
            </a:extLst>
          </p:cNvPr>
          <p:cNvPicPr>
            <a:picLocks noChangeAspect="1"/>
          </p:cNvPicPr>
          <p:nvPr/>
        </p:nvPicPr>
        <p:blipFill>
          <a:blip r:embed="rId8"/>
          <a:stretch>
            <a:fillRect/>
          </a:stretch>
        </p:blipFill>
        <p:spPr>
          <a:xfrm>
            <a:off x="6624246" y="3428833"/>
            <a:ext cx="2519755" cy="1692352"/>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xmlns="" id="{04A934C4-2134-4FD5-AEDC-5FEFF45D88B2}"/>
                  </a:ext>
                </a:extLst>
              </p:cNvPr>
              <p:cNvSpPr txBox="1"/>
              <p:nvPr/>
            </p:nvSpPr>
            <p:spPr>
              <a:xfrm>
                <a:off x="3275856" y="4823711"/>
                <a:ext cx="3834426" cy="927049"/>
              </a:xfrm>
              <a:prstGeom prst="rect">
                <a:avLst/>
              </a:prstGeom>
              <a:noFill/>
            </p:spPr>
            <p:txBody>
              <a:bodyPr wrap="square" rtlCol="0">
                <a:spAutoFit/>
              </a:bodyPr>
              <a:lstStyle/>
              <a:p>
                <a:r>
                  <a:rPr lang="en-US" altLang="zh-CN" dirty="0"/>
                  <a:t>Ratio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4</m:t>
                        </m:r>
                      </m:sub>
                    </m:sSub>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2</m:t>
                        </m:r>
                      </m:sup>
                    </m:sSubSup>
                  </m:oMath>
                </a14:m>
                <a:r>
                  <a:rPr lang="zh-CN" altLang="en-US" dirty="0"/>
                  <a:t> </a:t>
                </a:r>
                <a:r>
                  <a:rPr lang="en-US" altLang="zh-CN" dirty="0"/>
                  <a:t>is related to eccentricity fluctuation, and equals to 0.5 when without fluctuations.</a:t>
                </a:r>
                <a:endParaRPr lang="zh-CN" altLang="en-US" dirty="0"/>
              </a:p>
            </p:txBody>
          </p:sp>
        </mc:Choice>
        <mc:Fallback xmlns="">
          <p:sp>
            <p:nvSpPr>
              <p:cNvPr id="6" name="文本框 5">
                <a:extLst>
                  <a:ext uri="{FF2B5EF4-FFF2-40B4-BE49-F238E27FC236}">
                    <a16:creationId xmlns:a16="http://schemas.microsoft.com/office/drawing/2014/main" id="{04A934C4-2134-4FD5-AEDC-5FEFF45D88B2}"/>
                  </a:ext>
                </a:extLst>
              </p:cNvPr>
              <p:cNvSpPr txBox="1">
                <a:spLocks noRot="1" noChangeAspect="1" noMove="1" noResize="1" noEditPoints="1" noAdjustHandles="1" noChangeArrowheads="1" noChangeShapeType="1" noTextEdit="1"/>
              </p:cNvSpPr>
              <p:nvPr/>
            </p:nvSpPr>
            <p:spPr>
              <a:xfrm>
                <a:off x="4367808" y="5288615"/>
                <a:ext cx="5112568" cy="650050"/>
              </a:xfrm>
              <a:prstGeom prst="rect">
                <a:avLst/>
              </a:prstGeom>
              <a:blipFill>
                <a:blip r:embed="rId10"/>
                <a:stretch>
                  <a:fillRect l="-1074" t="-4717" b="-15094"/>
                </a:stretch>
              </a:blipFill>
            </p:spPr>
            <p:txBody>
              <a:bodyPr/>
              <a:lstStyle/>
              <a:p>
                <a:r>
                  <a:rPr lang="zh-CN" altLang="en-US">
                    <a:noFill/>
                  </a:rPr>
                  <a:t> </a:t>
                </a:r>
              </a:p>
            </p:txBody>
          </p:sp>
        </mc:Fallback>
      </mc:AlternateContent>
      <p:cxnSp>
        <p:nvCxnSpPr>
          <p:cNvPr id="8" name="直接箭头连接符 7">
            <a:extLst>
              <a:ext uri="{FF2B5EF4-FFF2-40B4-BE49-F238E27FC236}">
                <a16:creationId xmlns:a16="http://schemas.microsoft.com/office/drawing/2014/main" xmlns="" id="{18AB03B3-E2A0-4D56-81B6-6215FB99F915}"/>
              </a:ext>
            </a:extLst>
          </p:cNvPr>
          <p:cNvCxnSpPr/>
          <p:nvPr/>
        </p:nvCxnSpPr>
        <p:spPr>
          <a:xfrm>
            <a:off x="5181600" y="4343400"/>
            <a:ext cx="0" cy="5487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46027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3733800" y="128250"/>
            <a:ext cx="2057400" cy="6096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Summary</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58</a:t>
            </a:fld>
            <a:endParaRPr lang="zh-CN" altLang="zh-CN"/>
          </a:p>
        </p:txBody>
      </p:sp>
      <p:sp>
        <p:nvSpPr>
          <p:cNvPr id="3" name="TextBox 2"/>
          <p:cNvSpPr txBox="1"/>
          <p:nvPr/>
        </p:nvSpPr>
        <p:spPr>
          <a:xfrm>
            <a:off x="609600" y="737850"/>
            <a:ext cx="8382000" cy="615553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Collective flow is the most dominant collective feature of HI reactions.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a:t>P</a:t>
            </a:r>
            <a:r>
              <a:rPr lang="en-US" sz="2400" dirty="0" smtClean="0"/>
              <a:t>eripheral reactions show shear, vorticity (turbulence) for small transport coefficients </a:t>
            </a:r>
            <a:r>
              <a:rPr lang="en-US" sz="2400" dirty="0" smtClean="0">
                <a:sym typeface="Wingdings" panose="05000000000000000000" pitchFamily="2" charset="2"/>
              </a:rPr>
              <a:t> exp. </a:t>
            </a:r>
            <a:r>
              <a:rPr lang="el-GR" sz="2400" dirty="0" smtClean="0">
                <a:sym typeface="Wingdings" panose="05000000000000000000" pitchFamily="2" charset="2"/>
              </a:rPr>
              <a:t>Λ-</a:t>
            </a:r>
            <a:r>
              <a:rPr lang="en-US" sz="2400" dirty="0" smtClean="0">
                <a:sym typeface="Wingdings" panose="05000000000000000000" pitchFamily="2" charset="2"/>
              </a:rPr>
              <a:t>Polarization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I.S. is of utmost importance, it can be implemented </a:t>
            </a:r>
            <a:br>
              <a:rPr lang="en-US" sz="2400" dirty="0" smtClean="0"/>
            </a:br>
            <a:r>
              <a:rPr lang="en-US" sz="2400" dirty="0" smtClean="0"/>
              <a:t>in (</a:t>
            </a:r>
            <a:r>
              <a:rPr lang="en-US" sz="2400" i="1" dirty="0" smtClean="0"/>
              <a:t>t, z</a:t>
            </a:r>
            <a:r>
              <a:rPr lang="en-US" sz="2400" dirty="0" smtClean="0"/>
              <a:t>) and ( </a:t>
            </a:r>
            <a:r>
              <a:rPr lang="el-GR" sz="2800" i="1" dirty="0" smtClean="0">
                <a:latin typeface="Times New Roman" panose="02020603050405020304" pitchFamily="18" charset="0"/>
                <a:cs typeface="Times New Roman" panose="02020603050405020304" pitchFamily="18" charset="0"/>
              </a:rPr>
              <a:t>τ, η</a:t>
            </a:r>
            <a:r>
              <a:rPr lang="en-US" sz="2400" dirty="0" smtClean="0"/>
              <a:t>) hydro codes</a:t>
            </a:r>
          </a:p>
          <a:p>
            <a:pPr marL="342900" indent="-342900">
              <a:buFont typeface="Arial" panose="020B0604020202020204" pitchFamily="34" charset="0"/>
              <a:buChar char="•"/>
            </a:pPr>
            <a:endParaRPr lang="el-GR" sz="2400" dirty="0" smtClean="0"/>
          </a:p>
          <a:p>
            <a:pPr marL="342900" indent="-342900">
              <a:buFont typeface="Arial" panose="020B0604020202020204" pitchFamily="34" charset="0"/>
              <a:buChar char="•"/>
            </a:pPr>
            <a:r>
              <a:rPr lang="en-US" sz="2400" dirty="0" smtClean="0"/>
              <a:t>Different components, </a:t>
            </a:r>
            <a:r>
              <a:rPr lang="en-US" sz="2400" i="1" dirty="0" smtClean="0"/>
              <a:t>-y, x, z</a:t>
            </a:r>
            <a:r>
              <a:rPr lang="en-US" sz="2400" dirty="0" smtClean="0"/>
              <a:t>, and momentum dependence do show the weight of different dynamical flow patterns.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sym typeface="Wingdings" panose="05000000000000000000" pitchFamily="2" charset="2"/>
              </a:rPr>
              <a:t> </a:t>
            </a:r>
            <a:r>
              <a:rPr lang="el-GR"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Λ</a:t>
            </a:r>
            <a:r>
              <a:rPr lang="el-GR" sz="2400" b="1" dirty="0">
                <a:solidFill>
                  <a:srgbClr val="FF0000"/>
                </a:solidFill>
                <a:sym typeface="Wingdings" panose="05000000000000000000" pitchFamily="2" charset="2"/>
              </a:rPr>
              <a:t>-</a:t>
            </a:r>
            <a:r>
              <a:rPr lang="en-US" sz="2400" b="1" dirty="0">
                <a:solidFill>
                  <a:srgbClr val="FF0000"/>
                </a:solidFill>
                <a:sym typeface="Wingdings" panose="05000000000000000000" pitchFamily="2" charset="2"/>
              </a:rPr>
              <a:t>Polarization </a:t>
            </a:r>
            <a:r>
              <a:rPr lang="en-US" sz="2400" b="1" dirty="0" smtClean="0">
                <a:solidFill>
                  <a:srgbClr val="FF0000"/>
                </a:solidFill>
                <a:sym typeface="Wingdings" panose="05000000000000000000" pitchFamily="2" charset="2"/>
              </a:rPr>
              <a:t>is highly sensitive diagnostic tool </a:t>
            </a:r>
            <a:br>
              <a:rPr lang="en-US" sz="2400" b="1" dirty="0" smtClean="0">
                <a:solidFill>
                  <a:srgbClr val="FF0000"/>
                </a:solidFill>
                <a:sym typeface="Wingdings" panose="05000000000000000000" pitchFamily="2" charset="2"/>
              </a:rPr>
            </a:br>
            <a:r>
              <a:rPr lang="en-US" sz="2400" i="1" baseline="-25000" dirty="0" smtClean="0">
                <a:solidFill>
                  <a:srgbClr val="0000FF"/>
                </a:solidFill>
                <a:sym typeface="Wingdings" panose="05000000000000000000" pitchFamily="2" charset="2"/>
              </a:rPr>
              <a:t>                                                       </a:t>
            </a:r>
            <a:r>
              <a:rPr lang="en-US" sz="5400" b="1" i="1" baseline="-25000" dirty="0" smtClean="0">
                <a:solidFill>
                  <a:srgbClr val="0000FF"/>
                </a:solidFill>
                <a:sym typeface="Wingdings" panose="05000000000000000000" pitchFamily="2" charset="2"/>
              </a:rPr>
              <a:t>--- </a:t>
            </a:r>
            <a:r>
              <a:rPr lang="en-US" sz="5400" b="1" i="1" baseline="-25000" dirty="0">
                <a:solidFill>
                  <a:srgbClr val="0000FF"/>
                </a:solidFill>
                <a:sym typeface="Wingdings" panose="05000000000000000000" pitchFamily="2" charset="2"/>
              </a:rPr>
              <a:t>*  ---</a:t>
            </a:r>
            <a:endParaRPr lang="en-US" sz="5400" b="1" dirty="0">
              <a:solidFill>
                <a:srgbClr val="FF0000"/>
              </a:solidFill>
            </a:endParaRPr>
          </a:p>
        </p:txBody>
      </p:sp>
    </p:spTree>
    <p:custDataLst>
      <p:tags r:id="rId1"/>
    </p:custDataLst>
    <p:extLst>
      <p:ext uri="{BB962C8B-B14F-4D97-AF65-F5344CB8AC3E}">
        <p14:creationId xmlns:p14="http://schemas.microsoft.com/office/powerpoint/2010/main" val="36976900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59</a:t>
            </a:fld>
            <a:endParaRPr lang="zh-CN" altLang="zh-CN"/>
          </a:p>
        </p:txBody>
      </p:sp>
    </p:spTree>
    <p:extLst>
      <p:ext uri="{BB962C8B-B14F-4D97-AF65-F5344CB8AC3E}">
        <p14:creationId xmlns:p14="http://schemas.microsoft.com/office/powerpoint/2010/main" val="4054779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sz="quarter" idx="4294967295"/>
          </p:nvPr>
        </p:nvSpPr>
        <p:spPr>
          <a:xfrm>
            <a:off x="152400" y="152400"/>
            <a:ext cx="7239000" cy="6096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Initial State – Peripheral reactions</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6</a:t>
            </a:fld>
            <a:endParaRPr lang="zh-CN" altLang="zh-CN"/>
          </a:p>
        </p:txBody>
      </p:sp>
      <p:pic>
        <p:nvPicPr>
          <p:cNvPr id="6" name="Picture 5"/>
          <p:cNvPicPr>
            <a:picLocks noChangeAspect="1"/>
          </p:cNvPicPr>
          <p:nvPr/>
        </p:nvPicPr>
        <p:blipFill>
          <a:blip r:embed="rId4"/>
          <a:stretch>
            <a:fillRect/>
          </a:stretch>
        </p:blipFill>
        <p:spPr>
          <a:xfrm>
            <a:off x="228600" y="2442458"/>
            <a:ext cx="4485217" cy="3776263"/>
          </a:xfrm>
          <a:prstGeom prst="rect">
            <a:avLst/>
          </a:prstGeom>
        </p:spPr>
      </p:pic>
      <p:sp>
        <p:nvSpPr>
          <p:cNvPr id="7" name="TextBox 6"/>
          <p:cNvSpPr txBox="1"/>
          <p:nvPr/>
        </p:nvSpPr>
        <p:spPr>
          <a:xfrm>
            <a:off x="381000" y="1002064"/>
            <a:ext cx="8229600" cy="1292662"/>
          </a:xfrm>
          <a:prstGeom prst="rect">
            <a:avLst/>
          </a:prstGeom>
          <a:noFill/>
        </p:spPr>
        <p:txBody>
          <a:bodyPr wrap="square" rtlCol="0">
            <a:spAutoFit/>
          </a:bodyPr>
          <a:lstStyle/>
          <a:p>
            <a:r>
              <a:rPr lang="en-US" dirty="0" smtClean="0"/>
              <a:t>Magas, Csernai, Strottman </a:t>
            </a:r>
            <a:r>
              <a:rPr lang="en-US" sz="2400" b="1" dirty="0" smtClean="0"/>
              <a:t>(2001), (2002)</a:t>
            </a:r>
          </a:p>
          <a:p>
            <a:pPr marL="285750" indent="-285750">
              <a:buFontTx/>
              <a:buChar char="-"/>
            </a:pPr>
            <a:r>
              <a:rPr lang="en-US" dirty="0" smtClean="0"/>
              <a:t>Yang-Mills flux tube model for longitudinal streaks</a:t>
            </a:r>
          </a:p>
          <a:p>
            <a:pPr marL="285750" indent="-285750">
              <a:buFontTx/>
              <a:buChar char="-"/>
            </a:pPr>
            <a:r>
              <a:rPr lang="en-US" dirty="0" smtClean="0"/>
              <a:t>String tension is decreasing at the periphery</a:t>
            </a:r>
          </a:p>
          <a:p>
            <a:pPr marL="285750" indent="-285750">
              <a:buFontTx/>
              <a:buChar char="-"/>
            </a:pPr>
            <a:r>
              <a:rPr lang="en-US" dirty="0" smtClean="0"/>
              <a:t>Initial shear &amp; vorticity is present </a:t>
            </a:r>
          </a:p>
        </p:txBody>
      </p:sp>
      <p:pic>
        <p:nvPicPr>
          <p:cNvPr id="8" name="Picture 7"/>
          <p:cNvPicPr>
            <a:picLocks noChangeAspect="1"/>
          </p:cNvPicPr>
          <p:nvPr/>
        </p:nvPicPr>
        <p:blipFill>
          <a:blip r:embed="rId5"/>
          <a:stretch>
            <a:fillRect/>
          </a:stretch>
        </p:blipFill>
        <p:spPr>
          <a:xfrm>
            <a:off x="6096000" y="1033531"/>
            <a:ext cx="2844782" cy="2337723"/>
          </a:xfrm>
          <a:prstGeom prst="rect">
            <a:avLst/>
          </a:prstGeom>
        </p:spPr>
      </p:pic>
      <p:pic>
        <p:nvPicPr>
          <p:cNvPr id="9" name="Picture 8"/>
          <p:cNvPicPr>
            <a:picLocks noChangeAspect="1"/>
          </p:cNvPicPr>
          <p:nvPr/>
        </p:nvPicPr>
        <p:blipFill>
          <a:blip r:embed="rId6"/>
          <a:stretch>
            <a:fillRect/>
          </a:stretch>
        </p:blipFill>
        <p:spPr>
          <a:xfrm>
            <a:off x="5140049" y="3371254"/>
            <a:ext cx="3470551" cy="2698575"/>
          </a:xfrm>
          <a:prstGeom prst="rect">
            <a:avLst/>
          </a:prstGeom>
        </p:spPr>
      </p:pic>
    </p:spTree>
    <p:custDataLst>
      <p:tags r:id="rId1"/>
    </p:custDataLst>
    <p:extLst>
      <p:ext uri="{BB962C8B-B14F-4D97-AF65-F5344CB8AC3E}">
        <p14:creationId xmlns:p14="http://schemas.microsoft.com/office/powerpoint/2010/main" val="30131010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60</a:t>
            </a:fld>
            <a:endParaRPr lang="zh-CN" altLang="zh-CN"/>
          </a:p>
        </p:txBody>
      </p:sp>
    </p:spTree>
    <p:extLst>
      <p:ext uri="{BB962C8B-B14F-4D97-AF65-F5344CB8AC3E}">
        <p14:creationId xmlns:p14="http://schemas.microsoft.com/office/powerpoint/2010/main" val="16180070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61</a:t>
            </a:fld>
            <a:endParaRPr lang="zh-CN" altLang="zh-CN"/>
          </a:p>
        </p:txBody>
      </p:sp>
    </p:spTree>
    <p:extLst>
      <p:ext uri="{BB962C8B-B14F-4D97-AF65-F5344CB8AC3E}">
        <p14:creationId xmlns:p14="http://schemas.microsoft.com/office/powerpoint/2010/main" val="2040209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F396D4-316B-4A4F-9B13-F9AF06E47416}" type="slidenum">
              <a:rPr lang="zh-CN" altLang="zh-CN" smtClean="0"/>
              <a:pPr>
                <a:defRPr/>
              </a:pPr>
              <a:t>62</a:t>
            </a:fld>
            <a:endParaRPr lang="zh-CN" altLang="zh-CN"/>
          </a:p>
        </p:txBody>
      </p:sp>
    </p:spTree>
    <p:extLst>
      <p:ext uri="{BB962C8B-B14F-4D97-AF65-F5344CB8AC3E}">
        <p14:creationId xmlns:p14="http://schemas.microsoft.com/office/powerpoint/2010/main" val="4137600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188375" y="3760571"/>
            <a:ext cx="3498425" cy="3051047"/>
          </a:xfrm>
          <a:prstGeom prst="rect">
            <a:avLst/>
          </a:prstGeom>
        </p:spPr>
      </p:pic>
      <p:pic>
        <p:nvPicPr>
          <p:cNvPr id="4" name="Picture 3"/>
          <p:cNvPicPr>
            <a:picLocks noChangeAspect="1"/>
          </p:cNvPicPr>
          <p:nvPr/>
        </p:nvPicPr>
        <p:blipFill>
          <a:blip r:embed="rId5"/>
          <a:stretch>
            <a:fillRect/>
          </a:stretch>
        </p:blipFill>
        <p:spPr>
          <a:xfrm>
            <a:off x="4951909" y="457200"/>
            <a:ext cx="3971356" cy="2917073"/>
          </a:xfrm>
          <a:prstGeom prst="rect">
            <a:avLst/>
          </a:prstGeom>
        </p:spPr>
      </p:pic>
      <p:sp>
        <p:nvSpPr>
          <p:cNvPr id="25602" name="Rectangle 2"/>
          <p:cNvSpPr>
            <a:spLocks noGrp="1" noChangeArrowheads="1"/>
          </p:cNvSpPr>
          <p:nvPr>
            <p:ph type="title" sz="quarter" idx="4294967295"/>
          </p:nvPr>
        </p:nvSpPr>
        <p:spPr>
          <a:xfrm>
            <a:off x="0" y="152400"/>
            <a:ext cx="9144000" cy="10668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Present </a:t>
            </a:r>
            <a:r>
              <a:rPr lang="en-US" altLang="zh-CN" sz="2800" b="1"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parton</a:t>
            </a: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kinetic models</a:t>
            </a:r>
            <a:b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b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HIJING, AMPT</a:t>
            </a:r>
            <a:r>
              <a:rPr lang="en-US" altLang="zh-CN" sz="2800" b="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PACIAE</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7</a:t>
            </a:fld>
            <a:endParaRPr lang="zh-CN" altLang="zh-CN"/>
          </a:p>
        </p:txBody>
      </p:sp>
      <p:sp>
        <p:nvSpPr>
          <p:cNvPr id="3" name="TextBox 2"/>
          <p:cNvSpPr txBox="1"/>
          <p:nvPr/>
        </p:nvSpPr>
        <p:spPr>
          <a:xfrm>
            <a:off x="304800" y="1524000"/>
            <a:ext cx="4267200" cy="3170099"/>
          </a:xfrm>
          <a:prstGeom prst="rect">
            <a:avLst/>
          </a:prstGeom>
          <a:noFill/>
        </p:spPr>
        <p:txBody>
          <a:bodyPr wrap="square" rtlCol="0">
            <a:spAutoFit/>
          </a:bodyPr>
          <a:lstStyle/>
          <a:p>
            <a:r>
              <a:rPr lang="en-US" dirty="0" smtClean="0"/>
              <a:t>Different space-time configurations</a:t>
            </a:r>
          </a:p>
          <a:p>
            <a:endParaRPr lang="en-US" dirty="0" smtClean="0"/>
          </a:p>
          <a:p>
            <a:r>
              <a:rPr lang="en-US" sz="1600" dirty="0" smtClean="0">
                <a:solidFill>
                  <a:srgbClr val="0000FF"/>
                </a:solidFill>
              </a:rPr>
              <a:t>[Long-Gang </a:t>
            </a:r>
            <a:r>
              <a:rPr lang="en-US" sz="1600" dirty="0">
                <a:solidFill>
                  <a:srgbClr val="0000FF"/>
                </a:solidFill>
              </a:rPr>
              <a:t>Pang, Hannah Petersen, </a:t>
            </a:r>
            <a:r>
              <a:rPr lang="en-US" sz="1600" dirty="0" err="1">
                <a:solidFill>
                  <a:srgbClr val="0000FF"/>
                </a:solidFill>
              </a:rPr>
              <a:t>Guang</a:t>
            </a:r>
            <a:r>
              <a:rPr lang="en-US" sz="1600" dirty="0">
                <a:solidFill>
                  <a:srgbClr val="0000FF"/>
                </a:solidFill>
              </a:rPr>
              <a:t>-You Qin</a:t>
            </a:r>
            <a:r>
              <a:rPr lang="en-US" sz="1600" dirty="0" smtClean="0">
                <a:solidFill>
                  <a:srgbClr val="0000FF"/>
                </a:solidFill>
              </a:rPr>
              <a:t>, Victor </a:t>
            </a:r>
            <a:r>
              <a:rPr lang="en-US" sz="1600" dirty="0">
                <a:solidFill>
                  <a:srgbClr val="0000FF"/>
                </a:solidFill>
              </a:rPr>
              <a:t>Roy and Xin-</a:t>
            </a:r>
            <a:r>
              <a:rPr lang="en-US" sz="1600" dirty="0" err="1">
                <a:solidFill>
                  <a:srgbClr val="0000FF"/>
                </a:solidFill>
              </a:rPr>
              <a:t>Nian</a:t>
            </a:r>
            <a:r>
              <a:rPr lang="en-US" sz="1600" dirty="0">
                <a:solidFill>
                  <a:srgbClr val="0000FF"/>
                </a:solidFill>
              </a:rPr>
              <a:t> Wang, 27 September - 3 October</a:t>
            </a:r>
          </a:p>
          <a:p>
            <a:r>
              <a:rPr lang="en-US" sz="1600" b="1" dirty="0">
                <a:solidFill>
                  <a:srgbClr val="0000FF"/>
                </a:solidFill>
              </a:rPr>
              <a:t>2015</a:t>
            </a:r>
            <a:r>
              <a:rPr lang="en-US" sz="1600" dirty="0">
                <a:solidFill>
                  <a:srgbClr val="0000FF"/>
                </a:solidFill>
              </a:rPr>
              <a:t>, Kobe, Japan; and Long-Gang Pang, </a:t>
            </a:r>
            <a:r>
              <a:rPr lang="en-US" sz="1600" dirty="0" smtClean="0">
                <a:solidFill>
                  <a:srgbClr val="0000FF"/>
                </a:solidFill>
              </a:rPr>
              <a:t>Hannah Petersen</a:t>
            </a:r>
            <a:r>
              <a:rPr lang="en-US" sz="1600" dirty="0">
                <a:solidFill>
                  <a:srgbClr val="0000FF"/>
                </a:solidFill>
              </a:rPr>
              <a:t>, </a:t>
            </a:r>
            <a:r>
              <a:rPr lang="en-US" sz="1600" dirty="0" err="1">
                <a:solidFill>
                  <a:srgbClr val="0000FF"/>
                </a:solidFill>
              </a:rPr>
              <a:t>Guang</a:t>
            </a:r>
            <a:r>
              <a:rPr lang="en-US" sz="1600" dirty="0">
                <a:solidFill>
                  <a:srgbClr val="0000FF"/>
                </a:solidFill>
              </a:rPr>
              <a:t>-You Qin, Victor Roy, Xin-</a:t>
            </a:r>
            <a:r>
              <a:rPr lang="en-US" sz="1600" dirty="0" err="1">
                <a:solidFill>
                  <a:srgbClr val="0000FF"/>
                </a:solidFill>
              </a:rPr>
              <a:t>Nian</a:t>
            </a:r>
            <a:r>
              <a:rPr lang="en-US" sz="1600" dirty="0">
                <a:solidFill>
                  <a:srgbClr val="0000FF"/>
                </a:solidFill>
              </a:rPr>
              <a:t> Wang</a:t>
            </a:r>
            <a:r>
              <a:rPr lang="en-US" sz="1600" dirty="0" smtClean="0">
                <a:solidFill>
                  <a:srgbClr val="0000FF"/>
                </a:solidFill>
              </a:rPr>
              <a:t>, </a:t>
            </a:r>
            <a:r>
              <a:rPr lang="en-US" sz="1600" dirty="0" err="1" smtClean="0">
                <a:solidFill>
                  <a:srgbClr val="0000FF"/>
                </a:solidFill>
              </a:rPr>
              <a:t>arXiv</a:t>
            </a:r>
            <a:r>
              <a:rPr lang="en-US" sz="1600" dirty="0">
                <a:solidFill>
                  <a:srgbClr val="0000FF"/>
                </a:solidFill>
              </a:rPr>
              <a:t>: </a:t>
            </a:r>
            <a:r>
              <a:rPr lang="en-US" sz="1600" b="1" dirty="0">
                <a:solidFill>
                  <a:srgbClr val="0000FF"/>
                </a:solidFill>
              </a:rPr>
              <a:t>15</a:t>
            </a:r>
            <a:r>
              <a:rPr lang="en-US" sz="1600" dirty="0">
                <a:solidFill>
                  <a:srgbClr val="0000FF"/>
                </a:solidFill>
              </a:rPr>
              <a:t>11.04131 </a:t>
            </a:r>
            <a:r>
              <a:rPr lang="en-US" sz="1600" dirty="0" smtClean="0">
                <a:solidFill>
                  <a:srgbClr val="0000FF"/>
                </a:solidFill>
              </a:rPr>
              <a:t>]</a:t>
            </a:r>
          </a:p>
          <a:p>
            <a:endParaRPr lang="en-US" sz="1600" dirty="0">
              <a:solidFill>
                <a:srgbClr val="0000FF"/>
              </a:solidFill>
            </a:endParaRPr>
          </a:p>
          <a:p>
            <a:r>
              <a:rPr lang="en-US" sz="1600" dirty="0" smtClean="0">
                <a:solidFill>
                  <a:srgbClr val="0000FF"/>
                </a:solidFill>
              </a:rPr>
              <a:t>[Wei-Tian </a:t>
            </a:r>
            <a:r>
              <a:rPr lang="en-US" sz="1600" dirty="0">
                <a:solidFill>
                  <a:srgbClr val="0000FF"/>
                </a:solidFill>
              </a:rPr>
              <a:t>Deng, and Xu-</a:t>
            </a:r>
            <a:r>
              <a:rPr lang="en-US" sz="1600" dirty="0" err="1">
                <a:solidFill>
                  <a:srgbClr val="0000FF"/>
                </a:solidFill>
              </a:rPr>
              <a:t>Guang</a:t>
            </a:r>
            <a:r>
              <a:rPr lang="en-US" sz="1600" dirty="0">
                <a:solidFill>
                  <a:srgbClr val="0000FF"/>
                </a:solidFill>
              </a:rPr>
              <a:t> Huang, arXiv</a:t>
            </a:r>
            <a:r>
              <a:rPr lang="en-US" sz="1600" dirty="0" smtClean="0">
                <a:solidFill>
                  <a:srgbClr val="0000FF"/>
                </a:solidFill>
              </a:rPr>
              <a:t>: </a:t>
            </a:r>
            <a:r>
              <a:rPr lang="en-US" sz="1600" b="1" dirty="0" smtClean="0">
                <a:solidFill>
                  <a:srgbClr val="0000FF"/>
                </a:solidFill>
              </a:rPr>
              <a:t>16</a:t>
            </a:r>
            <a:r>
              <a:rPr lang="en-US" sz="1600" dirty="0" smtClean="0">
                <a:solidFill>
                  <a:srgbClr val="0000FF"/>
                </a:solidFill>
              </a:rPr>
              <a:t>09.01801, </a:t>
            </a:r>
            <a:r>
              <a:rPr lang="en-US" sz="1600" dirty="0"/>
              <a:t>Phys. Rev. C 93, 064907 (2016)</a:t>
            </a:r>
            <a:r>
              <a:rPr lang="en-US" sz="1600" dirty="0" smtClean="0">
                <a:solidFill>
                  <a:srgbClr val="0000FF"/>
                </a:solidFill>
              </a:rPr>
              <a:t>]</a:t>
            </a:r>
            <a:endParaRPr lang="en-US" sz="1600" dirty="0">
              <a:solidFill>
                <a:srgbClr val="0000FF"/>
              </a:solidFill>
            </a:endParaRPr>
          </a:p>
        </p:txBody>
      </p:sp>
      <p:pic>
        <p:nvPicPr>
          <p:cNvPr id="7" name="Picture 6"/>
          <p:cNvPicPr>
            <a:picLocks noChangeAspect="1"/>
          </p:cNvPicPr>
          <p:nvPr/>
        </p:nvPicPr>
        <p:blipFill>
          <a:blip r:embed="rId6"/>
          <a:stretch>
            <a:fillRect/>
          </a:stretch>
        </p:blipFill>
        <p:spPr>
          <a:xfrm>
            <a:off x="1066800" y="4544492"/>
            <a:ext cx="3447267" cy="2287004"/>
          </a:xfrm>
          <a:prstGeom prst="rect">
            <a:avLst/>
          </a:prstGeom>
        </p:spPr>
      </p:pic>
      <p:cxnSp>
        <p:nvCxnSpPr>
          <p:cNvPr id="8" name="Straight Arrow Connector 7"/>
          <p:cNvCxnSpPr/>
          <p:nvPr/>
        </p:nvCxnSpPr>
        <p:spPr>
          <a:xfrm flipV="1">
            <a:off x="4419600" y="2286000"/>
            <a:ext cx="609600" cy="60960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52355" y="4065371"/>
            <a:ext cx="1181645" cy="43042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962400" y="4065371"/>
            <a:ext cx="189955" cy="47867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5490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115563" y="-20987"/>
            <a:ext cx="3498425" cy="3051047"/>
          </a:xfrm>
          <a:prstGeom prst="rect">
            <a:avLst/>
          </a:prstGeom>
        </p:spPr>
      </p:pic>
      <p:sp>
        <p:nvSpPr>
          <p:cNvPr id="25602" name="Rectangle 2"/>
          <p:cNvSpPr>
            <a:spLocks noGrp="1" noChangeArrowheads="1"/>
          </p:cNvSpPr>
          <p:nvPr>
            <p:ph type="title" sz="quarter" idx="4294967295"/>
          </p:nvPr>
        </p:nvSpPr>
        <p:spPr>
          <a:xfrm>
            <a:off x="0" y="152400"/>
            <a:ext cx="9144000" cy="1066800"/>
          </a:xfrm>
        </p:spPr>
        <p:txBody>
          <a:bodyPr/>
          <a:lstStyle/>
          <a:p>
            <a:pPr algn="l" eaLnBrk="1" hangingPunct="1">
              <a:tabLst>
                <a:tab pos="1196975" algn="l"/>
              </a:tabLst>
            </a:pP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Present </a:t>
            </a:r>
            <a:r>
              <a:rPr lang="en-US" altLang="zh-CN" sz="2800" b="1" dirty="0" err="1"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parton</a:t>
            </a: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kinetic models</a:t>
            </a:r>
            <a:b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br>
            <a:r>
              <a:rPr lang="en-US" altLang="zh-CN"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      HIJING, AMPT, PATHIA</a:t>
            </a:r>
            <a:endParaRPr lang="zh-CN" altLang="en-US" sz="2800" b="1"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8</a:t>
            </a:fld>
            <a:endParaRPr lang="zh-CN" altLang="zh-CN"/>
          </a:p>
        </p:txBody>
      </p:sp>
      <p:sp>
        <p:nvSpPr>
          <p:cNvPr id="3" name="TextBox 2"/>
          <p:cNvSpPr txBox="1"/>
          <p:nvPr/>
        </p:nvSpPr>
        <p:spPr>
          <a:xfrm>
            <a:off x="304800" y="1524000"/>
            <a:ext cx="4267200" cy="1631216"/>
          </a:xfrm>
          <a:prstGeom prst="rect">
            <a:avLst/>
          </a:prstGeom>
          <a:noFill/>
        </p:spPr>
        <p:txBody>
          <a:bodyPr wrap="square" rtlCol="0">
            <a:spAutoFit/>
          </a:bodyPr>
          <a:lstStyle/>
          <a:p>
            <a:r>
              <a:rPr lang="en-US" dirty="0" smtClean="0"/>
              <a:t>Different space-time configurations</a:t>
            </a:r>
          </a:p>
          <a:p>
            <a:endParaRPr lang="en-US" dirty="0" smtClean="0"/>
          </a:p>
          <a:p>
            <a:endParaRPr lang="en-US" sz="1600" dirty="0">
              <a:solidFill>
                <a:srgbClr val="0000FF"/>
              </a:solidFill>
            </a:endParaRPr>
          </a:p>
          <a:p>
            <a:r>
              <a:rPr lang="en-US" sz="1600" dirty="0">
                <a:solidFill>
                  <a:srgbClr val="0000FF"/>
                </a:solidFill>
              </a:rPr>
              <a:t>[Wei-Tian Deng, and Xu-</a:t>
            </a:r>
            <a:r>
              <a:rPr lang="en-US" sz="1600" dirty="0" err="1">
                <a:solidFill>
                  <a:srgbClr val="0000FF"/>
                </a:solidFill>
              </a:rPr>
              <a:t>Guang</a:t>
            </a:r>
            <a:r>
              <a:rPr lang="en-US" sz="1600" dirty="0">
                <a:solidFill>
                  <a:srgbClr val="0000FF"/>
                </a:solidFill>
              </a:rPr>
              <a:t> Huang,</a:t>
            </a:r>
          </a:p>
          <a:p>
            <a:r>
              <a:rPr lang="en-US" sz="1600" dirty="0">
                <a:solidFill>
                  <a:srgbClr val="0000FF"/>
                </a:solidFill>
              </a:rPr>
              <a:t>Vorticity in heavy-ion collisions,</a:t>
            </a:r>
          </a:p>
          <a:p>
            <a:r>
              <a:rPr lang="en-US" sz="1600" dirty="0">
                <a:solidFill>
                  <a:srgbClr val="0000FF"/>
                </a:solidFill>
              </a:rPr>
              <a:t>Phys. Rev. C 93, 064907 (2016).]</a:t>
            </a:r>
          </a:p>
        </p:txBody>
      </p:sp>
      <p:pic>
        <p:nvPicPr>
          <p:cNvPr id="8" name="Picture 7"/>
          <p:cNvPicPr>
            <a:picLocks noChangeAspect="1"/>
          </p:cNvPicPr>
          <p:nvPr/>
        </p:nvPicPr>
        <p:blipFill>
          <a:blip r:embed="rId5"/>
          <a:stretch>
            <a:fillRect/>
          </a:stretch>
        </p:blipFill>
        <p:spPr>
          <a:xfrm>
            <a:off x="76200" y="3505199"/>
            <a:ext cx="4073633" cy="2740025"/>
          </a:xfrm>
          <a:prstGeom prst="rect">
            <a:avLst/>
          </a:prstGeom>
        </p:spPr>
      </p:pic>
      <p:pic>
        <p:nvPicPr>
          <p:cNvPr id="9" name="Picture 8"/>
          <p:cNvPicPr>
            <a:picLocks noChangeAspect="1"/>
          </p:cNvPicPr>
          <p:nvPr/>
        </p:nvPicPr>
        <p:blipFill>
          <a:blip r:embed="rId6"/>
          <a:stretch>
            <a:fillRect/>
          </a:stretch>
        </p:blipFill>
        <p:spPr>
          <a:xfrm>
            <a:off x="4191000" y="3505199"/>
            <a:ext cx="4074007" cy="2634881"/>
          </a:xfrm>
          <a:prstGeom prst="rect">
            <a:avLst/>
          </a:prstGeom>
        </p:spPr>
      </p:pic>
      <p:sp>
        <p:nvSpPr>
          <p:cNvPr id="4" name="TextBox 3"/>
          <p:cNvSpPr txBox="1"/>
          <p:nvPr/>
        </p:nvSpPr>
        <p:spPr>
          <a:xfrm>
            <a:off x="8265007" y="4145281"/>
            <a:ext cx="878993" cy="369332"/>
          </a:xfrm>
          <a:prstGeom prst="rect">
            <a:avLst/>
          </a:prstGeom>
          <a:noFill/>
        </p:spPr>
        <p:txBody>
          <a:bodyPr wrap="square" rtlCol="0">
            <a:spAutoFit/>
          </a:bodyPr>
          <a:lstStyle/>
          <a:p>
            <a:r>
              <a:rPr lang="el-GR" dirty="0"/>
              <a:t>ε</a:t>
            </a:r>
            <a:r>
              <a:rPr lang="el-GR" dirty="0" smtClean="0"/>
              <a:t> </a:t>
            </a:r>
            <a:r>
              <a:rPr lang="en-US" dirty="0" smtClean="0"/>
              <a:t>flow</a:t>
            </a:r>
            <a:endParaRPr lang="en-US" dirty="0"/>
          </a:p>
        </p:txBody>
      </p:sp>
      <p:sp>
        <p:nvSpPr>
          <p:cNvPr id="10" name="TextBox 9"/>
          <p:cNvSpPr txBox="1"/>
          <p:nvPr/>
        </p:nvSpPr>
        <p:spPr>
          <a:xfrm>
            <a:off x="8265007" y="4637973"/>
            <a:ext cx="878993" cy="369332"/>
          </a:xfrm>
          <a:prstGeom prst="rect">
            <a:avLst/>
          </a:prstGeom>
          <a:noFill/>
        </p:spPr>
        <p:txBody>
          <a:bodyPr wrap="square" rtlCol="0">
            <a:spAutoFit/>
          </a:bodyPr>
          <a:lstStyle/>
          <a:p>
            <a:r>
              <a:rPr lang="el-GR" dirty="0" smtClean="0"/>
              <a:t>ρ </a:t>
            </a:r>
            <a:r>
              <a:rPr lang="en-US" dirty="0" smtClean="0"/>
              <a:t>flow</a:t>
            </a:r>
            <a:endParaRPr lang="en-US" dirty="0"/>
          </a:p>
        </p:txBody>
      </p:sp>
      <p:sp>
        <p:nvSpPr>
          <p:cNvPr id="11" name="TextBox 10"/>
          <p:cNvSpPr txBox="1"/>
          <p:nvPr/>
        </p:nvSpPr>
        <p:spPr>
          <a:xfrm>
            <a:off x="6934200" y="2722408"/>
            <a:ext cx="2438399" cy="369332"/>
          </a:xfrm>
          <a:prstGeom prst="rect">
            <a:avLst/>
          </a:prstGeom>
          <a:noFill/>
        </p:spPr>
        <p:txBody>
          <a:bodyPr wrap="square" rtlCol="0">
            <a:spAutoFit/>
          </a:bodyPr>
          <a:lstStyle/>
          <a:p>
            <a:r>
              <a:rPr lang="en-US" dirty="0" smtClean="0">
                <a:solidFill>
                  <a:srgbClr val="FF0000"/>
                </a:solidFill>
              </a:rPr>
              <a:t>Max</a:t>
            </a:r>
            <a:r>
              <a:rPr lang="el-GR" dirty="0" smtClean="0">
                <a:solidFill>
                  <a:srgbClr val="FF0000"/>
                </a:solidFill>
              </a:rPr>
              <a:t> ω</a:t>
            </a:r>
            <a:r>
              <a:rPr lang="en-US" baseline="-25000" dirty="0" smtClean="0">
                <a:solidFill>
                  <a:srgbClr val="FF0000"/>
                </a:solidFill>
              </a:rPr>
              <a:t>y</a:t>
            </a:r>
            <a:r>
              <a:rPr lang="en-US" dirty="0" smtClean="0">
                <a:solidFill>
                  <a:srgbClr val="FF0000"/>
                </a:solidFill>
              </a:rPr>
              <a:t> is at x=0 !!!</a:t>
            </a:r>
            <a:endParaRPr lang="en-US" dirty="0">
              <a:solidFill>
                <a:srgbClr val="FF0000"/>
              </a:solidFill>
            </a:endParaRPr>
          </a:p>
        </p:txBody>
      </p:sp>
    </p:spTree>
    <p:custDataLst>
      <p:tags r:id="rId1"/>
    </p:custDataLst>
    <p:extLst>
      <p:ext uri="{BB962C8B-B14F-4D97-AF65-F5344CB8AC3E}">
        <p14:creationId xmlns:p14="http://schemas.microsoft.com/office/powerpoint/2010/main" val="1053146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9</a:t>
            </a:fld>
            <a:endParaRPr lang="zh-CN" altLang="zh-CN"/>
          </a:p>
        </p:txBody>
      </p:sp>
      <p:sp>
        <p:nvSpPr>
          <p:cNvPr id="5" name="Rectangle 2"/>
          <p:cNvSpPr txBox="1">
            <a:spLocks noChangeArrowheads="1"/>
          </p:cNvSpPr>
          <p:nvPr/>
        </p:nvSpPr>
        <p:spPr bwMode="auto">
          <a:xfrm>
            <a:off x="155712" y="509521"/>
            <a:ext cx="85310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a:lstStyle>
          <a:p>
            <a:pPr algn="l" eaLnBrk="1" hangingPunct="1">
              <a:tabLst>
                <a:tab pos="1196975" algn="l"/>
              </a:tabLst>
            </a:pPr>
            <a:r>
              <a:rPr lang="en-US" altLang="zh-CN" sz="2800" b="1" kern="0" dirty="0">
                <a:solidFill>
                  <a:srgbClr val="FF0000"/>
                </a:solidFill>
                <a:effectLst>
                  <a:outerShdw blurRad="38100" dist="38100" dir="2700000" algn="tl">
                    <a:srgbClr val="000000">
                      <a:alpha val="43137"/>
                    </a:srgbClr>
                  </a:outerShdw>
                </a:effectLst>
                <a:ea typeface="楷体_GB2312"/>
                <a:cs typeface="Arial" panose="020B0604020202020204" pitchFamily="34" charset="0"/>
              </a:rPr>
              <a:t>N</a:t>
            </a:r>
            <a:r>
              <a:rPr lang="en-US" altLang="zh-CN" sz="2800" b="1" kern="0" dirty="0" smtClean="0">
                <a:solidFill>
                  <a:srgbClr val="FF0000"/>
                </a:solidFill>
                <a:effectLst>
                  <a:outerShdw blurRad="38100" dist="38100" dir="2700000" algn="tl">
                    <a:srgbClr val="000000">
                      <a:alpha val="43137"/>
                    </a:srgbClr>
                  </a:outerShdw>
                </a:effectLst>
                <a:ea typeface="楷体_GB2312"/>
                <a:cs typeface="Arial" panose="020B0604020202020204" pitchFamily="34" charset="0"/>
              </a:rPr>
              <a:t>ew I.S.  in  </a:t>
            </a:r>
            <a:r>
              <a:rPr lang="el-GR" altLang="zh-CN" sz="2800" b="1" kern="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楷体_GB2312"/>
                <a:cs typeface="Times New Roman" panose="02020603050405020304" pitchFamily="18" charset="0"/>
              </a:rPr>
              <a:t>τ, η   </a:t>
            </a:r>
            <a:r>
              <a:rPr lang="en-US" altLang="zh-CN" sz="2800" b="1" kern="0" dirty="0" smtClean="0">
                <a:solidFill>
                  <a:srgbClr val="FF0000"/>
                </a:solidFill>
                <a:effectLst>
                  <a:outerShdw blurRad="38100" dist="38100" dir="2700000" algn="tl">
                    <a:srgbClr val="000000">
                      <a:alpha val="43137"/>
                    </a:srgbClr>
                  </a:outerShdw>
                </a:effectLst>
                <a:ea typeface="楷体_GB2312"/>
                <a:cs typeface="Times New Roman" panose="02020603050405020304" pitchFamily="18" charset="0"/>
              </a:rPr>
              <a:t>coordinates </a:t>
            </a:r>
            <a:r>
              <a:rPr lang="en-US" altLang="zh-CN" sz="2800" b="1" kern="0" dirty="0" smtClean="0">
                <a:solidFill>
                  <a:srgbClr val="FF0000"/>
                </a:solidFill>
                <a:effectLst>
                  <a:outerShdw blurRad="38100" dist="38100" dir="2700000" algn="tl">
                    <a:srgbClr val="000000">
                      <a:alpha val="43137"/>
                    </a:srgbClr>
                  </a:outerShdw>
                </a:effectLst>
                <a:ea typeface="楷体_GB2312"/>
                <a:cs typeface="Times New Roman" panose="02020603050405020304" pitchFamily="18" charset="0"/>
                <a:sym typeface="Wingdings" panose="05000000000000000000" pitchFamily="2" charset="2"/>
              </a:rPr>
              <a:t> </a:t>
            </a:r>
            <a:r>
              <a:rPr lang="en-US" altLang="zh-CN" sz="2800" b="1" kern="0" dirty="0" err="1" smtClean="0">
                <a:solidFill>
                  <a:srgbClr val="FF0000"/>
                </a:solidFill>
                <a:effectLst>
                  <a:outerShdw blurRad="38100" dist="38100" dir="2700000" algn="tl">
                    <a:srgbClr val="000000">
                      <a:alpha val="43137"/>
                    </a:srgbClr>
                  </a:outerShdw>
                </a:effectLst>
                <a:ea typeface="楷体_GB2312"/>
                <a:cs typeface="Times New Roman" panose="02020603050405020304" pitchFamily="18" charset="0"/>
                <a:sym typeface="Wingdings" panose="05000000000000000000" pitchFamily="2" charset="2"/>
              </a:rPr>
              <a:t>x,y,z,t</a:t>
            </a:r>
            <a:endParaRPr lang="zh-CN" altLang="en-US" sz="2800" b="1" kern="0" dirty="0" smtClean="0">
              <a:solidFill>
                <a:srgbClr val="FF0000"/>
              </a:solidFill>
              <a:effectLst>
                <a:outerShdw blurRad="38100" dist="38100" dir="2700000" algn="tl">
                  <a:srgbClr val="000000">
                    <a:alpha val="43137"/>
                  </a:srgbClr>
                </a:outerShdw>
              </a:effectLst>
              <a:ea typeface="楷体_GB2312"/>
              <a:cs typeface="Times New Roman" panose="02020603050405020304" pitchFamily="18" charset="0"/>
            </a:endParaRPr>
          </a:p>
        </p:txBody>
      </p:sp>
      <p:sp>
        <p:nvSpPr>
          <p:cNvPr id="6" name="TextBox 5"/>
          <p:cNvSpPr txBox="1"/>
          <p:nvPr/>
        </p:nvSpPr>
        <p:spPr>
          <a:xfrm>
            <a:off x="125896" y="1371600"/>
            <a:ext cx="8935278" cy="954107"/>
          </a:xfrm>
          <a:prstGeom prst="rect">
            <a:avLst/>
          </a:prstGeom>
          <a:noFill/>
        </p:spPr>
        <p:txBody>
          <a:bodyPr wrap="square" rtlCol="0">
            <a:spAutoFit/>
          </a:bodyPr>
          <a:lstStyle/>
          <a:p>
            <a:r>
              <a:rPr lang="en-US" sz="2000" dirty="0" smtClean="0"/>
              <a:t>Thus for each streak</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i</a:t>
            </a:r>
            <a:r>
              <a:rPr lang="en-US" sz="2000" dirty="0" smtClean="0"/>
              <a:t>, we can get the origin of the </a:t>
            </a:r>
            <a:r>
              <a:rPr lang="el-GR" sz="2000" i="1" dirty="0" smtClean="0">
                <a:latin typeface="Times New Roman" panose="02020603050405020304" pitchFamily="18" charset="0"/>
                <a:cs typeface="Times New Roman" panose="02020603050405020304" pitchFamily="18" charset="0"/>
              </a:rPr>
              <a:t>τ=τ</a:t>
            </a:r>
            <a:r>
              <a:rPr lang="el-GR" sz="2000" i="1" baseline="-25000" dirty="0" smtClean="0">
                <a:latin typeface="Times New Roman" panose="02020603050405020304" pitchFamily="18" charset="0"/>
                <a:cs typeface="Times New Roman" panose="02020603050405020304" pitchFamily="18" charset="0"/>
              </a:rPr>
              <a:t>0</a:t>
            </a:r>
            <a:r>
              <a:rPr lang="el-GR" sz="2000" dirty="0" smtClean="0"/>
              <a:t>  </a:t>
            </a:r>
            <a:r>
              <a:rPr lang="en-US" sz="2000" dirty="0" smtClean="0"/>
              <a:t>hyperbola,</a:t>
            </a:r>
          </a:p>
          <a:p>
            <a:endParaRPr lang="en-US" dirty="0"/>
          </a:p>
          <a:p>
            <a:endParaRPr lang="en-US" dirty="0"/>
          </a:p>
        </p:txBody>
      </p:sp>
      <p:pic>
        <p:nvPicPr>
          <p:cNvPr id="7" name="Picture 6"/>
          <p:cNvPicPr>
            <a:picLocks noChangeAspect="1"/>
          </p:cNvPicPr>
          <p:nvPr/>
        </p:nvPicPr>
        <p:blipFill>
          <a:blip r:embed="rId2"/>
          <a:stretch>
            <a:fillRect/>
          </a:stretch>
        </p:blipFill>
        <p:spPr>
          <a:xfrm>
            <a:off x="7772400" y="1414356"/>
            <a:ext cx="1220418" cy="367875"/>
          </a:xfrm>
          <a:prstGeom prst="rect">
            <a:avLst/>
          </a:prstGeom>
        </p:spPr>
      </p:pic>
      <p:sp>
        <p:nvSpPr>
          <p:cNvPr id="8" name="TextBox 7"/>
          <p:cNvSpPr txBox="1"/>
          <p:nvPr/>
        </p:nvSpPr>
        <p:spPr>
          <a:xfrm>
            <a:off x="1295400" y="1933184"/>
            <a:ext cx="3886200" cy="646331"/>
          </a:xfrm>
          <a:prstGeom prst="rect">
            <a:avLst/>
          </a:prstGeom>
          <a:noFill/>
        </p:spPr>
        <p:txBody>
          <a:bodyPr wrap="square" rtlCol="0">
            <a:spAutoFit/>
          </a:bodyPr>
          <a:lstStyle/>
          <a:p>
            <a:r>
              <a:rPr lang="en-US" dirty="0" smtClean="0"/>
              <a:t>Energy density GeV/fm</a:t>
            </a:r>
            <a:r>
              <a:rPr lang="en-US" baseline="30000" dirty="0" smtClean="0"/>
              <a:t>3</a:t>
            </a:r>
          </a:p>
          <a:p>
            <a:r>
              <a:rPr lang="en-US" dirty="0"/>
              <a:t>p</a:t>
            </a:r>
            <a:r>
              <a:rPr lang="en-US" dirty="0" smtClean="0"/>
              <a:t>ropagated to the </a:t>
            </a:r>
            <a:r>
              <a:rPr lang="en-US" dirty="0" err="1" smtClean="0"/>
              <a:t>c.m</a:t>
            </a:r>
            <a:r>
              <a:rPr lang="en-US" dirty="0" smtClean="0"/>
              <a:t>. hyperbola</a:t>
            </a:r>
            <a:endParaRPr lang="en-US" dirty="0"/>
          </a:p>
        </p:txBody>
      </p:sp>
      <p:pic>
        <p:nvPicPr>
          <p:cNvPr id="10" name="Picture 9"/>
          <p:cNvPicPr>
            <a:picLocks noChangeAspect="1"/>
          </p:cNvPicPr>
          <p:nvPr/>
        </p:nvPicPr>
        <p:blipFill>
          <a:blip r:embed="rId3"/>
          <a:stretch>
            <a:fillRect/>
          </a:stretch>
        </p:blipFill>
        <p:spPr>
          <a:xfrm>
            <a:off x="0" y="2613375"/>
            <a:ext cx="5313616" cy="4108100"/>
          </a:xfrm>
          <a:prstGeom prst="rect">
            <a:avLst/>
          </a:prstGeom>
        </p:spPr>
      </p:pic>
      <p:pic>
        <p:nvPicPr>
          <p:cNvPr id="9" name="Picture 8"/>
          <p:cNvPicPr>
            <a:picLocks noChangeAspect="1"/>
          </p:cNvPicPr>
          <p:nvPr/>
        </p:nvPicPr>
        <p:blipFill>
          <a:blip r:embed="rId4"/>
          <a:stretch>
            <a:fillRect/>
          </a:stretch>
        </p:blipFill>
        <p:spPr>
          <a:xfrm>
            <a:off x="6400800" y="1914422"/>
            <a:ext cx="2425537" cy="1964183"/>
          </a:xfrm>
          <a:prstGeom prst="rect">
            <a:avLst/>
          </a:prstGeom>
        </p:spPr>
      </p:pic>
      <p:pic>
        <p:nvPicPr>
          <p:cNvPr id="11" name="Picture 10"/>
          <p:cNvPicPr>
            <a:picLocks noChangeAspect="1"/>
          </p:cNvPicPr>
          <p:nvPr/>
        </p:nvPicPr>
        <p:blipFill>
          <a:blip r:embed="rId5"/>
          <a:stretch>
            <a:fillRect/>
          </a:stretch>
        </p:blipFill>
        <p:spPr>
          <a:xfrm>
            <a:off x="6242136" y="3878605"/>
            <a:ext cx="2742864" cy="2297700"/>
          </a:xfrm>
          <a:prstGeom prst="rect">
            <a:avLst/>
          </a:prstGeom>
        </p:spPr>
      </p:pic>
      <p:sp>
        <p:nvSpPr>
          <p:cNvPr id="3" name="Left Arrow 2"/>
          <p:cNvSpPr/>
          <p:nvPr/>
        </p:nvSpPr>
        <p:spPr>
          <a:xfrm rot="20506742">
            <a:off x="5410200" y="3733800"/>
            <a:ext cx="997324" cy="533400"/>
          </a:xfrm>
          <a:prstGeom prst="lef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95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6.6|6.9|6.2"/>
</p:tagLst>
</file>

<file path=ppt/tags/tag10.xml><?xml version="1.0" encoding="utf-8"?>
<p:tagLst xmlns:a="http://schemas.openxmlformats.org/drawingml/2006/main" xmlns:r="http://schemas.openxmlformats.org/officeDocument/2006/relationships" xmlns:p="http://schemas.openxmlformats.org/presentationml/2006/main">
  <p:tag name="TIMING" val="|0.5|6.6|6.9|6.2"/>
</p:tagLst>
</file>

<file path=ppt/tags/tag11.xml><?xml version="1.0" encoding="utf-8"?>
<p:tagLst xmlns:a="http://schemas.openxmlformats.org/drawingml/2006/main" xmlns:r="http://schemas.openxmlformats.org/officeDocument/2006/relationships" xmlns:p="http://schemas.openxmlformats.org/presentationml/2006/main">
  <p:tag name="TIMING" val="|0.5|6.6|6.9|6.2"/>
</p:tagLst>
</file>

<file path=ppt/tags/tag12.xml><?xml version="1.0" encoding="utf-8"?>
<p:tagLst xmlns:a="http://schemas.openxmlformats.org/drawingml/2006/main" xmlns:r="http://schemas.openxmlformats.org/officeDocument/2006/relationships" xmlns:p="http://schemas.openxmlformats.org/presentationml/2006/main">
  <p:tag name="TIMING" val="|0.5|6.6|6.9|6.2"/>
</p:tagLst>
</file>

<file path=ppt/tags/tag13.xml><?xml version="1.0" encoding="utf-8"?>
<p:tagLst xmlns:a="http://schemas.openxmlformats.org/drawingml/2006/main" xmlns:r="http://schemas.openxmlformats.org/officeDocument/2006/relationships" xmlns:p="http://schemas.openxmlformats.org/presentationml/2006/main">
  <p:tag name="TIMING" val="|0.5|6.6|6.9|6.2"/>
</p:tagLst>
</file>

<file path=ppt/tags/tag14.xml><?xml version="1.0" encoding="utf-8"?>
<p:tagLst xmlns:a="http://schemas.openxmlformats.org/drawingml/2006/main" xmlns:r="http://schemas.openxmlformats.org/officeDocument/2006/relationships" xmlns:p="http://schemas.openxmlformats.org/presentationml/2006/main">
  <p:tag name="TIMING" val="|0.5|6.6|6.9|6.2"/>
</p:tagLst>
</file>

<file path=ppt/tags/tag15.xml><?xml version="1.0" encoding="utf-8"?>
<p:tagLst xmlns:a="http://schemas.openxmlformats.org/drawingml/2006/main" xmlns:r="http://schemas.openxmlformats.org/officeDocument/2006/relationships" xmlns:p="http://schemas.openxmlformats.org/presentationml/2006/main">
  <p:tag name="TIMING" val="|0.5|6.6|6.9|6.2"/>
</p:tagLst>
</file>

<file path=ppt/tags/tag16.xml><?xml version="1.0" encoding="utf-8"?>
<p:tagLst xmlns:a="http://schemas.openxmlformats.org/drawingml/2006/main" xmlns:r="http://schemas.openxmlformats.org/officeDocument/2006/relationships" xmlns:p="http://schemas.openxmlformats.org/presentationml/2006/main">
  <p:tag name="TIMING" val="|0.5|6.6|6.9|6.2"/>
</p:tagLst>
</file>

<file path=ppt/tags/tag17.xml><?xml version="1.0" encoding="utf-8"?>
<p:tagLst xmlns:a="http://schemas.openxmlformats.org/drawingml/2006/main" xmlns:r="http://schemas.openxmlformats.org/officeDocument/2006/relationships" xmlns:p="http://schemas.openxmlformats.org/presentationml/2006/main">
  <p:tag name="TIMING" val="|0.5|6.6|6.9|6.2"/>
</p:tagLst>
</file>

<file path=ppt/tags/tag18.xml><?xml version="1.0" encoding="utf-8"?>
<p:tagLst xmlns:a="http://schemas.openxmlformats.org/drawingml/2006/main" xmlns:r="http://schemas.openxmlformats.org/officeDocument/2006/relationships" xmlns:p="http://schemas.openxmlformats.org/presentationml/2006/main">
  <p:tag name="TIMING" val="|0.5|6.6|6.9|6.2"/>
</p:tagLst>
</file>

<file path=ppt/tags/tag19.xml><?xml version="1.0" encoding="utf-8"?>
<p:tagLst xmlns:a="http://schemas.openxmlformats.org/drawingml/2006/main" xmlns:r="http://schemas.openxmlformats.org/officeDocument/2006/relationships" xmlns:p="http://schemas.openxmlformats.org/presentationml/2006/main">
  <p:tag name="TIMING" val="|0.5|6.6|6.9|6.2"/>
</p:tagLst>
</file>

<file path=ppt/tags/tag2.xml><?xml version="1.0" encoding="utf-8"?>
<p:tagLst xmlns:a="http://schemas.openxmlformats.org/drawingml/2006/main" xmlns:r="http://schemas.openxmlformats.org/officeDocument/2006/relationships" xmlns:p="http://schemas.openxmlformats.org/presentationml/2006/main">
  <p:tag name="TIMING" val="|0.5|6.6|6.9|6.2"/>
</p:tagLst>
</file>

<file path=ppt/tags/tag20.xml><?xml version="1.0" encoding="utf-8"?>
<p:tagLst xmlns:a="http://schemas.openxmlformats.org/drawingml/2006/main" xmlns:r="http://schemas.openxmlformats.org/officeDocument/2006/relationships" xmlns:p="http://schemas.openxmlformats.org/presentationml/2006/main">
  <p:tag name="TIMING" val="|0.5|6.6|6.9|6.2"/>
</p:tagLst>
</file>

<file path=ppt/tags/tag21.xml><?xml version="1.0" encoding="utf-8"?>
<p:tagLst xmlns:a="http://schemas.openxmlformats.org/drawingml/2006/main" xmlns:r="http://schemas.openxmlformats.org/officeDocument/2006/relationships" xmlns:p="http://schemas.openxmlformats.org/presentationml/2006/main">
  <p:tag name="TIMING" val="|0.5|6.6|6.9|6.2"/>
</p:tagLst>
</file>

<file path=ppt/tags/tag22.xml><?xml version="1.0" encoding="utf-8"?>
<p:tagLst xmlns:a="http://schemas.openxmlformats.org/drawingml/2006/main" xmlns:r="http://schemas.openxmlformats.org/officeDocument/2006/relationships" xmlns:p="http://schemas.openxmlformats.org/presentationml/2006/main">
  <p:tag name="TIMING" val="|0.5|6.6|6.9|6.2"/>
</p:tagLst>
</file>

<file path=ppt/tags/tag23.xml><?xml version="1.0" encoding="utf-8"?>
<p:tagLst xmlns:a="http://schemas.openxmlformats.org/drawingml/2006/main" xmlns:r="http://schemas.openxmlformats.org/officeDocument/2006/relationships" xmlns:p="http://schemas.openxmlformats.org/presentationml/2006/main">
  <p:tag name="TIMING" val="|0.5|6.6|6.9|6.2"/>
</p:tagLst>
</file>

<file path=ppt/tags/tag24.xml><?xml version="1.0" encoding="utf-8"?>
<p:tagLst xmlns:a="http://schemas.openxmlformats.org/drawingml/2006/main" xmlns:r="http://schemas.openxmlformats.org/officeDocument/2006/relationships" xmlns:p="http://schemas.openxmlformats.org/presentationml/2006/main">
  <p:tag name="TIMING" val="|0.5|6.6|6.9|6.2"/>
</p:tagLst>
</file>

<file path=ppt/tags/tag25.xml><?xml version="1.0" encoding="utf-8"?>
<p:tagLst xmlns:a="http://schemas.openxmlformats.org/drawingml/2006/main" xmlns:r="http://schemas.openxmlformats.org/officeDocument/2006/relationships" xmlns:p="http://schemas.openxmlformats.org/presentationml/2006/main">
  <p:tag name="TIMING" val="|0.5|6.6|6.9|6.2"/>
</p:tagLst>
</file>

<file path=ppt/tags/tag26.xml><?xml version="1.0" encoding="utf-8"?>
<p:tagLst xmlns:a="http://schemas.openxmlformats.org/drawingml/2006/main" xmlns:r="http://schemas.openxmlformats.org/officeDocument/2006/relationships" xmlns:p="http://schemas.openxmlformats.org/presentationml/2006/main">
  <p:tag name="TIMING" val="|0.5|6.6|6.9|6.2"/>
</p:tagLst>
</file>

<file path=ppt/tags/tag27.xml><?xml version="1.0" encoding="utf-8"?>
<p:tagLst xmlns:a="http://schemas.openxmlformats.org/drawingml/2006/main" xmlns:r="http://schemas.openxmlformats.org/officeDocument/2006/relationships" xmlns:p="http://schemas.openxmlformats.org/presentationml/2006/main">
  <p:tag name="TIMING" val="|0.5|6.6|6.9|6.2"/>
</p:tagLst>
</file>

<file path=ppt/tags/tag3.xml><?xml version="1.0" encoding="utf-8"?>
<p:tagLst xmlns:a="http://schemas.openxmlformats.org/drawingml/2006/main" xmlns:r="http://schemas.openxmlformats.org/officeDocument/2006/relationships" xmlns:p="http://schemas.openxmlformats.org/presentationml/2006/main">
  <p:tag name="TIMING" val="|0.5|6.6|6.9|6.2"/>
</p:tagLst>
</file>

<file path=ppt/tags/tag4.xml><?xml version="1.0" encoding="utf-8"?>
<p:tagLst xmlns:a="http://schemas.openxmlformats.org/drawingml/2006/main" xmlns:r="http://schemas.openxmlformats.org/officeDocument/2006/relationships" xmlns:p="http://schemas.openxmlformats.org/presentationml/2006/main">
  <p:tag name="TIMING" val="|0.5|6.6|6.9|6.2"/>
</p:tagLst>
</file>

<file path=ppt/tags/tag5.xml><?xml version="1.0" encoding="utf-8"?>
<p:tagLst xmlns:a="http://schemas.openxmlformats.org/drawingml/2006/main" xmlns:r="http://schemas.openxmlformats.org/officeDocument/2006/relationships" xmlns:p="http://schemas.openxmlformats.org/presentationml/2006/main">
  <p:tag name="TIMING" val="|0.5|6.6|6.9|6.2"/>
</p:tagLst>
</file>

<file path=ppt/tags/tag6.xml><?xml version="1.0" encoding="utf-8"?>
<p:tagLst xmlns:a="http://schemas.openxmlformats.org/drawingml/2006/main" xmlns:r="http://schemas.openxmlformats.org/officeDocument/2006/relationships" xmlns:p="http://schemas.openxmlformats.org/presentationml/2006/main">
  <p:tag name="TIMING" val="|0.5|6.6|6.9|6.2"/>
</p:tagLst>
</file>

<file path=ppt/tags/tag7.xml><?xml version="1.0" encoding="utf-8"?>
<p:tagLst xmlns:a="http://schemas.openxmlformats.org/drawingml/2006/main" xmlns:r="http://schemas.openxmlformats.org/officeDocument/2006/relationships" xmlns:p="http://schemas.openxmlformats.org/presentationml/2006/main">
  <p:tag name="TIMING" val="|0.5|6.6|6.9|6.2"/>
</p:tagLst>
</file>

<file path=ppt/tags/tag8.xml><?xml version="1.0" encoding="utf-8"?>
<p:tagLst xmlns:a="http://schemas.openxmlformats.org/drawingml/2006/main" xmlns:r="http://schemas.openxmlformats.org/officeDocument/2006/relationships" xmlns:p="http://schemas.openxmlformats.org/presentationml/2006/main">
  <p:tag name="TIMING" val="|0.5|6.6|6.9|6.2"/>
</p:tagLst>
</file>

<file path=ppt/tags/tag9.xml><?xml version="1.0" encoding="utf-8"?>
<p:tagLst xmlns:a="http://schemas.openxmlformats.org/drawingml/2006/main" xmlns:r="http://schemas.openxmlformats.org/officeDocument/2006/relationships" xmlns:p="http://schemas.openxmlformats.org/presentationml/2006/main">
  <p:tag name="TIMING" val="|0.5|6.6|6.9|6.2"/>
</p:tagLst>
</file>

<file path=ppt/theme/theme1.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83" charset="0"/>
          <a:buNone/>
          <a:tabLst/>
          <a:defRPr kumimoji="0" lang="en-GB" sz="1800" b="0" i="0" u="none" strike="noStrike" cap="none" normalizeH="0" baseline="0">
            <a:ln>
              <a:noFill/>
            </a:ln>
            <a:effectLst/>
            <a:latin typeface="Arial" pitchFamily="-8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83" charset="0"/>
          <a:buNone/>
          <a:tabLst/>
          <a:defRPr kumimoji="0" lang="en-GB" sz="1800" b="0" i="0" u="none" strike="noStrike" cap="none" normalizeH="0" baseline="0">
            <a:ln>
              <a:noFill/>
            </a:ln>
            <a:effectLst/>
            <a:latin typeface="Arial" pitchFamily="-8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5496</TotalTime>
  <Words>3347</Words>
  <Application>Microsoft Office PowerPoint</Application>
  <PresentationFormat>On-screen Show (4:3)</PresentationFormat>
  <Paragraphs>542</Paragraphs>
  <Slides>62</Slides>
  <Notes>8</Notes>
  <HiddenSlides>22</HiddenSlides>
  <MMClips>2</MMClips>
  <ScaleCrop>false</ScaleCrop>
  <HeadingPairs>
    <vt:vector size="8" baseType="variant">
      <vt:variant>
        <vt:lpstr>Fonts Used</vt:lpstr>
      </vt:variant>
      <vt:variant>
        <vt:i4>24</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89" baseType="lpstr">
      <vt:lpstr>Arial Unicode MS</vt:lpstr>
      <vt:lpstr>ＭＳ ゴシック</vt:lpstr>
      <vt:lpstr>ＭＳ Ｐゴシック</vt:lpstr>
      <vt:lpstr>SimSun</vt:lpstr>
      <vt:lpstr>SimSun</vt:lpstr>
      <vt:lpstr>Arial</vt:lpstr>
      <vt:lpstr>Arial Narrow</vt:lpstr>
      <vt:lpstr>Book Antiqua</vt:lpstr>
      <vt:lpstr>Calibri</vt:lpstr>
      <vt:lpstr>Cambria Math</vt:lpstr>
      <vt:lpstr>Century Gothic</vt:lpstr>
      <vt:lpstr>CMMI7</vt:lpstr>
      <vt:lpstr>CMR10</vt:lpstr>
      <vt:lpstr>CMR7</vt:lpstr>
      <vt:lpstr>CMSY7</vt:lpstr>
      <vt:lpstr>Gill Sans Light</vt:lpstr>
      <vt:lpstr>楷体_GB2312</vt:lpstr>
      <vt:lpstr>Lucida Grande</vt:lpstr>
      <vt:lpstr>Symbol</vt:lpstr>
      <vt:lpstr>Tahoma</vt:lpstr>
      <vt:lpstr>Times New Roman</vt:lpstr>
      <vt:lpstr>Times-Bold</vt:lpstr>
      <vt:lpstr>Times-Roman</vt:lpstr>
      <vt:lpstr>Wingdings</vt:lpstr>
      <vt:lpstr>1_默认设计模板</vt:lpstr>
      <vt:lpstr>Office Theme</vt:lpstr>
      <vt:lpstr>Equation</vt:lpstr>
      <vt:lpstr>PowerPoint Presentation</vt:lpstr>
      <vt:lpstr>PowerPoint Presentation</vt:lpstr>
      <vt:lpstr>PowerPoint Presentation</vt:lpstr>
      <vt:lpstr>PowerPoint Presentation</vt:lpstr>
      <vt:lpstr>Periheral Collisions - Initial State</vt:lpstr>
      <vt:lpstr>Initial State – Peripheral reactions</vt:lpstr>
      <vt:lpstr>Present parton kinetic models -      HIJING, AMPT, PACIAE</vt:lpstr>
      <vt:lpstr>Present parton kinetic models -      HIJING, AMPT, PATHIA</vt:lpstr>
      <vt:lpstr>PowerPoint Presentation</vt:lpstr>
      <vt:lpstr>PowerPoint Presentation</vt:lpstr>
      <vt:lpstr>Shear &amp; Turbulence    KHI</vt:lpstr>
      <vt:lpstr>PowerPoint Presentation</vt:lpstr>
      <vt:lpstr>Consequences – vorticity (2013):</vt:lpstr>
      <vt:lpstr>PowerPoint Presentation</vt:lpstr>
      <vt:lpstr>Consequences:</vt:lpstr>
      <vt:lpstr>PowerPoint Presentation</vt:lpstr>
      <vt:lpstr>PowerPoint Presentation</vt:lpstr>
      <vt:lpstr>PowerPoint Presentation</vt:lpstr>
      <vt:lpstr>PowerPoint Presentation</vt:lpstr>
      <vt:lpstr>PowerPoint Presentation</vt:lpstr>
      <vt:lpstr>PowerPoint Presentation</vt:lpstr>
      <vt:lpstr>Observable consequences</vt:lpstr>
      <vt:lpstr>PowerPoint Presentation</vt:lpstr>
      <vt:lpstr>PowerPoint Presentation</vt:lpstr>
      <vt:lpstr>PowerPoint Presentation</vt:lpstr>
      <vt:lpstr>PowerPoint Presentation</vt:lpstr>
      <vt:lpstr>PowerPoint Presentation</vt:lpstr>
      <vt:lpstr>Puzzle 1: Energy dependence</vt:lpstr>
      <vt:lpstr>PowerPoint Presentation</vt:lpstr>
      <vt:lpstr>Polarization vector </vt:lpstr>
      <vt:lpstr>Results: X and Z components</vt:lpstr>
      <vt:lpstr>PowerPoint Presentation</vt:lpstr>
      <vt:lpstr>PowerPoint Presentation</vt:lpstr>
      <vt:lpstr>PowerPoint Presentation</vt:lpstr>
      <vt:lpstr>PowerPoint Presentation</vt:lpstr>
      <vt:lpstr>Polarization Splitting</vt:lpstr>
      <vt:lpstr>PowerPoint Presentation</vt:lpstr>
      <vt:lpstr>PowerPoint Presentation</vt:lpstr>
      <vt:lpstr>PowerPoint Presentation</vt:lpstr>
      <vt:lpstr>PowerPoint Presentation</vt:lpstr>
      <vt:lpstr>PowerPoint Presentation</vt:lpstr>
      <vt:lpstr>Puzzle 3：Sign Disagreement</vt:lpstr>
      <vt:lpstr>Puzzle 3：Sign disagreement</vt:lpstr>
      <vt:lpstr>PowerPoint Presentation</vt:lpstr>
      <vt:lpstr>PowerPoint Presentation</vt:lpstr>
      <vt:lpstr>PowerPoint Presentation</vt:lpstr>
      <vt:lpstr>PowerPoint Presentation</vt:lpstr>
      <vt:lpstr>PowerPoint Presentation</vt:lpstr>
      <vt:lpstr>PowerPoint Presentation</vt:lpstr>
      <vt:lpstr>Vortical fermion system in bosonic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XYL</dc:creator>
  <cp:lastModifiedBy>Laszlo Csernai</cp:lastModifiedBy>
  <cp:revision>272</cp:revision>
  <cp:lastPrinted>2019-02-10T14:47:39Z</cp:lastPrinted>
  <dcterms:created xsi:type="dcterms:W3CDTF">2015-07-27T09:06:46Z</dcterms:created>
  <dcterms:modified xsi:type="dcterms:W3CDTF">2019-05-12T19:26:54Z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