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theme/themeOverride6.xml" ContentType="application/vnd.openxmlformats-officedocument.themeOverride+xml"/>
  <Override PartName="/ppt/notesSlides/notesSlide18.xml" ContentType="application/vnd.openxmlformats-officedocument.presentationml.notesSlide+xml"/>
  <Override PartName="/ppt/theme/themeOverride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 id="2147483684" r:id="rId5"/>
  </p:sldMasterIdLst>
  <p:notesMasterIdLst>
    <p:notesMasterId r:id="rId31"/>
  </p:notesMasterIdLst>
  <p:handoutMasterIdLst>
    <p:handoutMasterId r:id="rId32"/>
  </p:handoutMasterIdLst>
  <p:sldIdLst>
    <p:sldId id="265" r:id="rId6"/>
    <p:sldId id="309" r:id="rId7"/>
    <p:sldId id="289" r:id="rId8"/>
    <p:sldId id="290" r:id="rId9"/>
    <p:sldId id="291" r:id="rId10"/>
    <p:sldId id="276" r:id="rId11"/>
    <p:sldId id="293" r:id="rId12"/>
    <p:sldId id="294" r:id="rId13"/>
    <p:sldId id="295" r:id="rId14"/>
    <p:sldId id="296" r:id="rId15"/>
    <p:sldId id="297" r:id="rId16"/>
    <p:sldId id="298" r:id="rId17"/>
    <p:sldId id="299" r:id="rId18"/>
    <p:sldId id="300" r:id="rId19"/>
    <p:sldId id="301" r:id="rId20"/>
    <p:sldId id="302" r:id="rId21"/>
    <p:sldId id="312" r:id="rId22"/>
    <p:sldId id="314" r:id="rId23"/>
    <p:sldId id="315" r:id="rId24"/>
    <p:sldId id="304" r:id="rId25"/>
    <p:sldId id="305" r:id="rId26"/>
    <p:sldId id="306" r:id="rId27"/>
    <p:sldId id="307" r:id="rId28"/>
    <p:sldId id="310" r:id="rId29"/>
    <p:sldId id="308" r:id="rId30"/>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0677" autoAdjust="0"/>
  </p:normalViewPr>
  <p:slideViewPr>
    <p:cSldViewPr snapToGrid="0">
      <p:cViewPr varScale="1">
        <p:scale>
          <a:sx n="74" d="100"/>
          <a:sy n="74" d="100"/>
        </p:scale>
        <p:origin x="84" y="450"/>
      </p:cViewPr>
      <p:guideLst/>
    </p:cSldViewPr>
  </p:slideViewPr>
  <p:notesTextViewPr>
    <p:cViewPr>
      <p:scale>
        <a:sx n="1" d="1"/>
        <a:sy n="1" d="1"/>
      </p:scale>
      <p:origin x="0" y="0"/>
    </p:cViewPr>
  </p:notesTextViewPr>
  <p:notesViewPr>
    <p:cSldViewPr snapToGrid="0">
      <p:cViewPr varScale="1">
        <p:scale>
          <a:sx n="89" d="100"/>
          <a:sy n="89" d="100"/>
        </p:scale>
        <p:origin x="301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 Id="rId9"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emf"/><Relationship Id="rId5" Type="http://schemas.openxmlformats.org/officeDocument/2006/relationships/image" Target="../media/image78.wmf"/><Relationship Id="rId4"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emf"/><Relationship Id="rId4"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w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40.wmf"/><Relationship Id="rId4" Type="http://schemas.openxmlformats.org/officeDocument/2006/relationships/image" Target="../media/image34.emf"/><Relationship Id="rId9"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379FFB6-878B-4D89-A9F1-908C5F95EE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id="{962E99EC-6DAC-40C4-9CB0-839F70689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BBDA83-60F2-4E0C-99F1-3B198C71DA2A}" type="datetimeFigureOut">
              <a:rPr lang="ru-RU" smtClean="0"/>
              <a:t>23.09.2024</a:t>
            </a:fld>
            <a:endParaRPr lang="ru-RU" dirty="0"/>
          </a:p>
        </p:txBody>
      </p:sp>
      <p:sp>
        <p:nvSpPr>
          <p:cNvPr id="4" name="Нижний колонтитул 3">
            <a:extLst>
              <a:ext uri="{FF2B5EF4-FFF2-40B4-BE49-F238E27FC236}">
                <a16:creationId xmlns:a16="http://schemas.microsoft.com/office/drawing/2014/main" id="{4F36B973-D323-4241-8653-DEF1D8539A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id="{83A8A117-4B44-48FF-836C-74493A3812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BC633-CCA9-47F5-BCED-A56AA433DCDD}" type="slidenum">
              <a:rPr lang="ru-RU" smtClean="0"/>
              <a:t>‹#›</a:t>
            </a:fld>
            <a:endParaRPr lang="ru-RU" dirty="0"/>
          </a:p>
        </p:txBody>
      </p:sp>
    </p:spTree>
    <p:extLst>
      <p:ext uri="{BB962C8B-B14F-4D97-AF65-F5344CB8AC3E}">
        <p14:creationId xmlns:p14="http://schemas.microsoft.com/office/powerpoint/2010/main" val="3567140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E1020-F5BA-43CF-AAA9-C04B3B12EF98}" type="datetimeFigureOut">
              <a:rPr lang="ru-RU" smtClean="0"/>
              <a:t>23.09.2024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73D1A-6084-4304-99B6-284B940079FF}" type="slidenum">
              <a:rPr lang="ru-RU" smtClean="0"/>
              <a:t>‹#›</a:t>
            </a:fld>
            <a:endParaRPr lang="ru-RU" dirty="0"/>
          </a:p>
        </p:txBody>
      </p:sp>
    </p:spTree>
    <p:extLst>
      <p:ext uri="{BB962C8B-B14F-4D97-AF65-F5344CB8AC3E}">
        <p14:creationId xmlns:p14="http://schemas.microsoft.com/office/powerpoint/2010/main" val="224364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6D73D1A-6084-4304-99B6-284B940079FF}" type="slidenum">
              <a:rPr lang="ru-RU" smtClean="0"/>
              <a:t>1</a:t>
            </a:fld>
            <a:endParaRPr lang="ru-RU" dirty="0"/>
          </a:p>
        </p:txBody>
      </p:sp>
    </p:spTree>
    <p:extLst>
      <p:ext uri="{BB962C8B-B14F-4D97-AF65-F5344CB8AC3E}">
        <p14:creationId xmlns:p14="http://schemas.microsoft.com/office/powerpoint/2010/main" val="126978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10</a:t>
            </a:fld>
            <a:endParaRPr lang="ru-RU" altLang="ru-RU"/>
          </a:p>
        </p:txBody>
      </p:sp>
    </p:spTree>
    <p:extLst>
      <p:ext uri="{BB962C8B-B14F-4D97-AF65-F5344CB8AC3E}">
        <p14:creationId xmlns:p14="http://schemas.microsoft.com/office/powerpoint/2010/main" val="3002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11</a:t>
            </a:fld>
            <a:endParaRPr lang="ru-RU" altLang="ru-RU"/>
          </a:p>
        </p:txBody>
      </p:sp>
    </p:spTree>
    <p:extLst>
      <p:ext uri="{BB962C8B-B14F-4D97-AF65-F5344CB8AC3E}">
        <p14:creationId xmlns:p14="http://schemas.microsoft.com/office/powerpoint/2010/main" val="400119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12</a:t>
            </a:fld>
            <a:endParaRPr lang="ru-RU" altLang="ru-RU"/>
          </a:p>
        </p:txBody>
      </p:sp>
    </p:spTree>
    <p:extLst>
      <p:ext uri="{BB962C8B-B14F-4D97-AF65-F5344CB8AC3E}">
        <p14:creationId xmlns:p14="http://schemas.microsoft.com/office/powerpoint/2010/main" val="4140540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13</a:t>
            </a:fld>
            <a:endParaRPr lang="ru-RU" altLang="ru-RU"/>
          </a:p>
        </p:txBody>
      </p:sp>
    </p:spTree>
    <p:extLst>
      <p:ext uri="{BB962C8B-B14F-4D97-AF65-F5344CB8AC3E}">
        <p14:creationId xmlns:p14="http://schemas.microsoft.com/office/powerpoint/2010/main" val="420537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14</a:t>
            </a:fld>
            <a:endParaRPr lang="ru-RU" altLang="ru-RU"/>
          </a:p>
        </p:txBody>
      </p:sp>
    </p:spTree>
    <p:extLst>
      <p:ext uri="{BB962C8B-B14F-4D97-AF65-F5344CB8AC3E}">
        <p14:creationId xmlns:p14="http://schemas.microsoft.com/office/powerpoint/2010/main" val="2475912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15</a:t>
            </a:fld>
            <a:endParaRPr lang="ru-RU" altLang="ru-RU"/>
          </a:p>
        </p:txBody>
      </p:sp>
    </p:spTree>
    <p:extLst>
      <p:ext uri="{BB962C8B-B14F-4D97-AF65-F5344CB8AC3E}">
        <p14:creationId xmlns:p14="http://schemas.microsoft.com/office/powerpoint/2010/main" val="148598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16</a:t>
            </a:fld>
            <a:endParaRPr lang="ru-RU" altLang="ru-RU"/>
          </a:p>
        </p:txBody>
      </p:sp>
    </p:spTree>
    <p:extLst>
      <p:ext uri="{BB962C8B-B14F-4D97-AF65-F5344CB8AC3E}">
        <p14:creationId xmlns:p14="http://schemas.microsoft.com/office/powerpoint/2010/main" val="344336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17</a:t>
            </a:fld>
            <a:endParaRPr lang="ru-RU" altLang="ru-RU"/>
          </a:p>
        </p:txBody>
      </p:sp>
    </p:spTree>
    <p:extLst>
      <p:ext uri="{BB962C8B-B14F-4D97-AF65-F5344CB8AC3E}">
        <p14:creationId xmlns:p14="http://schemas.microsoft.com/office/powerpoint/2010/main" val="3087923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[7, 8]</a:t>
            </a:r>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18</a:t>
            </a:fld>
            <a:endParaRPr lang="ru-RU" altLang="ru-RU"/>
          </a:p>
        </p:txBody>
      </p:sp>
    </p:spTree>
    <p:extLst>
      <p:ext uri="{BB962C8B-B14F-4D97-AF65-F5344CB8AC3E}">
        <p14:creationId xmlns:p14="http://schemas.microsoft.com/office/powerpoint/2010/main" val="248632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Planck density, </a:t>
            </a:r>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19</a:t>
            </a:fld>
            <a:endParaRPr lang="ru-RU" altLang="ru-RU"/>
          </a:p>
        </p:txBody>
      </p:sp>
    </p:spTree>
    <p:extLst>
      <p:ext uri="{BB962C8B-B14F-4D97-AF65-F5344CB8AC3E}">
        <p14:creationId xmlns:p14="http://schemas.microsoft.com/office/powerpoint/2010/main" val="62161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6D73D1A-6084-4304-99B6-284B940079FF}" type="slidenum">
              <a:rPr lang="ru-RU" smtClean="0"/>
              <a:t>2</a:t>
            </a:fld>
            <a:endParaRPr lang="ru-RU" dirty="0"/>
          </a:p>
        </p:txBody>
      </p:sp>
    </p:spTree>
    <p:extLst>
      <p:ext uri="{BB962C8B-B14F-4D97-AF65-F5344CB8AC3E}">
        <p14:creationId xmlns:p14="http://schemas.microsoft.com/office/powerpoint/2010/main" val="347131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Clr>
                <a:schemeClr val="accent2">
                  <a:lumMod val="75000"/>
                </a:schemeClr>
              </a:buClr>
              <a:buSzPct val="80000"/>
              <a:buFont typeface="+mj-lt"/>
              <a:buNone/>
            </a:pPr>
            <a:endParaRPr lang="ru-RU" sz="1200"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21</a:t>
            </a:fld>
            <a:endParaRPr lang="ru-RU" altLang="ru-RU"/>
          </a:p>
        </p:txBody>
      </p:sp>
    </p:spTree>
    <p:extLst>
      <p:ext uri="{BB962C8B-B14F-4D97-AF65-F5344CB8AC3E}">
        <p14:creationId xmlns:p14="http://schemas.microsoft.com/office/powerpoint/2010/main" val="2951690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22</a:t>
            </a:fld>
            <a:endParaRPr lang="ru-RU" altLang="ru-RU"/>
          </a:p>
        </p:txBody>
      </p:sp>
    </p:spTree>
    <p:extLst>
      <p:ext uri="{BB962C8B-B14F-4D97-AF65-F5344CB8AC3E}">
        <p14:creationId xmlns:p14="http://schemas.microsoft.com/office/powerpoint/2010/main" val="2371823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p:spPr>
        <p:txBody>
          <a:bodyPr/>
          <a:lstStyle/>
          <a:p>
            <a:endParaRPr lang="ru-RU" sz="1200" kern="1200" dirty="0">
              <a:solidFill>
                <a:schemeClr val="tx1"/>
              </a:solidFill>
              <a:effectLst/>
              <a:latin typeface="Arial" panose="020B0604020202020204" pitchFamily="34" charset="0"/>
              <a:ea typeface="+mn-ea"/>
              <a:cs typeface="+mn-cs"/>
            </a:endParaRPr>
          </a:p>
        </p:txBody>
      </p:sp>
      <p:sp>
        <p:nvSpPr>
          <p:cNvPr id="19460" name="Номер слайда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F8F9C43-65D6-47DB-B7D8-C20CFF2EF867}" type="slidenum">
              <a:rPr lang="ru-RU" altLang="ru-RU" smtClean="0">
                <a:latin typeface="Arial" panose="020B0604020202020204" pitchFamily="34" charset="0"/>
              </a:rPr>
              <a:pPr/>
              <a:t>23</a:t>
            </a:fld>
            <a:endParaRPr lang="ru-RU" altLang="ru-RU" smtClean="0">
              <a:latin typeface="Arial" panose="020B0604020202020204" pitchFamily="34" charset="0"/>
            </a:endParaRPr>
          </a:p>
        </p:txBody>
      </p:sp>
    </p:spTree>
    <p:extLst>
      <p:ext uri="{BB962C8B-B14F-4D97-AF65-F5344CB8AC3E}">
        <p14:creationId xmlns:p14="http://schemas.microsoft.com/office/powerpoint/2010/main" val="4017822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6D73D1A-6084-4304-99B6-284B940079FF}" type="slidenum">
              <a:rPr lang="ru-RU" smtClean="0"/>
              <a:t>24</a:t>
            </a:fld>
            <a:endParaRPr lang="ru-RU" dirty="0"/>
          </a:p>
        </p:txBody>
      </p:sp>
    </p:spTree>
    <p:extLst>
      <p:ext uri="{BB962C8B-B14F-4D97-AF65-F5344CB8AC3E}">
        <p14:creationId xmlns:p14="http://schemas.microsoft.com/office/powerpoint/2010/main" val="216661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3</a:t>
            </a:fld>
            <a:endParaRPr lang="ru-RU" altLang="ru-RU"/>
          </a:p>
        </p:txBody>
      </p:sp>
    </p:spTree>
    <p:extLst>
      <p:ext uri="{BB962C8B-B14F-4D97-AF65-F5344CB8AC3E}">
        <p14:creationId xmlns:p14="http://schemas.microsoft.com/office/powerpoint/2010/main" val="200959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4</a:t>
            </a:fld>
            <a:endParaRPr lang="ru-RU" altLang="ru-RU"/>
          </a:p>
        </p:txBody>
      </p:sp>
    </p:spTree>
    <p:extLst>
      <p:ext uri="{BB962C8B-B14F-4D97-AF65-F5344CB8AC3E}">
        <p14:creationId xmlns:p14="http://schemas.microsoft.com/office/powerpoint/2010/main" val="366184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5</a:t>
            </a:fld>
            <a:endParaRPr lang="ru-RU" altLang="ru-RU"/>
          </a:p>
        </p:txBody>
      </p:sp>
    </p:spTree>
    <p:extLst>
      <p:ext uri="{BB962C8B-B14F-4D97-AF65-F5344CB8AC3E}">
        <p14:creationId xmlns:p14="http://schemas.microsoft.com/office/powerpoint/2010/main" val="177697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6D73D1A-6084-4304-99B6-284B940079FF}" type="slidenum">
              <a:rPr lang="ru-RU" smtClean="0"/>
              <a:t>6</a:t>
            </a:fld>
            <a:endParaRPr lang="ru-RU" dirty="0"/>
          </a:p>
        </p:txBody>
      </p:sp>
    </p:spTree>
    <p:extLst>
      <p:ext uri="{BB962C8B-B14F-4D97-AF65-F5344CB8AC3E}">
        <p14:creationId xmlns:p14="http://schemas.microsoft.com/office/powerpoint/2010/main" val="284361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6D73D1A-6084-4304-99B6-284B940079FF}" type="slidenum">
              <a:rPr lang="ru-RU" smtClean="0"/>
              <a:t>7</a:t>
            </a:fld>
            <a:endParaRPr lang="ru-RU" dirty="0"/>
          </a:p>
        </p:txBody>
      </p:sp>
    </p:spTree>
    <p:extLst>
      <p:ext uri="{BB962C8B-B14F-4D97-AF65-F5344CB8AC3E}">
        <p14:creationId xmlns:p14="http://schemas.microsoft.com/office/powerpoint/2010/main" val="150623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8</a:t>
            </a:fld>
            <a:endParaRPr lang="ru-RU" altLang="ru-RU"/>
          </a:p>
        </p:txBody>
      </p:sp>
    </p:spTree>
    <p:extLst>
      <p:ext uri="{BB962C8B-B14F-4D97-AF65-F5344CB8AC3E}">
        <p14:creationId xmlns:p14="http://schemas.microsoft.com/office/powerpoint/2010/main" val="122382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050FD52D-4361-4A56-ADDA-82AA7EF9077C}" type="slidenum">
              <a:rPr lang="ru-RU" altLang="ru-RU" smtClean="0"/>
              <a:pPr>
                <a:defRPr/>
              </a:pPr>
              <a:t>9</a:t>
            </a:fld>
            <a:endParaRPr lang="ru-RU" altLang="ru-RU"/>
          </a:p>
        </p:txBody>
      </p:sp>
    </p:spTree>
    <p:extLst>
      <p:ext uri="{BB962C8B-B14F-4D97-AF65-F5344CB8AC3E}">
        <p14:creationId xmlns:p14="http://schemas.microsoft.com/office/powerpoint/2010/main" val="102623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latin typeface="Arial" panose="020B0604020202020204" pitchFamily="34" charset="0"/>
                <a:cs typeface="Arial" panose="020B0604020202020204" pitchFamily="34" charset="0"/>
              </a:defRPr>
            </a:lvl1pPr>
          </a:lstStyle>
          <a:p>
            <a:pPr rtl="0"/>
            <a:r>
              <a:rPr lang="ru-RU" dirty="0" smtClean="0"/>
              <a:t>Образец заголовка</a:t>
            </a:r>
            <a:endParaRPr lang="ru-RU" dirty="0"/>
          </a:p>
        </p:txBody>
      </p:sp>
      <p:sp>
        <p:nvSpPr>
          <p:cNvPr id="3" name="Подзаголовок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dirty="0" smtClean="0"/>
              <a:t>Образец подзаголовка</a:t>
            </a:r>
            <a:endParaRPr lang="ru-RU" dirty="0"/>
          </a:p>
        </p:txBody>
      </p:sp>
      <p:sp>
        <p:nvSpPr>
          <p:cNvPr id="4" name="Дата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45C8F0DE-DCFB-4354-8112-588B45C19F1A}" type="datetime1">
              <a:rPr lang="ru-RU" smtClean="0"/>
              <a:t>23.09.2024</a:t>
            </a:fld>
            <a:endParaRPr lang="ru-RU" dirty="0"/>
          </a:p>
        </p:txBody>
      </p:sp>
      <p:sp>
        <p:nvSpPr>
          <p:cNvPr id="5" name="Нижний колонтитул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ru-RU" dirty="0"/>
          </a:p>
        </p:txBody>
      </p:sp>
      <p:sp>
        <p:nvSpPr>
          <p:cNvPr id="6" name="Номер слайда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ru-RU" smtClean="0"/>
              <a:t>Образец заголовка</a:t>
            </a:r>
            <a:endParaRPr lang="ru-RU" dirty="0"/>
          </a:p>
        </p:txBody>
      </p:sp>
      <p:sp>
        <p:nvSpPr>
          <p:cNvPr id="3" name="Рисунок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a:t>Щелкните значок, чтобы добавить изображение</a:t>
            </a:r>
            <a:endParaRPr lang="ru-RU" dirty="0"/>
          </a:p>
        </p:txBody>
      </p:sp>
      <p:sp>
        <p:nvSpPr>
          <p:cNvPr id="4" name="Текст 3"/>
          <p:cNvSpPr>
            <a:spLocks noGrp="1"/>
          </p:cNvSpPr>
          <p:nvPr>
            <p:ph type="body" sz="half" idx="2"/>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p>
            <a:pPr rtl="0"/>
            <a:fld id="{6BE95E6D-EE8A-4AB4-A6E4-CDAE9E775FB7}" type="datetime1">
              <a:rPr lang="ru-RU" smtClean="0"/>
              <a:t>23.09.2024</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28080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Прямоугольник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9" name="Заголовок 1"/>
          <p:cNvSpPr>
            <a:spLocks noGrp="1"/>
          </p:cNvSpPr>
          <p:nvPr>
            <p:ph type="title"/>
          </p:nvPr>
        </p:nvSpPr>
        <p:spPr>
          <a:xfrm>
            <a:off x="581192" y="702156"/>
            <a:ext cx="11029616" cy="1013800"/>
          </a:xfrm>
        </p:spPr>
        <p:txBody>
          <a:bodyPr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4DB28829-F9CE-4A60-BAD2-B30F1BE4EFBD}" type="datetime1">
              <a:rPr lang="ru-RU" smtClean="0"/>
              <a:t>23.09.2024</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454701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Вертикальный заголовок 1"/>
          <p:cNvSpPr>
            <a:spLocks noGrp="1"/>
          </p:cNvSpPr>
          <p:nvPr>
            <p:ph type="title" orient="vert"/>
          </p:nvPr>
        </p:nvSpPr>
        <p:spPr>
          <a:xfrm>
            <a:off x="8839201" y="675726"/>
            <a:ext cx="2004164" cy="5183073"/>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774923" y="675726"/>
            <a:ext cx="7896279" cy="5183073"/>
          </a:xfrm>
        </p:spPr>
        <p:txBody>
          <a:bodyPr vert="eaVert" rtlCol="0" anchor="t"/>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17638BE5-3B62-4C03-A438-E1216F2C074B}" type="datetime1">
              <a:rPr lang="ru-RU" smtClean="0"/>
              <a:t>23.09.2024</a:t>
            </a:fld>
            <a:endParaRPr lang="ru-RU" dirty="0"/>
          </a:p>
        </p:txBody>
      </p:sp>
      <p:sp>
        <p:nvSpPr>
          <p:cNvPr id="5" name="Нижний колонтитул 4"/>
          <p:cNvSpPr>
            <a:spLocks noGrp="1"/>
          </p:cNvSpPr>
          <p:nvPr>
            <p:ph type="ftr" sz="quarter" idx="11"/>
          </p:nvPr>
        </p:nvSpPr>
        <p:spPr>
          <a:xfrm>
            <a:off x="774923" y="5951811"/>
            <a:ext cx="7896279" cy="365125"/>
          </a:xfrm>
        </p:spPr>
        <p:txBody>
          <a:bodyPr rtlCol="0"/>
          <a:lstStyle/>
          <a:p>
            <a:pPr rtl="0"/>
            <a:endParaRPr lang="ru-RU" dirty="0"/>
          </a:p>
        </p:txBody>
      </p:sp>
      <p:sp>
        <p:nvSpPr>
          <p:cNvPr id="6" name="Номер слайда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4291526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08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34434" y="553792"/>
            <a:ext cx="11487151" cy="5280338"/>
          </a:xfrm>
        </p:spPr>
        <p:txBody>
          <a:bodyPr/>
          <a:lstStyle>
            <a:lvl1pPr>
              <a:spcBef>
                <a:spcPts val="0"/>
              </a:spcBef>
              <a:defRPr sz="2400">
                <a:latin typeface="Arial" panose="020B0604020202020204" pitchFamily="34" charset="0"/>
                <a:cs typeface="Arial" panose="020B0604020202020204" pitchFamily="34" charset="0"/>
              </a:defRPr>
            </a:lvl1pPr>
            <a:lvl2pPr>
              <a:defRPr sz="2200"/>
            </a:lvl2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3" name="Rectangle 10"/>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11"/>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12"/>
          <p:cNvSpPr>
            <a:spLocks noGrp="1" noChangeArrowheads="1"/>
          </p:cNvSpPr>
          <p:nvPr>
            <p:ph type="sldNum" sz="quarter" idx="12"/>
          </p:nvPr>
        </p:nvSpPr>
        <p:spPr>
          <a:ln/>
        </p:spPr>
        <p:txBody>
          <a:bodyPr/>
          <a:lstStyle>
            <a:lvl1pPr>
              <a:defRPr/>
            </a:lvl1pPr>
          </a:lstStyle>
          <a:p>
            <a:pPr>
              <a:defRPr/>
            </a:pPr>
            <a:fld id="{FCDF942E-F8B2-4096-8E39-16EED26010E5}" type="slidenum">
              <a:rPr lang="ru-RU" altLang="ru-RU"/>
              <a:pPr>
                <a:defRPr/>
              </a:pPr>
              <a:t>‹#›</a:t>
            </a:fld>
            <a:endParaRPr lang="ru-RU" altLang="ru-RU"/>
          </a:p>
        </p:txBody>
      </p:sp>
    </p:spTree>
    <p:extLst>
      <p:ext uri="{BB962C8B-B14F-4D97-AF65-F5344CB8AC3E}">
        <p14:creationId xmlns:p14="http://schemas.microsoft.com/office/powerpoint/2010/main" val="1402124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491" y="1828800"/>
            <a:ext cx="8231744" cy="2895600"/>
          </a:xfrm>
        </p:spPr>
        <p:txBody>
          <a:bodyPr rtlCol="0" anchor="b">
            <a:normAutofit/>
          </a:bodyPr>
          <a:lstStyle>
            <a:lvl1pPr algn="l" rtl="0">
              <a:lnSpc>
                <a:spcPct val="80000"/>
              </a:lnSpc>
              <a:defRPr sz="6600">
                <a:solidFill>
                  <a:schemeClr val="tx1"/>
                </a:solidFill>
              </a:defRPr>
            </a:lvl1pPr>
          </a:lstStyle>
          <a:p>
            <a:pPr rtl="0"/>
            <a:r>
              <a:rPr lang="ru-RU" dirty="0" smtClean="0"/>
              <a:t>Образец заголовка</a:t>
            </a:r>
            <a:endParaRPr lang="ru-RU" dirty="0"/>
          </a:p>
        </p:txBody>
      </p:sp>
      <p:sp>
        <p:nvSpPr>
          <p:cNvPr id="3" name="Подзаголовок 2"/>
          <p:cNvSpPr>
            <a:spLocks noGrp="1"/>
          </p:cNvSpPr>
          <p:nvPr>
            <p:ph type="subTitle" idx="1"/>
          </p:nvPr>
        </p:nvSpPr>
        <p:spPr>
          <a:xfrm>
            <a:off x="1065490" y="4800600"/>
            <a:ext cx="8231744"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lang="ru-RU" dirty="0"/>
          </a:p>
        </p:txBody>
      </p:sp>
    </p:spTree>
    <p:extLst>
      <p:ext uri="{BB962C8B-B14F-4D97-AF65-F5344CB8AC3E}">
        <p14:creationId xmlns:p14="http://schemas.microsoft.com/office/powerpoint/2010/main" val="36335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pPr defTabSz="914400"/>
            <a:fld id="{8E08C5DC-7690-41E4-921F-0CCD86F95B69}" type="datetime1">
              <a:rPr lang="ru-RU" smtClean="0">
                <a:solidFill>
                  <a:prstClr val="white">
                    <a:tint val="75000"/>
                  </a:prstClr>
                </a:solidFill>
              </a:rPr>
              <a:pPr defTabSz="914400"/>
              <a:t>23.09.2024</a:t>
            </a:fld>
            <a:endParaRPr lang="ru-RU" dirty="0">
              <a:solidFill>
                <a:prstClr val="white">
                  <a:tint val="75000"/>
                </a:prstClr>
              </a:solidFill>
            </a:endParaRPr>
          </a:p>
        </p:txBody>
      </p:sp>
      <p:sp>
        <p:nvSpPr>
          <p:cNvPr id="5" name="Нижний колонтитул 4"/>
          <p:cNvSpPr>
            <a:spLocks noGrp="1"/>
          </p:cNvSpPr>
          <p:nvPr>
            <p:ph type="ftr" sz="quarter" idx="11"/>
          </p:nvPr>
        </p:nvSpPr>
        <p:spPr/>
        <p:txBody>
          <a:bodyPr rtlCol="0"/>
          <a:lstStyle/>
          <a:p>
            <a:pPr defTabSz="914400"/>
            <a:endParaRPr lang="ru-RU" dirty="0">
              <a:solidFill>
                <a:prstClr val="white">
                  <a:tint val="75000"/>
                </a:prstClr>
              </a:solidFill>
            </a:endParaRPr>
          </a:p>
        </p:txBody>
      </p:sp>
      <p:sp>
        <p:nvSpPr>
          <p:cNvPr id="6" name="Номер слайда 5"/>
          <p:cNvSpPr>
            <a:spLocks noGrp="1"/>
          </p:cNvSpPr>
          <p:nvPr>
            <p:ph type="sldNum" sz="quarter" idx="12"/>
          </p:nvPr>
        </p:nvSpPr>
        <p:spPr/>
        <p:txBody>
          <a:bodyPr rtlCol="0"/>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424588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891" y="2514600"/>
            <a:ext cx="8694663" cy="2819400"/>
          </a:xfrm>
        </p:spPr>
        <p:txBody>
          <a:bodyPr rtlCol="0" anchor="b">
            <a:normAutofit/>
          </a:bodyPr>
          <a:lstStyle>
            <a:lvl1pPr algn="l" rtl="0">
              <a:lnSpc>
                <a:spcPct val="80000"/>
              </a:lnSpc>
              <a:defRPr sz="4800" b="0" cap="none" baseline="0"/>
            </a:lvl1p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065491" y="5410201"/>
            <a:ext cx="8689596"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pPr defTabSz="914400"/>
            <a:fld id="{F175A814-E90F-481F-9D66-10F3829730B9}" type="datetime1">
              <a:rPr lang="ru-RU" smtClean="0">
                <a:solidFill>
                  <a:prstClr val="white">
                    <a:tint val="75000"/>
                  </a:prstClr>
                </a:solidFill>
              </a:rPr>
              <a:pPr defTabSz="914400"/>
              <a:t>23.09.2024</a:t>
            </a:fld>
            <a:endParaRPr lang="ru-RU" dirty="0">
              <a:solidFill>
                <a:prstClr val="white">
                  <a:tint val="75000"/>
                </a:prstClr>
              </a:solidFill>
            </a:endParaRPr>
          </a:p>
        </p:txBody>
      </p:sp>
      <p:sp>
        <p:nvSpPr>
          <p:cNvPr id="5" name="Нижний колонтитул 4"/>
          <p:cNvSpPr>
            <a:spLocks noGrp="1"/>
          </p:cNvSpPr>
          <p:nvPr>
            <p:ph type="ftr" sz="quarter" idx="11"/>
          </p:nvPr>
        </p:nvSpPr>
        <p:spPr/>
        <p:txBody>
          <a:bodyPr rtlCol="0"/>
          <a:lstStyle/>
          <a:p>
            <a:pPr defTabSz="914400"/>
            <a:endParaRPr lang="ru-RU" dirty="0">
              <a:solidFill>
                <a:prstClr val="white">
                  <a:tint val="75000"/>
                </a:prstClr>
              </a:solidFill>
            </a:endParaRPr>
          </a:p>
        </p:txBody>
      </p:sp>
      <p:sp>
        <p:nvSpPr>
          <p:cNvPr id="6" name="Номер слайда 5"/>
          <p:cNvSpPr>
            <a:spLocks noGrp="1"/>
          </p:cNvSpPr>
          <p:nvPr>
            <p:ph type="sldNum" sz="quarter" idx="12"/>
          </p:nvPr>
        </p:nvSpPr>
        <p:spPr/>
        <p:txBody>
          <a:bodyPr rtlCol="0"/>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73780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sz="half" idx="1"/>
          </p:nvPr>
        </p:nvSpPr>
        <p:spPr>
          <a:xfrm>
            <a:off x="1505174" y="1905001"/>
            <a:ext cx="442075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230806" y="1905001"/>
            <a:ext cx="4420751"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pPr defTabSz="914400"/>
            <a:r>
              <a:rPr lang="ru-RU" smtClean="0">
                <a:solidFill>
                  <a:prstClr val="white">
                    <a:tint val="75000"/>
                  </a:prstClr>
                </a:solidFill>
              </a:rPr>
              <a:t>​</a:t>
            </a:r>
            <a:fld id="{37209019-E585-49FC-B62B-4F8E88B75BBF}" type="datetime1">
              <a:rPr lang="ru-RU" smtClean="0">
                <a:solidFill>
                  <a:prstClr val="white">
                    <a:tint val="75000"/>
                  </a:prstClr>
                </a:solidFill>
              </a:rPr>
              <a:pPr defTabSz="914400"/>
              <a:t>23.09.2024</a:t>
            </a:fld>
            <a:r>
              <a:rPr lang="ru-RU" smtClean="0">
                <a:solidFill>
                  <a:prstClr val="white">
                    <a:tint val="75000"/>
                  </a:prstClr>
                </a:solidFill>
              </a:rPr>
              <a:t>​</a:t>
            </a:r>
            <a:endParaRPr lang="ru-RU" dirty="0">
              <a:solidFill>
                <a:prstClr val="white">
                  <a:tint val="75000"/>
                </a:prstClr>
              </a:solidFill>
            </a:endParaRPr>
          </a:p>
        </p:txBody>
      </p:sp>
      <p:sp>
        <p:nvSpPr>
          <p:cNvPr id="6" name="Нижний колонтитул 5"/>
          <p:cNvSpPr>
            <a:spLocks noGrp="1"/>
          </p:cNvSpPr>
          <p:nvPr>
            <p:ph type="ftr" sz="quarter" idx="11"/>
          </p:nvPr>
        </p:nvSpPr>
        <p:spPr/>
        <p:txBody>
          <a:bodyPr rtlCol="0"/>
          <a:lstStyle/>
          <a:p>
            <a:pPr defTabSz="914400"/>
            <a:endParaRPr lang="ru-RU" dirty="0">
              <a:solidFill>
                <a:prstClr val="white">
                  <a:tint val="75000"/>
                </a:prstClr>
              </a:solidFill>
            </a:endParaRPr>
          </a:p>
        </p:txBody>
      </p:sp>
      <p:sp>
        <p:nvSpPr>
          <p:cNvPr id="7" name="Номер слайда 6"/>
          <p:cNvSpPr>
            <a:spLocks noGrp="1"/>
          </p:cNvSpPr>
          <p:nvPr>
            <p:ph type="sldNum" sz="quarter" idx="12"/>
          </p:nvPr>
        </p:nvSpPr>
        <p:spPr/>
        <p:txBody>
          <a:bodyPr rtlCol="0"/>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394174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1522808" y="1905000"/>
            <a:ext cx="441770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522808" y="2743201"/>
            <a:ext cx="441770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251489" y="1905000"/>
            <a:ext cx="441770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251489" y="2743201"/>
            <a:ext cx="441770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pPr defTabSz="914400"/>
            <a:fld id="{F9553319-FCD4-4339-95E3-CA608CFF30E2}" type="datetime1">
              <a:rPr lang="ru-RU" smtClean="0">
                <a:solidFill>
                  <a:prstClr val="white">
                    <a:tint val="75000"/>
                  </a:prstClr>
                </a:solidFill>
              </a:rPr>
              <a:pPr defTabSz="914400"/>
              <a:t>23.09.2024</a:t>
            </a:fld>
            <a:endParaRPr lang="ru-RU" dirty="0">
              <a:solidFill>
                <a:prstClr val="white">
                  <a:tint val="75000"/>
                </a:prstClr>
              </a:solidFill>
            </a:endParaRPr>
          </a:p>
        </p:txBody>
      </p:sp>
      <p:sp>
        <p:nvSpPr>
          <p:cNvPr id="8" name="Нижний колонтитул 7"/>
          <p:cNvSpPr>
            <a:spLocks noGrp="1"/>
          </p:cNvSpPr>
          <p:nvPr>
            <p:ph type="ftr" sz="quarter" idx="11"/>
          </p:nvPr>
        </p:nvSpPr>
        <p:spPr/>
        <p:txBody>
          <a:bodyPr rtlCol="0"/>
          <a:lstStyle/>
          <a:p>
            <a:pPr defTabSz="914400"/>
            <a:endParaRPr lang="ru-RU" dirty="0">
              <a:solidFill>
                <a:prstClr val="white">
                  <a:tint val="75000"/>
                </a:prstClr>
              </a:solidFill>
            </a:endParaRPr>
          </a:p>
        </p:txBody>
      </p:sp>
      <p:sp>
        <p:nvSpPr>
          <p:cNvPr id="9" name="Номер слайда 8"/>
          <p:cNvSpPr>
            <a:spLocks noGrp="1"/>
          </p:cNvSpPr>
          <p:nvPr>
            <p:ph type="sldNum" sz="quarter" idx="12"/>
          </p:nvPr>
        </p:nvSpPr>
        <p:spPr/>
        <p:txBody>
          <a:bodyPr rtlCol="0"/>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375414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581192" y="702156"/>
            <a:ext cx="11029616" cy="1013800"/>
          </a:xfrm>
        </p:spPr>
        <p:txBody>
          <a:bodyPr rtlCol="0"/>
          <a:lstStyle/>
          <a:p>
            <a:pPr rtl="0"/>
            <a:r>
              <a:rPr lang="ru-RU" dirty="0" smtClean="0"/>
              <a:t>Образец заголовка</a:t>
            </a:r>
            <a:endParaRPr lang="ru-RU" dirty="0"/>
          </a:p>
        </p:txBody>
      </p:sp>
      <p:sp>
        <p:nvSpPr>
          <p:cNvPr id="3" name="Объект 2"/>
          <p:cNvSpPr>
            <a:spLocks noGrp="1"/>
          </p:cNvSpPr>
          <p:nvPr>
            <p:ph idx="1"/>
          </p:nvPr>
        </p:nvSpPr>
        <p:spPr>
          <a:xfrm>
            <a:off x="581192" y="2180496"/>
            <a:ext cx="11029615" cy="3678303"/>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1E87B0E0-754C-4477-80CA-88F8319B7DB8}" type="datetime1">
              <a:rPr lang="ru-RU" smtClean="0"/>
              <a:t>23.09.2024</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a:xfrm>
            <a:off x="10558300" y="5956137"/>
            <a:ext cx="1052508"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73998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pPr defTabSz="914400"/>
            <a:fld id="{AEE4BD36-0D92-42E0-A6BC-3DE49444FD88}" type="datetime1">
              <a:rPr lang="ru-RU" smtClean="0">
                <a:solidFill>
                  <a:prstClr val="white">
                    <a:tint val="75000"/>
                  </a:prstClr>
                </a:solidFill>
              </a:rPr>
              <a:pPr defTabSz="914400"/>
              <a:t>23.09.2024</a:t>
            </a:fld>
            <a:endParaRPr lang="ru-RU" dirty="0">
              <a:solidFill>
                <a:prstClr val="white">
                  <a:tint val="75000"/>
                </a:prstClr>
              </a:solidFill>
            </a:endParaRPr>
          </a:p>
        </p:txBody>
      </p:sp>
      <p:sp>
        <p:nvSpPr>
          <p:cNvPr id="4" name="Нижний колонтитул 3"/>
          <p:cNvSpPr>
            <a:spLocks noGrp="1"/>
          </p:cNvSpPr>
          <p:nvPr>
            <p:ph type="ftr" sz="quarter" idx="11"/>
          </p:nvPr>
        </p:nvSpPr>
        <p:spPr/>
        <p:txBody>
          <a:bodyPr rtlCol="0"/>
          <a:lstStyle/>
          <a:p>
            <a:pPr defTabSz="914400"/>
            <a:endParaRPr lang="ru-RU" dirty="0">
              <a:solidFill>
                <a:prstClr val="white">
                  <a:tint val="75000"/>
                </a:prstClr>
              </a:solidFill>
            </a:endParaRPr>
          </a:p>
        </p:txBody>
      </p:sp>
      <p:sp>
        <p:nvSpPr>
          <p:cNvPr id="5" name="Номер слайда 4"/>
          <p:cNvSpPr>
            <a:spLocks noGrp="1"/>
          </p:cNvSpPr>
          <p:nvPr>
            <p:ph type="sldNum" sz="quarter" idx="12"/>
          </p:nvPr>
        </p:nvSpPr>
        <p:spPr/>
        <p:txBody>
          <a:bodyPr rtlCol="0"/>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324287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pPr defTabSz="914400"/>
            <a:fld id="{33AA0470-602E-4818-A25C-047C8515CFC6}" type="datetime1">
              <a:rPr lang="ru-RU" smtClean="0">
                <a:solidFill>
                  <a:prstClr val="white">
                    <a:tint val="75000"/>
                  </a:prstClr>
                </a:solidFill>
              </a:rPr>
              <a:pPr defTabSz="914400"/>
              <a:t>23.09.2024</a:t>
            </a:fld>
            <a:endParaRPr lang="ru-RU" dirty="0">
              <a:solidFill>
                <a:prstClr val="white">
                  <a:tint val="75000"/>
                </a:prstClr>
              </a:solidFill>
            </a:endParaRPr>
          </a:p>
        </p:txBody>
      </p:sp>
      <p:sp>
        <p:nvSpPr>
          <p:cNvPr id="3" name="Нижний колонтитул 2"/>
          <p:cNvSpPr>
            <a:spLocks noGrp="1"/>
          </p:cNvSpPr>
          <p:nvPr>
            <p:ph type="ftr" sz="quarter" idx="11"/>
          </p:nvPr>
        </p:nvSpPr>
        <p:spPr/>
        <p:txBody>
          <a:bodyPr rtlCol="0"/>
          <a:lstStyle/>
          <a:p>
            <a:pPr defTabSz="914400"/>
            <a:endParaRPr lang="ru-RU" dirty="0">
              <a:solidFill>
                <a:prstClr val="white">
                  <a:tint val="75000"/>
                </a:prstClr>
              </a:solidFill>
            </a:endParaRPr>
          </a:p>
        </p:txBody>
      </p:sp>
      <p:sp>
        <p:nvSpPr>
          <p:cNvPr id="4" name="Номер слайда 3"/>
          <p:cNvSpPr>
            <a:spLocks noGrp="1"/>
          </p:cNvSpPr>
          <p:nvPr>
            <p:ph type="sldNum" sz="quarter" idx="12"/>
          </p:nvPr>
        </p:nvSpPr>
        <p:spPr/>
        <p:txBody>
          <a:bodyPr rtlCol="0"/>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153453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879" y="1905000"/>
            <a:ext cx="3597544" cy="2667000"/>
          </a:xfrm>
        </p:spPr>
        <p:txBody>
          <a:bodyPr rtlCol="0" anchor="b">
            <a:noAutofit/>
          </a:bodyPr>
          <a:lstStyle>
            <a:lvl1pPr algn="l" rtl="0">
              <a:lnSpc>
                <a:spcPct val="90000"/>
              </a:lnSpc>
              <a:defRPr sz="3600" b="0" baseline="0">
                <a:solidFill>
                  <a:schemeClr val="tx1"/>
                </a:solidFill>
              </a:defRPr>
            </a:lvl1pPr>
          </a:lstStyle>
          <a:p>
            <a:pPr rtl="0"/>
            <a:r>
              <a:rPr lang="ru-RU" smtClean="0"/>
              <a:t>Образец заголовка</a:t>
            </a:r>
            <a:endParaRPr lang="ru-RU" dirty="0"/>
          </a:p>
        </p:txBody>
      </p:sp>
      <p:sp>
        <p:nvSpPr>
          <p:cNvPr id="3" name="Объект 2"/>
          <p:cNvSpPr>
            <a:spLocks noGrp="1"/>
          </p:cNvSpPr>
          <p:nvPr>
            <p:ph idx="1"/>
          </p:nvPr>
        </p:nvSpPr>
        <p:spPr>
          <a:xfrm>
            <a:off x="4952704" y="685800"/>
            <a:ext cx="6402467"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065491" y="4648200"/>
            <a:ext cx="3582332"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pPr defTabSz="914400"/>
            <a:fld id="{9B9837FC-FBB6-4C6B-A6BE-B70FBC32743C}" type="datetime1">
              <a:rPr lang="ru-RU" smtClean="0">
                <a:solidFill>
                  <a:prstClr val="white">
                    <a:tint val="75000"/>
                  </a:prstClr>
                </a:solidFill>
              </a:rPr>
              <a:pPr defTabSz="914400"/>
              <a:t>23.09.2024</a:t>
            </a:fld>
            <a:endParaRPr lang="ru-RU" dirty="0">
              <a:solidFill>
                <a:prstClr val="white">
                  <a:tint val="75000"/>
                </a:prstClr>
              </a:solidFill>
            </a:endParaRPr>
          </a:p>
        </p:txBody>
      </p:sp>
      <p:sp>
        <p:nvSpPr>
          <p:cNvPr id="6" name="Нижний колонтитул 5"/>
          <p:cNvSpPr>
            <a:spLocks noGrp="1"/>
          </p:cNvSpPr>
          <p:nvPr>
            <p:ph type="ftr" sz="quarter" idx="11"/>
          </p:nvPr>
        </p:nvSpPr>
        <p:spPr/>
        <p:txBody>
          <a:bodyPr rtlCol="0"/>
          <a:lstStyle/>
          <a:p>
            <a:pPr defTabSz="914400"/>
            <a:endParaRPr lang="ru-RU" dirty="0">
              <a:solidFill>
                <a:prstClr val="white">
                  <a:tint val="75000"/>
                </a:prstClr>
              </a:solidFill>
            </a:endParaRPr>
          </a:p>
        </p:txBody>
      </p:sp>
      <p:sp>
        <p:nvSpPr>
          <p:cNvPr id="7" name="Номер слайда 6"/>
          <p:cNvSpPr>
            <a:spLocks noGrp="1"/>
          </p:cNvSpPr>
          <p:nvPr>
            <p:ph type="sldNum" sz="quarter" idx="12"/>
          </p:nvPr>
        </p:nvSpPr>
        <p:spPr/>
        <p:txBody>
          <a:bodyPr rtlCol="0"/>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28462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952704" y="685800"/>
            <a:ext cx="6402466"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2" name="Заголовок 1"/>
          <p:cNvSpPr>
            <a:spLocks noGrp="1"/>
          </p:cNvSpPr>
          <p:nvPr>
            <p:ph type="title"/>
          </p:nvPr>
        </p:nvSpPr>
        <p:spPr>
          <a:xfrm>
            <a:off x="1055879" y="1905000"/>
            <a:ext cx="3597544" cy="2667000"/>
          </a:xfrm>
        </p:spPr>
        <p:txBody>
          <a:bodyPr rtlCol="0" anchor="b">
            <a:normAutofit/>
          </a:bodyPr>
          <a:lstStyle>
            <a:lvl1pPr algn="l" rtl="0">
              <a:lnSpc>
                <a:spcPct val="90000"/>
              </a:lnSpc>
              <a:defRPr sz="3600" b="0" i="0" baseline="0">
                <a:solidFill>
                  <a:schemeClr val="tx1"/>
                </a:solidFill>
              </a:defRPr>
            </a:lvl1pPr>
          </a:lstStyle>
          <a:p>
            <a:pPr rtl="0"/>
            <a:r>
              <a:rPr lang="ru-RU" smtClean="0"/>
              <a:t>Образец заголовка</a:t>
            </a:r>
            <a:endParaRPr lang="ru-RU" dirty="0"/>
          </a:p>
        </p:txBody>
      </p:sp>
      <p:sp>
        <p:nvSpPr>
          <p:cNvPr id="4" name="Текст 3"/>
          <p:cNvSpPr>
            <a:spLocks noGrp="1"/>
          </p:cNvSpPr>
          <p:nvPr>
            <p:ph type="body" sz="half" idx="2"/>
          </p:nvPr>
        </p:nvSpPr>
        <p:spPr>
          <a:xfrm>
            <a:off x="1065491" y="4648200"/>
            <a:ext cx="3582332"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pPr defTabSz="914400"/>
            <a:fld id="{6DD946C2-3993-4E07-A8EC-429B93E58A31}" type="datetime1">
              <a:rPr lang="ru-RU" smtClean="0">
                <a:solidFill>
                  <a:prstClr val="white">
                    <a:tint val="75000"/>
                  </a:prstClr>
                </a:solidFill>
              </a:rPr>
              <a:pPr defTabSz="914400"/>
              <a:t>23.09.2024</a:t>
            </a:fld>
            <a:endParaRPr lang="ru-RU" dirty="0">
              <a:solidFill>
                <a:prstClr val="white">
                  <a:tint val="75000"/>
                </a:prstClr>
              </a:solidFill>
            </a:endParaRPr>
          </a:p>
        </p:txBody>
      </p:sp>
      <p:sp>
        <p:nvSpPr>
          <p:cNvPr id="6" name="Нижний колонтитул 5"/>
          <p:cNvSpPr>
            <a:spLocks noGrp="1"/>
          </p:cNvSpPr>
          <p:nvPr>
            <p:ph type="ftr" sz="quarter" idx="11"/>
          </p:nvPr>
        </p:nvSpPr>
        <p:spPr/>
        <p:txBody>
          <a:bodyPr rtlCol="0"/>
          <a:lstStyle/>
          <a:p>
            <a:pPr defTabSz="914400"/>
            <a:endParaRPr lang="ru-RU" dirty="0">
              <a:solidFill>
                <a:prstClr val="white">
                  <a:tint val="75000"/>
                </a:prstClr>
              </a:solidFill>
            </a:endParaRPr>
          </a:p>
        </p:txBody>
      </p:sp>
      <p:sp>
        <p:nvSpPr>
          <p:cNvPr id="7" name="Номер слайда 6"/>
          <p:cNvSpPr>
            <a:spLocks noGrp="1"/>
          </p:cNvSpPr>
          <p:nvPr>
            <p:ph type="sldNum" sz="quarter" idx="12"/>
          </p:nvPr>
        </p:nvSpPr>
        <p:spPr/>
        <p:txBody>
          <a:bodyPr rtlCol="0"/>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153430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pPr defTabSz="914400"/>
            <a:fld id="{1A680347-8CB2-4BC6-9CD2-ABDD556782DE}" type="datetime1">
              <a:rPr lang="ru-RU" smtClean="0">
                <a:solidFill>
                  <a:prstClr val="white">
                    <a:tint val="75000"/>
                  </a:prstClr>
                </a:solidFill>
              </a:rPr>
              <a:pPr defTabSz="914400"/>
              <a:t>23.09.2024</a:t>
            </a:fld>
            <a:endParaRPr lang="ru-RU" dirty="0">
              <a:solidFill>
                <a:prstClr val="white">
                  <a:tint val="75000"/>
                </a:prstClr>
              </a:solidFill>
            </a:endParaRPr>
          </a:p>
        </p:txBody>
      </p:sp>
      <p:sp>
        <p:nvSpPr>
          <p:cNvPr id="5" name="Нижний колонтитул 4"/>
          <p:cNvSpPr>
            <a:spLocks noGrp="1"/>
          </p:cNvSpPr>
          <p:nvPr>
            <p:ph type="ftr" sz="quarter" idx="11"/>
          </p:nvPr>
        </p:nvSpPr>
        <p:spPr/>
        <p:txBody>
          <a:bodyPr rtlCol="0"/>
          <a:lstStyle/>
          <a:p>
            <a:pPr defTabSz="914400"/>
            <a:endParaRPr lang="ru-RU" dirty="0">
              <a:solidFill>
                <a:prstClr val="white">
                  <a:tint val="75000"/>
                </a:prstClr>
              </a:solidFill>
            </a:endParaRPr>
          </a:p>
        </p:txBody>
      </p:sp>
      <p:sp>
        <p:nvSpPr>
          <p:cNvPr id="6" name="Номер слайда 5"/>
          <p:cNvSpPr>
            <a:spLocks noGrp="1"/>
          </p:cNvSpPr>
          <p:nvPr>
            <p:ph type="sldNum" sz="quarter" idx="12"/>
          </p:nvPr>
        </p:nvSpPr>
        <p:spPr/>
        <p:txBody>
          <a:bodyPr rtlCol="0"/>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325069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794" y="381001"/>
            <a:ext cx="1524398" cy="5638800"/>
          </a:xfrm>
        </p:spPr>
        <p:txBody>
          <a:bodyPr vert="eaVert"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2809" y="381001"/>
            <a:ext cx="7393324" cy="56388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pPr defTabSz="914400"/>
            <a:fld id="{29032FF7-F906-4C17-885C-6356C5B13C33}" type="datetime1">
              <a:rPr lang="ru-RU" smtClean="0">
                <a:solidFill>
                  <a:prstClr val="white">
                    <a:tint val="75000"/>
                  </a:prstClr>
                </a:solidFill>
              </a:rPr>
              <a:pPr defTabSz="914400"/>
              <a:t>23.09.2024</a:t>
            </a:fld>
            <a:endParaRPr lang="ru-RU" dirty="0">
              <a:solidFill>
                <a:prstClr val="white">
                  <a:tint val="75000"/>
                </a:prstClr>
              </a:solidFill>
            </a:endParaRPr>
          </a:p>
        </p:txBody>
      </p:sp>
      <p:sp>
        <p:nvSpPr>
          <p:cNvPr id="5" name="Нижний колонтитул 4"/>
          <p:cNvSpPr>
            <a:spLocks noGrp="1"/>
          </p:cNvSpPr>
          <p:nvPr>
            <p:ph type="ftr" sz="quarter" idx="11"/>
          </p:nvPr>
        </p:nvSpPr>
        <p:spPr/>
        <p:txBody>
          <a:bodyPr rtlCol="0"/>
          <a:lstStyle/>
          <a:p>
            <a:pPr defTabSz="914400"/>
            <a:endParaRPr lang="ru-RU" dirty="0">
              <a:solidFill>
                <a:prstClr val="white">
                  <a:tint val="75000"/>
                </a:prstClr>
              </a:solidFill>
            </a:endParaRPr>
          </a:p>
        </p:txBody>
      </p:sp>
      <p:sp>
        <p:nvSpPr>
          <p:cNvPr id="6" name="Номер слайда 5"/>
          <p:cNvSpPr>
            <a:spLocks noGrp="1"/>
          </p:cNvSpPr>
          <p:nvPr>
            <p:ph type="sldNum" sz="quarter" idx="12"/>
          </p:nvPr>
        </p:nvSpPr>
        <p:spPr/>
        <p:txBody>
          <a:bodyPr rtlCol="0"/>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293204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Узкий заголовок и объект">
    <p:spTree>
      <p:nvGrpSpPr>
        <p:cNvPr id="1" name=""/>
        <p:cNvGrpSpPr/>
        <p:nvPr/>
      </p:nvGrpSpPr>
      <p:grpSpPr>
        <a:xfrm>
          <a:off x="0" y="0"/>
          <a:ext cx="0" cy="0"/>
          <a:chOff x="0" y="0"/>
          <a:chExt cx="0" cy="0"/>
        </a:xfrm>
      </p:grpSpPr>
      <p:sp>
        <p:nvSpPr>
          <p:cNvPr id="7" name="Прямоугольник 6"/>
          <p:cNvSpPr>
            <a:spLocks noChangeAspect="1"/>
          </p:cNvSpPr>
          <p:nvPr/>
        </p:nvSpPr>
        <p:spPr>
          <a:xfrm>
            <a:off x="440286" y="614406"/>
            <a:ext cx="11309338" cy="6534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latin typeface="Arial" panose="020B0604020202020204" pitchFamily="34" charset="0"/>
              <a:cs typeface="Arial" panose="020B0604020202020204" pitchFamily="34" charset="0"/>
            </a:endParaRPr>
          </a:p>
        </p:txBody>
      </p:sp>
      <p:sp>
        <p:nvSpPr>
          <p:cNvPr id="2" name="Заголовок 1"/>
          <p:cNvSpPr>
            <a:spLocks noGrp="1"/>
          </p:cNvSpPr>
          <p:nvPr>
            <p:ph type="title"/>
          </p:nvPr>
        </p:nvSpPr>
        <p:spPr>
          <a:xfrm>
            <a:off x="581192" y="702157"/>
            <a:ext cx="11029616" cy="418306"/>
          </a:xfrm>
        </p:spPr>
        <p:txBody>
          <a:bodyPr rtlCol="0"/>
          <a:lstStyle>
            <a:lvl1pPr>
              <a:defRPr>
                <a:latin typeface="Arial Black" panose="020B0A04020102020204" pitchFamily="34" charset="0"/>
              </a:defRPr>
            </a:lvl1pPr>
          </a:lstStyle>
          <a:p>
            <a:pPr rtl="0"/>
            <a:r>
              <a:rPr lang="ru-RU" dirty="0" smtClean="0"/>
              <a:t>Образец заголовка</a:t>
            </a:r>
            <a:endParaRPr lang="ru-RU" dirty="0"/>
          </a:p>
        </p:txBody>
      </p:sp>
      <p:sp>
        <p:nvSpPr>
          <p:cNvPr id="3" name="Объект 2"/>
          <p:cNvSpPr>
            <a:spLocks noGrp="1"/>
          </p:cNvSpPr>
          <p:nvPr>
            <p:ph idx="1"/>
          </p:nvPr>
        </p:nvSpPr>
        <p:spPr>
          <a:xfrm>
            <a:off x="581192" y="1365162"/>
            <a:ext cx="11029615" cy="449363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fld id="{1E87B0E0-754C-4477-80CA-88F8319B7DB8}" type="datetime1">
              <a:rPr lang="ru-RU" smtClean="0"/>
              <a:t>23.09.2024</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a:xfrm>
            <a:off x="10558300" y="5956137"/>
            <a:ext cx="1052508" cy="365125"/>
          </a:xfrm>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72243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Прямоугольник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solidFill>
                  <a:schemeClr val="accent1">
                    <a:lumMod val="75000"/>
                    <a:lumOff val="25000"/>
                  </a:schemeClr>
                </a:solidFill>
              </a:defRPr>
            </a:lvl1pPr>
          </a:lstStyle>
          <a:p>
            <a:pPr rtl="0"/>
            <a:fld id="{9317EAC1-6C84-442C-8E88-63BE1308B9AD}" type="datetime1">
              <a:rPr lang="ru-RU" smtClean="0"/>
              <a:t>23.09.2024</a:t>
            </a:fld>
            <a:endParaRPr lang="ru-RU" dirty="0"/>
          </a:p>
        </p:txBody>
      </p:sp>
      <p:sp>
        <p:nvSpPr>
          <p:cNvPr id="5" name="Нижний колонтитул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ru-RU" dirty="0"/>
          </a:p>
        </p:txBody>
      </p:sp>
      <p:sp>
        <p:nvSpPr>
          <p:cNvPr id="6" name="Номер слайда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90929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Прямоугольник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581193" y="729658"/>
            <a:ext cx="11029616" cy="988332"/>
          </a:xfrm>
        </p:spPr>
        <p:txBody>
          <a:bodyPr rtlCol="0"/>
          <a:lstStyle/>
          <a:p>
            <a:pPr rtl="0"/>
            <a:r>
              <a:rPr lang="ru-RU" dirty="0" smtClean="0"/>
              <a:t>Образец заголовка</a:t>
            </a:r>
            <a:endParaRPr lang="ru-RU" dirty="0"/>
          </a:p>
        </p:txBody>
      </p:sp>
      <p:sp>
        <p:nvSpPr>
          <p:cNvPr id="3" name="Объект 2"/>
          <p:cNvSpPr>
            <a:spLocks noGrp="1"/>
          </p:cNvSpPr>
          <p:nvPr>
            <p:ph sz="half" idx="1"/>
          </p:nvPr>
        </p:nvSpPr>
        <p:spPr>
          <a:xfrm>
            <a:off x="581193" y="2228003"/>
            <a:ext cx="5422390" cy="3633047"/>
          </a:xfrm>
        </p:spPr>
        <p:txBody>
          <a:bodyPr rtlCol="0">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188417" y="2228003"/>
            <a:ext cx="5422392" cy="3633047"/>
          </a:xfrm>
        </p:spPr>
        <p:txBody>
          <a:bodyPr rtlCol="0">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pPr rtl="0"/>
            <a:fld id="{56B404C7-1C11-4173-AE97-ACE1CDB1DA83}" type="datetime1">
              <a:rPr lang="ru-RU" smtClean="0"/>
              <a:t>23.09.2024</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68716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Прямоугольник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12" name="Заголовок 1"/>
          <p:cNvSpPr>
            <a:spLocks noGrp="1"/>
          </p:cNvSpPr>
          <p:nvPr>
            <p:ph type="title"/>
          </p:nvPr>
        </p:nvSpPr>
        <p:spPr>
          <a:xfrm>
            <a:off x="581193" y="729658"/>
            <a:ext cx="11029616" cy="988332"/>
          </a:xfrm>
        </p:spPr>
        <p:txBody>
          <a:bodyPr rtlCol="0"/>
          <a:lstStyle/>
          <a:p>
            <a:pPr rtl="0"/>
            <a:r>
              <a:rPr lang="ru-RU" smtClean="0"/>
              <a:t>Образец заголовка</a:t>
            </a:r>
            <a:endParaRPr lang="ru-RU" dirty="0"/>
          </a:p>
        </p:txBody>
      </p:sp>
      <p:sp>
        <p:nvSpPr>
          <p:cNvPr id="3" name="Текст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4" name="Объект 3"/>
          <p:cNvSpPr>
            <a:spLocks noGrp="1"/>
          </p:cNvSpPr>
          <p:nvPr>
            <p:ph sz="half" idx="2"/>
          </p:nvPr>
        </p:nvSpPr>
        <p:spPr>
          <a:xfrm>
            <a:off x="581194" y="2926052"/>
            <a:ext cx="5393100" cy="2934999"/>
          </a:xfrm>
        </p:spPr>
        <p:txBody>
          <a:bodyPr rtlCol="0" anchor="t">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smtClean="0"/>
              <a:t>Образец текста</a:t>
            </a:r>
          </a:p>
        </p:txBody>
      </p:sp>
      <p:sp>
        <p:nvSpPr>
          <p:cNvPr id="6" name="Объект 5"/>
          <p:cNvSpPr>
            <a:spLocks noGrp="1"/>
          </p:cNvSpPr>
          <p:nvPr>
            <p:ph sz="quarter" idx="4"/>
          </p:nvPr>
        </p:nvSpPr>
        <p:spPr>
          <a:xfrm>
            <a:off x="6217709" y="2926052"/>
            <a:ext cx="5393100" cy="2934999"/>
          </a:xfrm>
        </p:spPr>
        <p:txBody>
          <a:bodyPr rtlCol="0" anchor="t">
            <a:normAutofit/>
          </a:body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p>
            <a:pPr rtl="0"/>
            <a:fld id="{81A08C9A-F61E-410C-8D06-F83B63A4711B}" type="datetime1">
              <a:rPr lang="ru-RU" smtClean="0"/>
              <a:t>23.09.2024</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142857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rtlCol="0"/>
          <a:lstStyle/>
          <a:p>
            <a:pPr rtl="0"/>
            <a:fld id="{06D3CD88-AC87-4FC1-8AA2-0F05556AC852}" type="datetime1">
              <a:rPr lang="ru-RU" smtClean="0"/>
              <a:t>23.09.2024</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D57F1E4F-1CFF-5643-939E-217C01CDF565}" type="slidenum">
              <a:rPr lang="ru-RU" smtClean="0"/>
              <a:pPr/>
              <a:t>‹#›</a:t>
            </a:fld>
            <a:endParaRPr lang="ru-RU" dirty="0"/>
          </a:p>
        </p:txBody>
      </p:sp>
      <p:sp>
        <p:nvSpPr>
          <p:cNvPr id="7" name="Прямоугольник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8" name="Заголовок 1"/>
          <p:cNvSpPr>
            <a:spLocks noGrp="1"/>
          </p:cNvSpPr>
          <p:nvPr>
            <p:ph type="title"/>
          </p:nvPr>
        </p:nvSpPr>
        <p:spPr>
          <a:xfrm>
            <a:off x="575894" y="729658"/>
            <a:ext cx="11029616" cy="988332"/>
          </a:xfrm>
        </p:spPr>
        <p:txBody>
          <a:bodyPr rtlCol="0"/>
          <a:lstStyle/>
          <a:p>
            <a:pPr rtl="0"/>
            <a:r>
              <a:rPr lang="ru-RU" smtClean="0"/>
              <a:t>Образец заголовка</a:t>
            </a:r>
            <a:endParaRPr lang="ru-RU" dirty="0"/>
          </a:p>
        </p:txBody>
      </p:sp>
    </p:spTree>
    <p:extLst>
      <p:ext uri="{BB962C8B-B14F-4D97-AF65-F5344CB8AC3E}">
        <p14:creationId xmlns:p14="http://schemas.microsoft.com/office/powerpoint/2010/main" val="116431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F1B0009C-43A7-442E-9A53-3E5FB03870F2}" type="datetime1">
              <a:rPr lang="ru-RU" smtClean="0"/>
              <a:t>23.09.2024</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341269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Прямоугольник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ru-RU" smtClean="0"/>
              <a:t>Образец заголовка</a:t>
            </a:r>
            <a:endParaRPr lang="ru-RU" dirty="0"/>
          </a:p>
        </p:txBody>
      </p:sp>
      <p:sp>
        <p:nvSpPr>
          <p:cNvPr id="3" name="Объект 2"/>
          <p:cNvSpPr>
            <a:spLocks noGrp="1"/>
          </p:cNvSpPr>
          <p:nvPr>
            <p:ph idx="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solidFill>
                  <a:schemeClr val="accent1">
                    <a:lumMod val="75000"/>
                    <a:lumOff val="25000"/>
                  </a:schemeClr>
                </a:solidFill>
              </a:defRPr>
            </a:lvl1pPr>
          </a:lstStyle>
          <a:p>
            <a:pPr rtl="0"/>
            <a:fld id="{D9AADAC3-179B-49AA-A8D7-B2E70D0E899B}" type="datetime1">
              <a:rPr lang="ru-RU" smtClean="0"/>
              <a:t>23.09.2024</a:t>
            </a:fld>
            <a:endParaRPr lang="ru-RU" dirty="0"/>
          </a:p>
        </p:txBody>
      </p:sp>
      <p:sp>
        <p:nvSpPr>
          <p:cNvPr id="6" name="Нижний колонтитул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ru-RU" dirty="0"/>
          </a:p>
        </p:txBody>
      </p:sp>
      <p:sp>
        <p:nvSpPr>
          <p:cNvPr id="7" name="Номер слайда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ru-RU" smtClean="0"/>
              <a:pPr/>
              <a:t>‹#›</a:t>
            </a:fld>
            <a:endParaRPr lang="ru-RU" dirty="0"/>
          </a:p>
        </p:txBody>
      </p:sp>
    </p:spTree>
    <p:extLst>
      <p:ext uri="{BB962C8B-B14F-4D97-AF65-F5344CB8AC3E}">
        <p14:creationId xmlns:p14="http://schemas.microsoft.com/office/powerpoint/2010/main" val="292329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ru-RU"/>
              <a:t>Образец заголовка</a:t>
            </a:r>
            <a:endParaRPr lang="ru-RU" dirty="0"/>
          </a:p>
        </p:txBody>
      </p:sp>
      <p:sp>
        <p:nvSpPr>
          <p:cNvPr id="3" name="Текст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1200">
                <a:solidFill>
                  <a:schemeClr val="accent2"/>
                </a:solidFill>
                <a:latin typeface="Times New Roman" panose="02020603050405020304" pitchFamily="18" charset="0"/>
                <a:cs typeface="Times New Roman" panose="02020603050405020304" pitchFamily="18" charset="0"/>
              </a:defRPr>
            </a:lvl1pPr>
          </a:lstStyle>
          <a:p>
            <a:fld id="{585DD959-E34E-4321-8E46-EA4484D707DA}" type="datetime1">
              <a:rPr lang="ru-RU" smtClean="0"/>
              <a:pPr/>
              <a:t>23.09.2024</a:t>
            </a:fld>
            <a:endParaRPr lang="ru-RU" dirty="0"/>
          </a:p>
        </p:txBody>
      </p:sp>
      <p:sp>
        <p:nvSpPr>
          <p:cNvPr id="5" name="Нижний колонтитул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1200" cap="all">
                <a:solidFill>
                  <a:schemeClr val="accent2"/>
                </a:solidFill>
                <a:latin typeface="Times New Roman" panose="02020603050405020304" pitchFamily="18" charset="0"/>
                <a:cs typeface="Times New Roman" panose="02020603050405020304" pitchFamily="18" charset="0"/>
              </a:defRPr>
            </a:lvl1pPr>
          </a:lstStyle>
          <a:p>
            <a:endParaRPr lang="ru-RU" dirty="0"/>
          </a:p>
        </p:txBody>
      </p:sp>
      <p:sp>
        <p:nvSpPr>
          <p:cNvPr id="6" name="Номер слайда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1200" i="1">
                <a:solidFill>
                  <a:schemeClr val="accent2"/>
                </a:solidFill>
                <a:latin typeface="Times New Roman" panose="02020603050405020304" pitchFamily="18" charset="0"/>
                <a:cs typeface="Times New Roman" panose="02020603050405020304" pitchFamily="18" charset="0"/>
              </a:defRPr>
            </a:lvl1pPr>
          </a:lstStyle>
          <a:p>
            <a:fld id="{D57F1E4F-1CFF-5643-939E-217C01CDF565}" type="slidenum">
              <a:rPr lang="ru-RU" smtClean="0"/>
              <a:pPr/>
              <a:t>‹#›</a:t>
            </a:fld>
            <a:endParaRPr lang="ru-RU" dirty="0"/>
          </a:p>
        </p:txBody>
      </p:sp>
      <p:sp>
        <p:nvSpPr>
          <p:cNvPr id="9" name="Прямоугольник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10" name="Прямоугольник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
        <p:nvSpPr>
          <p:cNvPr id="11" name="Прямоугольник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dirty="0"/>
          </a:p>
        </p:txBody>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8"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96" r:id="rId13"/>
    <p:sldLayoutId id="2147483697" r:id="rId14"/>
  </p:sldLayoutIdLst>
  <p:hf sldNum="0" hdr="0" ftr="0" dt="0"/>
  <p:txStyles>
    <p:titleStyle>
      <a:lvl1pPr algn="l" defTabSz="457200" rtl="0" eaLnBrk="1" latinLnBrk="0" hangingPunct="1">
        <a:spcBef>
          <a:spcPct val="0"/>
        </a:spcBef>
        <a:buNone/>
        <a:defRPr sz="2800" b="1" kern="1200" cap="all">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pPr defTabSz="914400"/>
            <a:fld id="{D2B5FE10-96C7-4D4D-AAC7-3367C5776B31}" type="datetime1">
              <a:rPr lang="ru-RU" smtClean="0">
                <a:solidFill>
                  <a:prstClr val="white">
                    <a:tint val="75000"/>
                  </a:prstClr>
                </a:solidFill>
              </a:rPr>
              <a:pPr defTabSz="914400"/>
              <a:t>23.09.2024</a:t>
            </a:fld>
            <a:endParaRPr lang="ru-RU" dirty="0">
              <a:solidFill>
                <a:prstClr val="white">
                  <a:tint val="75000"/>
                </a:prstClr>
              </a:solidFill>
            </a:endParaRPr>
          </a:p>
        </p:txBody>
      </p:sp>
      <p:sp>
        <p:nvSpPr>
          <p:cNvPr id="5" name="Нижний колонтитул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defTabSz="914400"/>
            <a:endParaRPr lang="ru-RU" dirty="0">
              <a:solidFill>
                <a:prstClr val="white">
                  <a:tint val="75000"/>
                </a:prstClr>
              </a:solidFill>
            </a:endParaRPr>
          </a:p>
        </p:txBody>
      </p:sp>
      <p:sp>
        <p:nvSpPr>
          <p:cNvPr id="6" name="Номер слайда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pPr defTabSz="914400"/>
            <a:fld id="{2A013F82-EE5E-44EE-A61D-E31C6657F26F}" type="slidenum">
              <a:rPr lang="ru-RU" smtClean="0">
                <a:solidFill>
                  <a:prstClr val="white">
                    <a:tint val="75000"/>
                  </a:prstClr>
                </a:solidFill>
              </a:rPr>
              <a:pPr defTabSz="914400"/>
              <a:t>‹#›</a:t>
            </a:fld>
            <a:endParaRPr lang="ru-RU" dirty="0">
              <a:solidFill>
                <a:prstClr val="white">
                  <a:tint val="75000"/>
                </a:prstClr>
              </a:solidFill>
            </a:endParaRPr>
          </a:p>
        </p:txBody>
      </p:sp>
    </p:spTree>
    <p:extLst>
      <p:ext uri="{BB962C8B-B14F-4D97-AF65-F5344CB8AC3E}">
        <p14:creationId xmlns:p14="http://schemas.microsoft.com/office/powerpoint/2010/main" val="292400709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Arial" panose="020B0604020202020204" pitchFamily="34" charset="0"/>
          <a:ea typeface="+mj-ea"/>
          <a:cs typeface="Arial" panose="020B0604020202020204" pitchFamily="34" charset="0"/>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5.emf"/><Relationship Id="rId18" Type="http://schemas.openxmlformats.org/officeDocument/2006/relationships/oleObject" Target="../embeddings/oleObject34.bin"/><Relationship Id="rId3" Type="http://schemas.openxmlformats.org/officeDocument/2006/relationships/notesSlide" Target="../notesSlides/notesSlide10.xml"/><Relationship Id="rId21" Type="http://schemas.openxmlformats.org/officeDocument/2006/relationships/image" Target="../media/image39.wmf"/><Relationship Id="rId7" Type="http://schemas.openxmlformats.org/officeDocument/2006/relationships/image" Target="../media/image32.emf"/><Relationship Id="rId12" Type="http://schemas.openxmlformats.org/officeDocument/2006/relationships/oleObject" Target="../embeddings/oleObject31.bin"/><Relationship Id="rId17" Type="http://schemas.openxmlformats.org/officeDocument/2006/relationships/image" Target="../media/image37.emf"/><Relationship Id="rId2" Type="http://schemas.openxmlformats.org/officeDocument/2006/relationships/slideLayout" Target="../slideLayouts/slideLayout14.xml"/><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vmlDrawing" Target="../drawings/vmlDrawing7.vml"/><Relationship Id="rId6" Type="http://schemas.openxmlformats.org/officeDocument/2006/relationships/oleObject" Target="../embeddings/oleObject28.bin"/><Relationship Id="rId11" Type="http://schemas.openxmlformats.org/officeDocument/2006/relationships/image" Target="../media/image34.emf"/><Relationship Id="rId5" Type="http://schemas.openxmlformats.org/officeDocument/2006/relationships/image" Target="../media/image31.emf"/><Relationship Id="rId15" Type="http://schemas.openxmlformats.org/officeDocument/2006/relationships/image" Target="../media/image36.emf"/><Relationship Id="rId23" Type="http://schemas.openxmlformats.org/officeDocument/2006/relationships/image" Target="../media/image40.wmf"/><Relationship Id="rId10" Type="http://schemas.openxmlformats.org/officeDocument/2006/relationships/oleObject" Target="../embeddings/oleObject30.bin"/><Relationship Id="rId19" Type="http://schemas.openxmlformats.org/officeDocument/2006/relationships/image" Target="../media/image38.wmf"/><Relationship Id="rId4" Type="http://schemas.openxmlformats.org/officeDocument/2006/relationships/oleObject" Target="../embeddings/oleObject27.bin"/><Relationship Id="rId9" Type="http://schemas.openxmlformats.org/officeDocument/2006/relationships/image" Target="../media/image33.emf"/><Relationship Id="rId14" Type="http://schemas.openxmlformats.org/officeDocument/2006/relationships/oleObject" Target="../embeddings/oleObject32.bin"/><Relationship Id="rId22"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5.wmf"/><Relationship Id="rId3" Type="http://schemas.openxmlformats.org/officeDocument/2006/relationships/notesSlide" Target="../notesSlides/notesSlide11.xml"/><Relationship Id="rId7" Type="http://schemas.openxmlformats.org/officeDocument/2006/relationships/image" Target="../media/image42.wmf"/><Relationship Id="rId12" Type="http://schemas.openxmlformats.org/officeDocument/2006/relationships/oleObject" Target="../embeddings/oleObject41.bin"/><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oleObject" Target="../embeddings/oleObject38.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0.wmf"/><Relationship Id="rId3" Type="http://schemas.openxmlformats.org/officeDocument/2006/relationships/notesSlide" Target="../notesSlides/notesSlide12.xml"/><Relationship Id="rId7" Type="http://schemas.openxmlformats.org/officeDocument/2006/relationships/image" Target="../media/image47.wmf"/><Relationship Id="rId12" Type="http://schemas.openxmlformats.org/officeDocument/2006/relationships/oleObject" Target="../embeddings/oleObject46.bin"/><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oleObject" Target="../embeddings/oleObject43.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8.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5.wmf"/><Relationship Id="rId18" Type="http://schemas.openxmlformats.org/officeDocument/2006/relationships/oleObject" Target="../embeddings/oleObject54.bin"/><Relationship Id="rId3" Type="http://schemas.openxmlformats.org/officeDocument/2006/relationships/notesSlide" Target="../notesSlides/notesSlide13.xml"/><Relationship Id="rId21" Type="http://schemas.openxmlformats.org/officeDocument/2006/relationships/image" Target="../media/image59.wmf"/><Relationship Id="rId7" Type="http://schemas.openxmlformats.org/officeDocument/2006/relationships/image" Target="../media/image52.wmf"/><Relationship Id="rId12" Type="http://schemas.openxmlformats.org/officeDocument/2006/relationships/oleObject" Target="../embeddings/oleObject51.bin"/><Relationship Id="rId17" Type="http://schemas.openxmlformats.org/officeDocument/2006/relationships/image" Target="../media/image57.wmf"/><Relationship Id="rId2" Type="http://schemas.openxmlformats.org/officeDocument/2006/relationships/slideLayout" Target="../slideLayouts/slideLayout14.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10.vml"/><Relationship Id="rId6" Type="http://schemas.openxmlformats.org/officeDocument/2006/relationships/oleObject" Target="../embeddings/oleObject48.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50.bin"/><Relationship Id="rId19" Type="http://schemas.openxmlformats.org/officeDocument/2006/relationships/image" Target="../media/image58.wmf"/><Relationship Id="rId4" Type="http://schemas.openxmlformats.org/officeDocument/2006/relationships/oleObject" Target="../embeddings/oleObject47.bin"/><Relationship Id="rId9" Type="http://schemas.openxmlformats.org/officeDocument/2006/relationships/image" Target="../media/image53.wmf"/><Relationship Id="rId14" Type="http://schemas.openxmlformats.org/officeDocument/2006/relationships/oleObject" Target="../embeddings/oleObject5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1.emf"/><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57.bin"/><Relationship Id="rId5" Type="http://schemas.openxmlformats.org/officeDocument/2006/relationships/image" Target="../media/image60.emf"/><Relationship Id="rId4" Type="http://schemas.openxmlformats.org/officeDocument/2006/relationships/oleObject" Target="../embeddings/oleObject5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15.xml"/><Relationship Id="rId7" Type="http://schemas.openxmlformats.org/officeDocument/2006/relationships/image" Target="../media/image63.wmf"/><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oleObject" Target="../embeddings/oleObject59.bin"/><Relationship Id="rId5" Type="http://schemas.openxmlformats.org/officeDocument/2006/relationships/image" Target="../media/image62.wmf"/><Relationship Id="rId4" Type="http://schemas.openxmlformats.org/officeDocument/2006/relationships/oleObject" Target="../embeddings/oleObject58.bin"/><Relationship Id="rId9" Type="http://schemas.openxmlformats.org/officeDocument/2006/relationships/image" Target="../media/image6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16.xml"/><Relationship Id="rId7" Type="http://schemas.openxmlformats.org/officeDocument/2006/relationships/image" Target="../media/image66.wmf"/><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oleObject" Target="../embeddings/oleObject62.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67.wmf"/></Relationships>
</file>

<file path=ppt/slides/_rels/slide17.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slideLayout" Target="../slideLayouts/slideLayout2.xml"/><Relationship Id="rId7" Type="http://schemas.openxmlformats.org/officeDocument/2006/relationships/oleObject" Target="../embeddings/oleObject66.bin"/><Relationship Id="rId12" Type="http://schemas.openxmlformats.org/officeDocument/2006/relationships/image" Target="../media/image72.emf"/><Relationship Id="rId2" Type="http://schemas.openxmlformats.org/officeDocument/2006/relationships/vmlDrawing" Target="../drawings/vmlDrawing14.vml"/><Relationship Id="rId1" Type="http://schemas.openxmlformats.org/officeDocument/2006/relationships/themeOverride" Target="../theme/themeOverride5.xml"/><Relationship Id="rId6" Type="http://schemas.openxmlformats.org/officeDocument/2006/relationships/image" Target="../media/image69.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71.wmf"/><Relationship Id="rId4" Type="http://schemas.openxmlformats.org/officeDocument/2006/relationships/notesSlide" Target="../notesSlides/notesSlide17.xml"/><Relationship Id="rId9" Type="http://schemas.openxmlformats.org/officeDocument/2006/relationships/oleObject" Target="../embeddings/oleObject67.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mlDrawing" Target="../drawings/vmlDrawing15.vml"/><Relationship Id="rId1" Type="http://schemas.openxmlformats.org/officeDocument/2006/relationships/themeOverride" Target="../theme/themeOverride6.xml"/><Relationship Id="rId6" Type="http://schemas.openxmlformats.org/officeDocument/2006/relationships/image" Target="../media/image73.emf"/><Relationship Id="rId5" Type="http://schemas.openxmlformats.org/officeDocument/2006/relationships/oleObject" Target="../embeddings/oleObject69.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74.bin"/><Relationship Id="rId3" Type="http://schemas.openxmlformats.org/officeDocument/2006/relationships/slideLayout" Target="../slideLayouts/slideLayout14.xml"/><Relationship Id="rId7" Type="http://schemas.openxmlformats.org/officeDocument/2006/relationships/oleObject" Target="../embeddings/oleObject71.bin"/><Relationship Id="rId12" Type="http://schemas.openxmlformats.org/officeDocument/2006/relationships/image" Target="../media/image77.wmf"/><Relationship Id="rId2" Type="http://schemas.openxmlformats.org/officeDocument/2006/relationships/vmlDrawing" Target="../drawings/vmlDrawing16.vml"/><Relationship Id="rId1" Type="http://schemas.openxmlformats.org/officeDocument/2006/relationships/themeOverride" Target="../theme/themeOverride7.xml"/><Relationship Id="rId6" Type="http://schemas.openxmlformats.org/officeDocument/2006/relationships/image" Target="../media/image74.e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76.wmf"/><Relationship Id="rId4" Type="http://schemas.openxmlformats.org/officeDocument/2006/relationships/notesSlide" Target="../notesSlides/notesSlide19.xml"/><Relationship Id="rId9" Type="http://schemas.openxmlformats.org/officeDocument/2006/relationships/oleObject" Target="../embeddings/oleObject72.bin"/><Relationship Id="rId14" Type="http://schemas.openxmlformats.org/officeDocument/2006/relationships/image" Target="../media/image7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image" Target="../media/image80.wmf"/><Relationship Id="rId5" Type="http://schemas.openxmlformats.org/officeDocument/2006/relationships/oleObject" Target="../embeddings/oleObject76.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7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80.bin"/><Relationship Id="rId5" Type="http://schemas.openxmlformats.org/officeDocument/2006/relationships/image" Target="../media/image83.wmf"/><Relationship Id="rId4" Type="http://schemas.openxmlformats.org/officeDocument/2006/relationships/oleObject" Target="../embeddings/oleObject7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21.xml"/><Relationship Id="rId7" Type="http://schemas.openxmlformats.org/officeDocument/2006/relationships/image" Target="../media/image86.wmf"/><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oleObject" Target="../embeddings/oleObject82.bin"/><Relationship Id="rId11" Type="http://schemas.openxmlformats.org/officeDocument/2006/relationships/image" Target="../media/image88.wmf"/><Relationship Id="rId5" Type="http://schemas.openxmlformats.org/officeDocument/2006/relationships/image" Target="../media/image85.e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87.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mlDrawing" Target="../drawings/vmlDrawing2.vml"/><Relationship Id="rId1" Type="http://schemas.openxmlformats.org/officeDocument/2006/relationships/themeOverride" Target="../theme/themeOverride2.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vmlDrawing" Target="../drawings/vmlDrawing3.vml"/><Relationship Id="rId1" Type="http://schemas.openxmlformats.org/officeDocument/2006/relationships/themeOverride" Target="../theme/themeOverride4.x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6.wmf"/><Relationship Id="rId3" Type="http://schemas.openxmlformats.org/officeDocument/2006/relationships/notesSlide" Target="../notesSlides/notesSlide8.xml"/><Relationship Id="rId7" Type="http://schemas.openxmlformats.org/officeDocument/2006/relationships/image" Target="../media/image13.wmf"/><Relationship Id="rId12" Type="http://schemas.openxmlformats.org/officeDocument/2006/relationships/oleObject" Target="../embeddings/oleObject12.bin"/><Relationship Id="rId17" Type="http://schemas.openxmlformats.org/officeDocument/2006/relationships/image" Target="../media/image18.wmf"/><Relationship Id="rId2" Type="http://schemas.openxmlformats.org/officeDocument/2006/relationships/slideLayout" Target="../slideLayouts/slideLayout14.xml"/><Relationship Id="rId16" Type="http://schemas.openxmlformats.org/officeDocument/2006/relationships/oleObject" Target="../embeddings/oleObject14.bin"/><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 Id="rId1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3.emf"/><Relationship Id="rId18" Type="http://schemas.openxmlformats.org/officeDocument/2006/relationships/oleObject" Target="../embeddings/oleObject22.bin"/><Relationship Id="rId26" Type="http://schemas.openxmlformats.org/officeDocument/2006/relationships/oleObject" Target="../embeddings/oleObject26.bin"/><Relationship Id="rId3" Type="http://schemas.openxmlformats.org/officeDocument/2006/relationships/notesSlide" Target="../notesSlides/notesSlide9.xml"/><Relationship Id="rId21" Type="http://schemas.openxmlformats.org/officeDocument/2006/relationships/image" Target="../media/image27.emf"/><Relationship Id="rId7" Type="http://schemas.openxmlformats.org/officeDocument/2006/relationships/image" Target="../media/image20.emf"/><Relationship Id="rId12" Type="http://schemas.openxmlformats.org/officeDocument/2006/relationships/oleObject" Target="../embeddings/oleObject19.bin"/><Relationship Id="rId17" Type="http://schemas.openxmlformats.org/officeDocument/2006/relationships/image" Target="../media/image25.emf"/><Relationship Id="rId25" Type="http://schemas.openxmlformats.org/officeDocument/2006/relationships/image" Target="../media/image29.emf"/><Relationship Id="rId2" Type="http://schemas.openxmlformats.org/officeDocument/2006/relationships/slideLayout" Target="../slideLayouts/slideLayout14.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22.emf"/><Relationship Id="rId24" Type="http://schemas.openxmlformats.org/officeDocument/2006/relationships/oleObject" Target="../embeddings/oleObject25.bin"/><Relationship Id="rId5" Type="http://schemas.openxmlformats.org/officeDocument/2006/relationships/image" Target="../media/image19.emf"/><Relationship Id="rId15" Type="http://schemas.openxmlformats.org/officeDocument/2006/relationships/image" Target="../media/image24.wmf"/><Relationship Id="rId23" Type="http://schemas.openxmlformats.org/officeDocument/2006/relationships/image" Target="../media/image28.emf"/><Relationship Id="rId10" Type="http://schemas.openxmlformats.org/officeDocument/2006/relationships/oleObject" Target="../embeddings/oleObject18.bin"/><Relationship Id="rId19" Type="http://schemas.openxmlformats.org/officeDocument/2006/relationships/image" Target="../media/image26.emf"/><Relationship Id="rId4" Type="http://schemas.openxmlformats.org/officeDocument/2006/relationships/oleObject" Target="../embeddings/oleObject15.bin"/><Relationship Id="rId9" Type="http://schemas.openxmlformats.org/officeDocument/2006/relationships/image" Target="../media/image21.emf"/><Relationship Id="rId14" Type="http://schemas.openxmlformats.org/officeDocument/2006/relationships/oleObject" Target="../embeddings/oleObject20.bin"/><Relationship Id="rId22" Type="http://schemas.openxmlformats.org/officeDocument/2006/relationships/oleObject" Target="../embeddings/oleObject24.bin"/><Relationship Id="rId27"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87900" y="895272"/>
            <a:ext cx="9708381" cy="2895600"/>
          </a:xfrm>
        </p:spPr>
        <p:txBody>
          <a:bodyPr rtlCol="0">
            <a:normAutofit/>
          </a:bodyPr>
          <a:lstStyle/>
          <a:p>
            <a:pPr algn="ctr"/>
            <a:r>
              <a:rPr lang="en-US" sz="4800" b="1" dirty="0">
                <a:solidFill>
                  <a:schemeClr val="accent1">
                    <a:lumMod val="60000"/>
                    <a:lumOff val="40000"/>
                  </a:schemeClr>
                </a:solidFill>
                <a:latin typeface="Arial Narrow" panose="020B0606020202030204" pitchFamily="34" charset="0"/>
              </a:rPr>
              <a:t>ON THE SOLUTION </a:t>
            </a:r>
            <a:r>
              <a:rPr lang="en-US" sz="4800" b="1" dirty="0" smtClean="0">
                <a:solidFill>
                  <a:schemeClr val="accent1">
                    <a:lumMod val="60000"/>
                    <a:lumOff val="40000"/>
                  </a:schemeClr>
                </a:solidFill>
                <a:latin typeface="Arial Narrow" panose="020B0606020202030204" pitchFamily="34" charset="0"/>
              </a:rPr>
              <a:t/>
            </a:r>
            <a:br>
              <a:rPr lang="en-US" sz="4800" b="1" dirty="0" smtClean="0">
                <a:solidFill>
                  <a:schemeClr val="accent1">
                    <a:lumMod val="60000"/>
                    <a:lumOff val="40000"/>
                  </a:schemeClr>
                </a:solidFill>
                <a:latin typeface="Arial Narrow" panose="020B0606020202030204" pitchFamily="34" charset="0"/>
              </a:rPr>
            </a:br>
            <a:r>
              <a:rPr lang="en-US" sz="4800" b="1" dirty="0" smtClean="0">
                <a:solidFill>
                  <a:schemeClr val="accent1">
                    <a:lumMod val="60000"/>
                    <a:lumOff val="40000"/>
                  </a:schemeClr>
                </a:solidFill>
                <a:latin typeface="Arial Narrow" panose="020B0606020202030204" pitchFamily="34" charset="0"/>
              </a:rPr>
              <a:t>OF </a:t>
            </a:r>
            <a:r>
              <a:rPr lang="en-US" sz="4800" b="1" dirty="0">
                <a:solidFill>
                  <a:schemeClr val="accent1">
                    <a:lumMod val="60000"/>
                    <a:lumOff val="40000"/>
                  </a:schemeClr>
                </a:solidFill>
                <a:latin typeface="Arial Narrow" panose="020B0606020202030204" pitchFamily="34" charset="0"/>
              </a:rPr>
              <a:t>THE PROBLEM </a:t>
            </a:r>
            <a:r>
              <a:rPr lang="en-US" sz="4800" b="1" dirty="0" smtClean="0">
                <a:solidFill>
                  <a:schemeClr val="accent1">
                    <a:lumMod val="60000"/>
                    <a:lumOff val="40000"/>
                  </a:schemeClr>
                </a:solidFill>
                <a:latin typeface="Arial Narrow" panose="020B0606020202030204" pitchFamily="34" charset="0"/>
              </a:rPr>
              <a:t/>
            </a:r>
            <a:br>
              <a:rPr lang="en-US" sz="4800" b="1" dirty="0" smtClean="0">
                <a:solidFill>
                  <a:schemeClr val="accent1">
                    <a:lumMod val="60000"/>
                    <a:lumOff val="40000"/>
                  </a:schemeClr>
                </a:solidFill>
                <a:latin typeface="Arial Narrow" panose="020B0606020202030204" pitchFamily="34" charset="0"/>
              </a:rPr>
            </a:br>
            <a:r>
              <a:rPr lang="en-US" sz="4800" b="1" dirty="0" smtClean="0">
                <a:solidFill>
                  <a:schemeClr val="accent1">
                    <a:lumMod val="60000"/>
                    <a:lumOff val="40000"/>
                  </a:schemeClr>
                </a:solidFill>
                <a:latin typeface="Arial Narrow" panose="020B0606020202030204" pitchFamily="34" charset="0"/>
              </a:rPr>
              <a:t>OF </a:t>
            </a:r>
            <a:r>
              <a:rPr lang="en-US" sz="4800" b="1" dirty="0">
                <a:solidFill>
                  <a:schemeClr val="accent1">
                    <a:lumMod val="60000"/>
                    <a:lumOff val="40000"/>
                  </a:schemeClr>
                </a:solidFill>
                <a:latin typeface="Arial Narrow" panose="020B0606020202030204" pitchFamily="34" charset="0"/>
              </a:rPr>
              <a:t>THE COSMOLOGICAL CONSTANT</a:t>
            </a:r>
          </a:p>
        </p:txBody>
      </p:sp>
      <p:sp>
        <p:nvSpPr>
          <p:cNvPr id="4" name="Подзаголовок 3"/>
          <p:cNvSpPr>
            <a:spLocks noGrp="1"/>
          </p:cNvSpPr>
          <p:nvPr>
            <p:ph type="subTitle" idx="1"/>
          </p:nvPr>
        </p:nvSpPr>
        <p:spPr>
          <a:xfrm>
            <a:off x="1026853" y="4018209"/>
            <a:ext cx="8231744" cy="2665926"/>
          </a:xfrm>
        </p:spPr>
        <p:txBody>
          <a:bodyPr rtlCol="0">
            <a:noAutofit/>
          </a:bodyPr>
          <a:lstStyle/>
          <a:p>
            <a:pPr algn="ctr"/>
            <a:r>
              <a:rPr lang="en-US" sz="2800" b="1" cap="none" dirty="0" err="1">
                <a:solidFill>
                  <a:schemeClr val="accent2">
                    <a:lumMod val="40000"/>
                    <a:lumOff val="60000"/>
                  </a:schemeClr>
                </a:solidFill>
                <a:latin typeface="Times New Roman" panose="02020603050405020304" pitchFamily="18" charset="0"/>
                <a:cs typeface="Times New Roman" panose="02020603050405020304" pitchFamily="18" charset="0"/>
              </a:rPr>
              <a:t>Oleksandr</a:t>
            </a:r>
            <a:r>
              <a:rPr lang="en-US" sz="2800" b="1" cap="none"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800" b="1" cap="none" dirty="0" smtClean="0">
                <a:solidFill>
                  <a:schemeClr val="accent2">
                    <a:lumMod val="40000"/>
                    <a:lumOff val="60000"/>
                  </a:schemeClr>
                </a:solidFill>
                <a:latin typeface="Times New Roman" panose="02020603050405020304" pitchFamily="18" charset="0"/>
                <a:cs typeface="Times New Roman" panose="02020603050405020304" pitchFamily="18" charset="0"/>
              </a:rPr>
              <a:t>Bukalov</a:t>
            </a:r>
          </a:p>
          <a:p>
            <a:pPr algn="ctr"/>
            <a:endParaRPr lang="en-US" sz="2800" b="1" cap="none" dirty="0">
              <a:solidFill>
                <a:schemeClr val="accent2">
                  <a:lumMod val="40000"/>
                  <a:lumOff val="60000"/>
                </a:schemeClr>
              </a:solidFill>
              <a:latin typeface="Times New Roman" panose="02020603050405020304" pitchFamily="18" charset="0"/>
              <a:cs typeface="Times New Roman" panose="02020603050405020304" pitchFamily="18" charset="0"/>
            </a:endParaRPr>
          </a:p>
          <a:p>
            <a:pPr algn="ctr"/>
            <a:r>
              <a:rPr lang="en-US" sz="2400" b="1" i="1" cap="none" spc="0" dirty="0" smtClean="0">
                <a:solidFill>
                  <a:schemeClr val="accent2">
                    <a:lumMod val="40000"/>
                    <a:lumOff val="60000"/>
                  </a:schemeClr>
                </a:solidFill>
                <a:latin typeface="Times New Roman" panose="02020603050405020304" pitchFamily="18" charset="0"/>
                <a:cs typeface="Times New Roman" panose="02020603050405020304" pitchFamily="18" charset="0"/>
              </a:rPr>
              <a:t>Center for Physical and Space Research </a:t>
            </a:r>
            <a:br>
              <a:rPr lang="en-US" sz="2400" b="1" i="1" cap="none" spc="0" dirty="0" smtClean="0">
                <a:solidFill>
                  <a:schemeClr val="accent2">
                    <a:lumMod val="40000"/>
                    <a:lumOff val="60000"/>
                  </a:schemeClr>
                </a:solidFill>
                <a:latin typeface="Times New Roman" panose="02020603050405020304" pitchFamily="18" charset="0"/>
                <a:cs typeface="Times New Roman" panose="02020603050405020304" pitchFamily="18" charset="0"/>
              </a:rPr>
            </a:br>
            <a:r>
              <a:rPr lang="en-US" sz="2400" b="1" i="1" cap="none" spc="0" dirty="0" smtClean="0">
                <a:solidFill>
                  <a:schemeClr val="accent2">
                    <a:lumMod val="40000"/>
                    <a:lumOff val="60000"/>
                  </a:schemeClr>
                </a:solidFill>
                <a:latin typeface="Times New Roman" panose="02020603050405020304" pitchFamily="18" charset="0"/>
                <a:cs typeface="Times New Roman" panose="02020603050405020304" pitchFamily="18" charset="0"/>
              </a:rPr>
              <a:t>of the International Institute of Socionics</a:t>
            </a:r>
            <a:r>
              <a:rPr lang="uk-UA" sz="2400" b="1" i="1" cap="none" spc="0" dirty="0" smtClean="0">
                <a:solidFill>
                  <a:schemeClr val="accent2">
                    <a:lumMod val="40000"/>
                    <a:lumOff val="60000"/>
                  </a:schemeClr>
                </a:solidFill>
                <a:latin typeface="Times New Roman" panose="02020603050405020304" pitchFamily="18" charset="0"/>
                <a:cs typeface="Times New Roman" panose="02020603050405020304" pitchFamily="18" charset="0"/>
              </a:rPr>
              <a:t/>
            </a:r>
            <a:br>
              <a:rPr lang="uk-UA" sz="2400" b="1" i="1" cap="none" spc="0" dirty="0" smtClean="0">
                <a:solidFill>
                  <a:schemeClr val="accent2">
                    <a:lumMod val="40000"/>
                    <a:lumOff val="60000"/>
                  </a:schemeClr>
                </a:solidFill>
                <a:latin typeface="Times New Roman" panose="02020603050405020304" pitchFamily="18" charset="0"/>
                <a:cs typeface="Times New Roman" panose="02020603050405020304" pitchFamily="18" charset="0"/>
              </a:rPr>
            </a:br>
            <a:r>
              <a:rPr lang="uk-UA" sz="2400" b="1" i="1" cap="none" spc="0" dirty="0" smtClean="0">
                <a:solidFill>
                  <a:schemeClr val="accent2">
                    <a:lumMod val="40000"/>
                    <a:lumOff val="60000"/>
                  </a:schemeClr>
                </a:solidFill>
                <a:latin typeface="Times New Roman" panose="02020603050405020304" pitchFamily="18" charset="0"/>
                <a:cs typeface="Times New Roman" panose="02020603050405020304" pitchFamily="18" charset="0"/>
              </a:rPr>
              <a:t/>
            </a:r>
            <a:br>
              <a:rPr lang="uk-UA" sz="2400" b="1" i="1" cap="none" spc="0" dirty="0" smtClean="0">
                <a:solidFill>
                  <a:schemeClr val="accent2">
                    <a:lumMod val="40000"/>
                    <a:lumOff val="60000"/>
                  </a:schemeClr>
                </a:solidFill>
                <a:latin typeface="Times New Roman" panose="02020603050405020304" pitchFamily="18" charset="0"/>
                <a:cs typeface="Times New Roman" panose="02020603050405020304" pitchFamily="18" charset="0"/>
              </a:rPr>
            </a:br>
            <a:r>
              <a:rPr lang="en-US" b="1" cap="none" spc="0" dirty="0" err="1">
                <a:solidFill>
                  <a:schemeClr val="tx1"/>
                </a:solidFill>
              </a:rPr>
              <a:t>Bogolyubov</a:t>
            </a:r>
            <a:r>
              <a:rPr lang="en-US" b="1" cap="none" spc="0" dirty="0">
                <a:solidFill>
                  <a:schemeClr val="tx1"/>
                </a:solidFill>
              </a:rPr>
              <a:t> Kyiv Conference</a:t>
            </a:r>
            <a:br>
              <a:rPr lang="en-US" b="1" cap="none" spc="0" dirty="0">
                <a:solidFill>
                  <a:schemeClr val="tx1"/>
                </a:solidFill>
              </a:rPr>
            </a:br>
            <a:r>
              <a:rPr lang="en-US" b="1" cap="none" spc="0" dirty="0">
                <a:solidFill>
                  <a:schemeClr val="tx1"/>
                </a:solidFill>
              </a:rPr>
              <a:t>Problems of Theoretical and Mathematical Physics (2024</a:t>
            </a:r>
            <a:r>
              <a:rPr lang="en-US" b="1" cap="none" spc="0" dirty="0" smtClean="0">
                <a:solidFill>
                  <a:schemeClr val="tx1"/>
                </a:solidFill>
              </a:rPr>
              <a:t>)</a:t>
            </a:r>
            <a:endParaRPr lang="en-US" b="1" i="1" cap="none" spc="0" dirty="0">
              <a:solidFill>
                <a:schemeClr val="accent2">
                  <a:lumMod val="40000"/>
                  <a:lumOff val="60000"/>
                </a:schemeClr>
              </a:solidFill>
            </a:endParaRPr>
          </a:p>
        </p:txBody>
      </p:sp>
    </p:spTree>
    <p:extLst>
      <p:ext uri="{BB962C8B-B14F-4D97-AF65-F5344CB8AC3E}">
        <p14:creationId xmlns:p14="http://schemas.microsoft.com/office/powerpoint/2010/main" val="26543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352424" y="491750"/>
            <a:ext cx="11487151" cy="6102321"/>
          </a:xfrm>
        </p:spPr>
        <p:txBody>
          <a:bodyPr>
            <a:normAutofit fontScale="85000" lnSpcReduction="10000"/>
          </a:bodyPr>
          <a:lstStyle/>
          <a:p>
            <a:endParaRPr lang="en-US" dirty="0" smtClean="0"/>
          </a:p>
          <a:p>
            <a:r>
              <a:rPr lang="en-US" dirty="0" smtClean="0"/>
              <a:t>Therefore, the excited states of the system are separated from the main energy gap, as well as the quasi-particles must appear in pairs, it is possible to write down the value of this gap as 	 . </a:t>
            </a:r>
          </a:p>
          <a:p>
            <a:r>
              <a:rPr lang="en-US" dirty="0" smtClean="0"/>
              <a:t>From</a:t>
            </a:r>
            <a:r>
              <a:rPr lang="ru-RU" dirty="0" smtClean="0"/>
              <a:t>		</a:t>
            </a:r>
            <a:r>
              <a:rPr lang="en-US" dirty="0" smtClean="0"/>
              <a:t> 	</a:t>
            </a:r>
            <a:r>
              <a:rPr lang="ru-RU" dirty="0"/>
              <a:t>	</a:t>
            </a:r>
            <a:r>
              <a:rPr lang="en-US" dirty="0" smtClean="0"/>
              <a:t>follows that the Fermi gas has </a:t>
            </a:r>
            <a:r>
              <a:rPr lang="en-US" dirty="0" err="1" smtClean="0"/>
              <a:t>superfluidity</a:t>
            </a:r>
            <a:r>
              <a:rPr lang="en-US" dirty="0" smtClean="0"/>
              <a:t>. Thus from quasiparticles with energies</a:t>
            </a:r>
            <a:r>
              <a:rPr lang="ru-RU" dirty="0" smtClean="0"/>
              <a:t>	</a:t>
            </a:r>
            <a:r>
              <a:rPr lang="en-US" dirty="0" smtClean="0"/>
              <a:t>	      </a:t>
            </a:r>
            <a:r>
              <a:rPr lang="ru-RU" dirty="0" smtClean="0"/>
              <a:t>	</a:t>
            </a:r>
            <a:r>
              <a:rPr lang="en-US" dirty="0" smtClean="0"/>
              <a:t>a gas appears, which translationally moves as a single unit relative to the fluid with velocity   . Such gas from quasiparticle corresponds to the normal component of the superfluid. The rest of the liquid will behave like a superfluid component. The density of such superfluid liquid is equal to the sum of the normal and superfluid components: </a:t>
            </a:r>
            <a:endParaRPr lang="ru-RU" dirty="0" smtClean="0"/>
          </a:p>
          <a:p>
            <a:r>
              <a:rPr lang="en-US" dirty="0" smtClean="0"/>
              <a:t>The energy</a:t>
            </a:r>
            <a:r>
              <a:rPr lang="ru-RU" dirty="0" smtClean="0"/>
              <a:t>		</a:t>
            </a:r>
            <a:r>
              <a:rPr lang="en-US" dirty="0" smtClean="0"/>
              <a:t>is the energy of the Cooper pairs. It must be expended to break a pair. The value of the distance between the particles with correlated momenta, or the coherence length, is</a:t>
            </a:r>
          </a:p>
          <a:p>
            <a:endParaRPr lang="en-US" dirty="0" smtClean="0"/>
          </a:p>
          <a:p>
            <a:pPr marL="0" indent="0" algn="ctr">
              <a:buNone/>
            </a:pPr>
            <a:r>
              <a:rPr lang="en-US" dirty="0" smtClean="0"/>
              <a:t> .</a:t>
            </a:r>
            <a:endParaRPr lang="ru-RU" dirty="0" smtClean="0"/>
          </a:p>
          <a:p>
            <a:endParaRPr lang="en-US" dirty="0" smtClean="0"/>
          </a:p>
          <a:p>
            <a:r>
              <a:rPr lang="en-US" dirty="0" smtClean="0"/>
              <a:t>From thermodynamics of superfluid Fermi gas it follows [</a:t>
            </a:r>
            <a:r>
              <a:rPr lang="ru-RU" dirty="0"/>
              <a:t>5</a:t>
            </a:r>
            <a:r>
              <a:rPr lang="en-US" dirty="0" smtClean="0"/>
              <a:t>] </a:t>
            </a:r>
            <a:r>
              <a:rPr lang="en-US" dirty="0" smtClean="0"/>
              <a:t>that</a:t>
            </a:r>
            <a:r>
              <a:rPr lang="uk-UA" dirty="0" smtClean="0"/>
              <a:t>	</a:t>
            </a:r>
            <a:r>
              <a:rPr lang="en-US" dirty="0" smtClean="0"/>
              <a:t>	, </a:t>
            </a:r>
            <a:r>
              <a:rPr lang="en-US" dirty="0" smtClean="0"/>
              <a:t>when </a:t>
            </a:r>
          </a:p>
          <a:p>
            <a:endParaRPr lang="en-US" dirty="0" smtClean="0"/>
          </a:p>
          <a:p>
            <a:pPr marL="0" indent="0">
              <a:buNone/>
            </a:pPr>
            <a:endParaRPr lang="en-US" dirty="0" smtClean="0"/>
          </a:p>
          <a:p>
            <a:pPr marL="0" indent="0" algn="r">
              <a:buNone/>
            </a:pPr>
            <a:r>
              <a:rPr lang="en-US" dirty="0" smtClean="0"/>
              <a:t>								.					 </a:t>
            </a:r>
            <a:r>
              <a:rPr lang="en-US" dirty="0" smtClean="0">
                <a:solidFill>
                  <a:srgbClr val="FF0000"/>
                </a:solidFill>
              </a:rPr>
              <a:t>(4)</a:t>
            </a:r>
          </a:p>
          <a:p>
            <a:pPr marL="0" indent="0">
              <a:buNone/>
            </a:pPr>
            <a:r>
              <a:rPr lang="en-US" dirty="0" smtClean="0"/>
              <a:t>	</a:t>
            </a:r>
            <a:endParaRPr lang="ru-RU" dirty="0" smtClean="0"/>
          </a:p>
          <a:p>
            <a:endParaRPr lang="ru-RU" dirty="0"/>
          </a:p>
        </p:txBody>
      </p:sp>
      <p:sp>
        <p:nvSpPr>
          <p:cNvPr id="3" name="Номер слайда 2"/>
          <p:cNvSpPr>
            <a:spLocks noGrp="1"/>
          </p:cNvSpPr>
          <p:nvPr>
            <p:ph type="sldNum" sz="quarter" idx="12"/>
          </p:nvPr>
        </p:nvSpPr>
        <p:spPr/>
        <p:txBody>
          <a:bodyPr/>
          <a:lstStyle/>
          <a:p>
            <a:fld id="{DED9B0ED-35A7-4827-ADCF-521345EACD96}" type="slidenum">
              <a:rPr lang="ru-RU" smtClean="0"/>
              <a:pPr/>
              <a:t>10</a:t>
            </a:fld>
            <a:endParaRPr lang="ru-RU"/>
          </a:p>
        </p:txBody>
      </p:sp>
      <p:sp>
        <p:nvSpPr>
          <p:cNvPr id="47" name="Rectangle 4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7" name="Объект 56"/>
          <p:cNvGraphicFramePr>
            <a:graphicFrameLocks noChangeAspect="1"/>
          </p:cNvGraphicFramePr>
          <p:nvPr>
            <p:extLst>
              <p:ext uri="{D42A27DB-BD31-4B8C-83A1-F6EECF244321}">
                <p14:modId xmlns:p14="http://schemas.microsoft.com/office/powerpoint/2010/main" val="696053090"/>
              </p:ext>
            </p:extLst>
          </p:nvPr>
        </p:nvGraphicFramePr>
        <p:xfrm>
          <a:off x="11084555" y="1103366"/>
          <a:ext cx="390525" cy="266700"/>
        </p:xfrm>
        <a:graphic>
          <a:graphicData uri="http://schemas.openxmlformats.org/presentationml/2006/ole">
            <mc:AlternateContent xmlns:mc="http://schemas.openxmlformats.org/markup-compatibility/2006">
              <mc:Choice xmlns:v="urn:schemas-microsoft-com:vml" Requires="v">
                <p:oleObj spid="_x0000_s7450" name="Equation" r:id="rId4" imgW="390432" imgH="266751" progId="Equation.DSMT4">
                  <p:embed/>
                </p:oleObj>
              </mc:Choice>
              <mc:Fallback>
                <p:oleObj name="Equation" r:id="rId4" imgW="390432" imgH="266751" progId="Equation.DSMT4">
                  <p:embed/>
                  <p:pic>
                    <p:nvPicPr>
                      <p:cNvPr id="57" name="Объект 56"/>
                      <p:cNvPicPr/>
                      <p:nvPr/>
                    </p:nvPicPr>
                    <p:blipFill>
                      <a:blip r:embed="rId5"/>
                      <a:stretch>
                        <a:fillRect/>
                      </a:stretch>
                    </p:blipFill>
                    <p:spPr>
                      <a:xfrm>
                        <a:off x="11084555" y="1103366"/>
                        <a:ext cx="390525" cy="266700"/>
                      </a:xfrm>
                      <a:prstGeom prst="rect">
                        <a:avLst/>
                      </a:prstGeom>
                    </p:spPr>
                  </p:pic>
                </p:oleObj>
              </mc:Fallback>
            </mc:AlternateContent>
          </a:graphicData>
        </a:graphic>
      </p:graphicFrame>
      <p:graphicFrame>
        <p:nvGraphicFramePr>
          <p:cNvPr id="58" name="Объект 57"/>
          <p:cNvGraphicFramePr>
            <a:graphicFrameLocks noChangeAspect="1"/>
          </p:cNvGraphicFramePr>
          <p:nvPr>
            <p:extLst>
              <p:ext uri="{D42A27DB-BD31-4B8C-83A1-F6EECF244321}">
                <p14:modId xmlns:p14="http://schemas.microsoft.com/office/powerpoint/2010/main" val="1937699557"/>
              </p:ext>
            </p:extLst>
          </p:nvPr>
        </p:nvGraphicFramePr>
        <p:xfrm>
          <a:off x="1519217" y="1448109"/>
          <a:ext cx="1038225" cy="342900"/>
        </p:xfrm>
        <a:graphic>
          <a:graphicData uri="http://schemas.openxmlformats.org/presentationml/2006/ole">
            <mc:AlternateContent xmlns:mc="http://schemas.openxmlformats.org/markup-compatibility/2006">
              <mc:Choice xmlns:v="urn:schemas-microsoft-com:vml" Requires="v">
                <p:oleObj spid="_x0000_s7451" name="Equation" r:id="rId6" imgW="1037794" imgH="343068" progId="Equation.DSMT4">
                  <p:embed/>
                </p:oleObj>
              </mc:Choice>
              <mc:Fallback>
                <p:oleObj name="Equation" r:id="rId6" imgW="1037794" imgH="343068" progId="Equation.DSMT4">
                  <p:embed/>
                  <p:pic>
                    <p:nvPicPr>
                      <p:cNvPr id="58" name="Объект 57"/>
                      <p:cNvPicPr/>
                      <p:nvPr/>
                    </p:nvPicPr>
                    <p:blipFill>
                      <a:blip r:embed="rId7"/>
                      <a:stretch>
                        <a:fillRect/>
                      </a:stretch>
                    </p:blipFill>
                    <p:spPr>
                      <a:xfrm>
                        <a:off x="1519217" y="1448109"/>
                        <a:ext cx="1038225" cy="342900"/>
                      </a:xfrm>
                      <a:prstGeom prst="rect">
                        <a:avLst/>
                      </a:prstGeom>
                    </p:spPr>
                  </p:pic>
                </p:oleObj>
              </mc:Fallback>
            </mc:AlternateContent>
          </a:graphicData>
        </a:graphic>
      </p:graphicFrame>
      <p:graphicFrame>
        <p:nvGraphicFramePr>
          <p:cNvPr id="59" name="Объект 58"/>
          <p:cNvGraphicFramePr>
            <a:graphicFrameLocks noChangeAspect="1"/>
          </p:cNvGraphicFramePr>
          <p:nvPr>
            <p:extLst>
              <p:ext uri="{D42A27DB-BD31-4B8C-83A1-F6EECF244321}">
                <p14:modId xmlns:p14="http://schemas.microsoft.com/office/powerpoint/2010/main" val="5521616"/>
              </p:ext>
            </p:extLst>
          </p:nvPr>
        </p:nvGraphicFramePr>
        <p:xfrm>
          <a:off x="2038329" y="1667892"/>
          <a:ext cx="581025" cy="342900"/>
        </p:xfrm>
        <a:graphic>
          <a:graphicData uri="http://schemas.openxmlformats.org/presentationml/2006/ole">
            <mc:AlternateContent xmlns:mc="http://schemas.openxmlformats.org/markup-compatibility/2006">
              <mc:Choice xmlns:v="urn:schemas-microsoft-com:vml" Requires="v">
                <p:oleObj spid="_x0000_s7452" name="Equation" r:id="rId8" imgW="580791" imgH="343068" progId="Equation.DSMT4">
                  <p:embed/>
                </p:oleObj>
              </mc:Choice>
              <mc:Fallback>
                <p:oleObj name="Equation" r:id="rId8" imgW="580791" imgH="343068" progId="Equation.DSMT4">
                  <p:embed/>
                  <p:pic>
                    <p:nvPicPr>
                      <p:cNvPr id="59" name="Объект 58"/>
                      <p:cNvPicPr/>
                      <p:nvPr/>
                    </p:nvPicPr>
                    <p:blipFill>
                      <a:blip r:embed="rId9"/>
                      <a:stretch>
                        <a:fillRect/>
                      </a:stretch>
                    </p:blipFill>
                    <p:spPr>
                      <a:xfrm>
                        <a:off x="2038329" y="1667892"/>
                        <a:ext cx="581025" cy="342900"/>
                      </a:xfrm>
                      <a:prstGeom prst="rect">
                        <a:avLst/>
                      </a:prstGeom>
                    </p:spPr>
                  </p:pic>
                </p:oleObj>
              </mc:Fallback>
            </mc:AlternateContent>
          </a:graphicData>
        </a:graphic>
      </p:graphicFrame>
      <p:graphicFrame>
        <p:nvGraphicFramePr>
          <p:cNvPr id="60" name="Объект 59"/>
          <p:cNvGraphicFramePr>
            <a:graphicFrameLocks noChangeAspect="1"/>
          </p:cNvGraphicFramePr>
          <p:nvPr>
            <p:extLst>
              <p:ext uri="{D42A27DB-BD31-4B8C-83A1-F6EECF244321}">
                <p14:modId xmlns:p14="http://schemas.microsoft.com/office/powerpoint/2010/main" val="3679048998"/>
              </p:ext>
            </p:extLst>
          </p:nvPr>
        </p:nvGraphicFramePr>
        <p:xfrm>
          <a:off x="2160745" y="2037798"/>
          <a:ext cx="180975" cy="200025"/>
        </p:xfrm>
        <a:graphic>
          <a:graphicData uri="http://schemas.openxmlformats.org/presentationml/2006/ole">
            <mc:AlternateContent xmlns:mc="http://schemas.openxmlformats.org/markup-compatibility/2006">
              <mc:Choice xmlns:v="urn:schemas-microsoft-com:vml" Requires="v">
                <p:oleObj spid="_x0000_s7453" name="Equation" r:id="rId10" imgW="181002" imgH="200153" progId="Equation.DSMT4">
                  <p:embed/>
                </p:oleObj>
              </mc:Choice>
              <mc:Fallback>
                <p:oleObj name="Equation" r:id="rId10" imgW="181002" imgH="200153" progId="Equation.DSMT4">
                  <p:embed/>
                  <p:pic>
                    <p:nvPicPr>
                      <p:cNvPr id="60" name="Объект 59"/>
                      <p:cNvPicPr/>
                      <p:nvPr/>
                    </p:nvPicPr>
                    <p:blipFill>
                      <a:blip r:embed="rId11"/>
                      <a:stretch>
                        <a:fillRect/>
                      </a:stretch>
                    </p:blipFill>
                    <p:spPr>
                      <a:xfrm>
                        <a:off x="2160745" y="2037798"/>
                        <a:ext cx="180975" cy="200025"/>
                      </a:xfrm>
                      <a:prstGeom prst="rect">
                        <a:avLst/>
                      </a:prstGeom>
                    </p:spPr>
                  </p:pic>
                </p:oleObj>
              </mc:Fallback>
            </mc:AlternateContent>
          </a:graphicData>
        </a:graphic>
      </p:graphicFrame>
      <p:graphicFrame>
        <p:nvGraphicFramePr>
          <p:cNvPr id="61" name="Объект 60"/>
          <p:cNvGraphicFramePr>
            <a:graphicFrameLocks noChangeAspect="1"/>
          </p:cNvGraphicFramePr>
          <p:nvPr>
            <p:extLst>
              <p:ext uri="{D42A27DB-BD31-4B8C-83A1-F6EECF244321}">
                <p14:modId xmlns:p14="http://schemas.microsoft.com/office/powerpoint/2010/main" val="1360914450"/>
              </p:ext>
            </p:extLst>
          </p:nvPr>
        </p:nvGraphicFramePr>
        <p:xfrm>
          <a:off x="9594139" y="2472800"/>
          <a:ext cx="1304925" cy="381000"/>
        </p:xfrm>
        <a:graphic>
          <a:graphicData uri="http://schemas.openxmlformats.org/presentationml/2006/ole">
            <mc:AlternateContent xmlns:mc="http://schemas.openxmlformats.org/markup-compatibility/2006">
              <mc:Choice xmlns:v="urn:schemas-microsoft-com:vml" Requires="v">
                <p:oleObj spid="_x0000_s7454" name="Equation" r:id="rId12" imgW="1304440" imgH="380867" progId="Equation.DSMT4">
                  <p:embed/>
                </p:oleObj>
              </mc:Choice>
              <mc:Fallback>
                <p:oleObj name="Equation" r:id="rId12" imgW="1304440" imgH="380867" progId="Equation.DSMT4">
                  <p:embed/>
                  <p:pic>
                    <p:nvPicPr>
                      <p:cNvPr id="61" name="Объект 60"/>
                      <p:cNvPicPr/>
                      <p:nvPr/>
                    </p:nvPicPr>
                    <p:blipFill>
                      <a:blip r:embed="rId13"/>
                      <a:stretch>
                        <a:fillRect/>
                      </a:stretch>
                    </p:blipFill>
                    <p:spPr>
                      <a:xfrm>
                        <a:off x="9594139" y="2472800"/>
                        <a:ext cx="1304925" cy="381000"/>
                      </a:xfrm>
                      <a:prstGeom prst="rect">
                        <a:avLst/>
                      </a:prstGeom>
                    </p:spPr>
                  </p:pic>
                </p:oleObj>
              </mc:Fallback>
            </mc:AlternateContent>
          </a:graphicData>
        </a:graphic>
      </p:graphicFrame>
      <p:graphicFrame>
        <p:nvGraphicFramePr>
          <p:cNvPr id="65" name="Объект 64"/>
          <p:cNvGraphicFramePr>
            <a:graphicFrameLocks noChangeAspect="1"/>
          </p:cNvGraphicFramePr>
          <p:nvPr>
            <p:extLst>
              <p:ext uri="{D42A27DB-BD31-4B8C-83A1-F6EECF244321}">
                <p14:modId xmlns:p14="http://schemas.microsoft.com/office/powerpoint/2010/main" val="198033731"/>
              </p:ext>
            </p:extLst>
          </p:nvPr>
        </p:nvGraphicFramePr>
        <p:xfrm>
          <a:off x="2160745" y="2910025"/>
          <a:ext cx="381000" cy="257175"/>
        </p:xfrm>
        <a:graphic>
          <a:graphicData uri="http://schemas.openxmlformats.org/presentationml/2006/ole">
            <mc:AlternateContent xmlns:mc="http://schemas.openxmlformats.org/markup-compatibility/2006">
              <mc:Choice xmlns:v="urn:schemas-microsoft-com:vml" Requires="v">
                <p:oleObj spid="_x0000_s7455" name="Equation" r:id="rId14" imgW="381000" imgH="257288" progId="Equation.DSMT4">
                  <p:embed/>
                </p:oleObj>
              </mc:Choice>
              <mc:Fallback>
                <p:oleObj name="Equation" r:id="rId14" imgW="381000" imgH="257288" progId="Equation.DSMT4">
                  <p:embed/>
                  <p:pic>
                    <p:nvPicPr>
                      <p:cNvPr id="65" name="Объект 64"/>
                      <p:cNvPicPr/>
                      <p:nvPr/>
                    </p:nvPicPr>
                    <p:blipFill>
                      <a:blip r:embed="rId15"/>
                      <a:stretch>
                        <a:fillRect/>
                      </a:stretch>
                    </p:blipFill>
                    <p:spPr>
                      <a:xfrm>
                        <a:off x="2160745" y="2910025"/>
                        <a:ext cx="381000" cy="257175"/>
                      </a:xfrm>
                      <a:prstGeom prst="rect">
                        <a:avLst/>
                      </a:prstGeom>
                    </p:spPr>
                  </p:pic>
                </p:oleObj>
              </mc:Fallback>
            </mc:AlternateContent>
          </a:graphicData>
        </a:graphic>
      </p:graphicFrame>
      <p:graphicFrame>
        <p:nvGraphicFramePr>
          <p:cNvPr id="66" name="Объект 65"/>
          <p:cNvGraphicFramePr>
            <a:graphicFrameLocks noChangeAspect="1"/>
          </p:cNvGraphicFramePr>
          <p:nvPr>
            <p:extLst>
              <p:ext uri="{D42A27DB-BD31-4B8C-83A1-F6EECF244321}">
                <p14:modId xmlns:p14="http://schemas.microsoft.com/office/powerpoint/2010/main" val="1873338922"/>
              </p:ext>
            </p:extLst>
          </p:nvPr>
        </p:nvGraphicFramePr>
        <p:xfrm>
          <a:off x="2777925" y="3436596"/>
          <a:ext cx="3257550" cy="676275"/>
        </p:xfrm>
        <a:graphic>
          <a:graphicData uri="http://schemas.openxmlformats.org/presentationml/2006/ole">
            <mc:AlternateContent xmlns:mc="http://schemas.openxmlformats.org/markup-compatibility/2006">
              <mc:Choice xmlns:v="urn:schemas-microsoft-com:vml" Requires="v">
                <p:oleObj spid="_x0000_s7456" name="Equation" r:id="rId16" imgW="3257469" imgH="676271" progId="Equation.DSMT4">
                  <p:embed/>
                </p:oleObj>
              </mc:Choice>
              <mc:Fallback>
                <p:oleObj name="Equation" r:id="rId16" imgW="3257469" imgH="676271" progId="Equation.DSMT4">
                  <p:embed/>
                  <p:pic>
                    <p:nvPicPr>
                      <p:cNvPr id="66" name="Объект 65"/>
                      <p:cNvPicPr/>
                      <p:nvPr/>
                    </p:nvPicPr>
                    <p:blipFill>
                      <a:blip r:embed="rId17"/>
                      <a:stretch>
                        <a:fillRect/>
                      </a:stretch>
                    </p:blipFill>
                    <p:spPr>
                      <a:xfrm>
                        <a:off x="2777925" y="3436596"/>
                        <a:ext cx="3257550" cy="676275"/>
                      </a:xfrm>
                      <a:prstGeom prst="rect">
                        <a:avLst/>
                      </a:prstGeom>
                    </p:spPr>
                  </p:pic>
                </p:oleObj>
              </mc:Fallback>
            </mc:AlternateContent>
          </a:graphicData>
        </a:graphic>
      </p:graphicFrame>
      <p:graphicFrame>
        <p:nvGraphicFramePr>
          <p:cNvPr id="67" name="Объект 66"/>
          <p:cNvGraphicFramePr>
            <a:graphicFrameLocks noChangeAspect="1"/>
          </p:cNvGraphicFramePr>
          <p:nvPr>
            <p:extLst>
              <p:ext uri="{D42A27DB-BD31-4B8C-83A1-F6EECF244321}">
                <p14:modId xmlns:p14="http://schemas.microsoft.com/office/powerpoint/2010/main" val="1093259750"/>
              </p:ext>
            </p:extLst>
          </p:nvPr>
        </p:nvGraphicFramePr>
        <p:xfrm>
          <a:off x="7926701" y="4554236"/>
          <a:ext cx="685800" cy="276225"/>
        </p:xfrm>
        <a:graphic>
          <a:graphicData uri="http://schemas.openxmlformats.org/presentationml/2006/ole">
            <mc:AlternateContent xmlns:mc="http://schemas.openxmlformats.org/markup-compatibility/2006">
              <mc:Choice xmlns:v="urn:schemas-microsoft-com:vml" Requires="v">
                <p:oleObj spid="_x0000_s7457" name="Equation" r:id="rId18" imgW="685800" imgH="279360" progId="Equation.DSMT4">
                  <p:embed/>
                </p:oleObj>
              </mc:Choice>
              <mc:Fallback>
                <p:oleObj name="Equation" r:id="rId18" imgW="685800" imgH="279360" progId="Equation.DSMT4">
                  <p:embed/>
                  <p:pic>
                    <p:nvPicPr>
                      <p:cNvPr id="67" name="Объект 66"/>
                      <p:cNvPicPr>
                        <a:picLocks noChangeAspect="1" noChangeArrowheads="1"/>
                      </p:cNvPicPr>
                      <p:nvPr/>
                    </p:nvPicPr>
                    <p:blipFill>
                      <a:blip r:embed="rId19"/>
                      <a:srcRect/>
                      <a:stretch>
                        <a:fillRect/>
                      </a:stretch>
                    </p:blipFill>
                    <p:spPr bwMode="auto">
                      <a:xfrm>
                        <a:off x="7926701" y="4554236"/>
                        <a:ext cx="685800" cy="276225"/>
                      </a:xfrm>
                      <a:prstGeom prst="rect">
                        <a:avLst/>
                      </a:prstGeom>
                      <a:noFill/>
                    </p:spPr>
                  </p:pic>
                </p:oleObj>
              </mc:Fallback>
            </mc:AlternateContent>
          </a:graphicData>
        </a:graphic>
      </p:graphicFrame>
      <p:graphicFrame>
        <p:nvGraphicFramePr>
          <p:cNvPr id="68" name="Объект 67"/>
          <p:cNvGraphicFramePr>
            <a:graphicFrameLocks noChangeAspect="1"/>
          </p:cNvGraphicFramePr>
          <p:nvPr>
            <p:extLst>
              <p:ext uri="{D42A27DB-BD31-4B8C-83A1-F6EECF244321}">
                <p14:modId xmlns:p14="http://schemas.microsoft.com/office/powerpoint/2010/main" val="459668082"/>
              </p:ext>
            </p:extLst>
          </p:nvPr>
        </p:nvGraphicFramePr>
        <p:xfrm>
          <a:off x="9489998" y="4529671"/>
          <a:ext cx="2543175" cy="381000"/>
        </p:xfrm>
        <a:graphic>
          <a:graphicData uri="http://schemas.openxmlformats.org/presentationml/2006/ole">
            <mc:AlternateContent xmlns:mc="http://schemas.openxmlformats.org/markup-compatibility/2006">
              <mc:Choice xmlns:v="urn:schemas-microsoft-com:vml" Requires="v">
                <p:oleObj spid="_x0000_s7458" name="Equation" r:id="rId20" imgW="2539800" imgH="380880" progId="Equation.DSMT4">
                  <p:embed/>
                </p:oleObj>
              </mc:Choice>
              <mc:Fallback>
                <p:oleObj name="Equation" r:id="rId20" imgW="2539800" imgH="380880" progId="Equation.DSMT4">
                  <p:embed/>
                  <p:pic>
                    <p:nvPicPr>
                      <p:cNvPr id="68" name="Объект 67"/>
                      <p:cNvPicPr>
                        <a:picLocks noChangeAspect="1" noChangeArrowheads="1"/>
                      </p:cNvPicPr>
                      <p:nvPr/>
                    </p:nvPicPr>
                    <p:blipFill>
                      <a:blip r:embed="rId21"/>
                      <a:srcRect/>
                      <a:stretch>
                        <a:fillRect/>
                      </a:stretch>
                    </p:blipFill>
                    <p:spPr bwMode="auto">
                      <a:xfrm>
                        <a:off x="9489998" y="4529671"/>
                        <a:ext cx="25431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Объект 68"/>
          <p:cNvGraphicFramePr>
            <a:graphicFrameLocks noChangeAspect="1"/>
          </p:cNvGraphicFramePr>
          <p:nvPr>
            <p:extLst>
              <p:ext uri="{D42A27DB-BD31-4B8C-83A1-F6EECF244321}">
                <p14:modId xmlns:p14="http://schemas.microsoft.com/office/powerpoint/2010/main" val="2854075337"/>
              </p:ext>
            </p:extLst>
          </p:nvPr>
        </p:nvGraphicFramePr>
        <p:xfrm>
          <a:off x="4155882" y="4989029"/>
          <a:ext cx="4841875" cy="990600"/>
        </p:xfrm>
        <a:graphic>
          <a:graphicData uri="http://schemas.openxmlformats.org/presentationml/2006/ole">
            <mc:AlternateContent xmlns:mc="http://schemas.openxmlformats.org/markup-compatibility/2006">
              <mc:Choice xmlns:v="urn:schemas-microsoft-com:vml" Requires="v">
                <p:oleObj spid="_x0000_s7459" name="Equation" r:id="rId22" imgW="4838400" imgH="990360" progId="Equation.DSMT4">
                  <p:embed/>
                </p:oleObj>
              </mc:Choice>
              <mc:Fallback>
                <p:oleObj name="Equation" r:id="rId22" imgW="4838400" imgH="990360" progId="Equation.DSMT4">
                  <p:embed/>
                  <p:pic>
                    <p:nvPicPr>
                      <p:cNvPr id="69" name="Объект 68"/>
                      <p:cNvPicPr>
                        <a:picLocks noChangeAspect="1" noChangeArrowheads="1"/>
                      </p:cNvPicPr>
                      <p:nvPr/>
                    </p:nvPicPr>
                    <p:blipFill>
                      <a:blip r:embed="rId23"/>
                      <a:srcRect/>
                      <a:stretch>
                        <a:fillRect/>
                      </a:stretch>
                    </p:blipFill>
                    <p:spPr bwMode="auto">
                      <a:xfrm>
                        <a:off x="4155882" y="4989029"/>
                        <a:ext cx="48418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3061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373071" y="798490"/>
            <a:ext cx="11487151" cy="5663085"/>
          </a:xfrm>
        </p:spPr>
        <p:txBody>
          <a:bodyPr>
            <a:normAutofit fontScale="85000" lnSpcReduction="20000"/>
          </a:bodyPr>
          <a:lstStyle/>
          <a:p>
            <a:endParaRPr lang="en-US" dirty="0" smtClean="0"/>
          </a:p>
          <a:p>
            <a:r>
              <a:rPr lang="en-US" dirty="0" smtClean="0"/>
              <a:t>The difference between the basic levels of the superfluid and normal systems is [</a:t>
            </a:r>
            <a:r>
              <a:rPr lang="ru-RU" dirty="0"/>
              <a:t>5</a:t>
            </a:r>
            <a:r>
              <a:rPr lang="en-US" dirty="0" smtClean="0"/>
              <a:t>]:</a:t>
            </a:r>
          </a:p>
          <a:p>
            <a:endParaRPr lang="ru-RU" dirty="0" smtClean="0"/>
          </a:p>
          <a:p>
            <a:pPr marL="0" indent="0" algn="r">
              <a:buNone/>
            </a:pPr>
            <a:r>
              <a:rPr lang="en-US" dirty="0" smtClean="0"/>
              <a:t>					.	</a:t>
            </a:r>
            <a:r>
              <a:rPr lang="ru-RU" dirty="0" smtClean="0"/>
              <a:t>	</a:t>
            </a:r>
            <a:r>
              <a:rPr lang="en-US" dirty="0" smtClean="0"/>
              <a:t>					 </a:t>
            </a:r>
            <a:r>
              <a:rPr lang="en-US" dirty="0" smtClean="0">
                <a:solidFill>
                  <a:srgbClr val="FF0000"/>
                </a:solidFill>
              </a:rPr>
              <a:t>(5) </a:t>
            </a:r>
            <a:endParaRPr lang="ru-RU" dirty="0" smtClean="0">
              <a:solidFill>
                <a:srgbClr val="FF0000"/>
              </a:solidFill>
            </a:endParaRPr>
          </a:p>
          <a:p>
            <a:endParaRPr lang="en-US" dirty="0" smtClean="0"/>
          </a:p>
          <a:p>
            <a:r>
              <a:rPr lang="en-US" dirty="0" smtClean="0"/>
              <a:t>The sign “–” in (5) is the instability of the “normal” ground state in the case of attraction between gas particles. On one particle it falls</a:t>
            </a:r>
            <a:r>
              <a:rPr lang="ru-RU" dirty="0" smtClean="0"/>
              <a:t>			</a:t>
            </a:r>
            <a:r>
              <a:rPr lang="en-US" dirty="0" smtClean="0"/>
              <a:t> .</a:t>
            </a:r>
            <a:endParaRPr lang="ru-RU" dirty="0" smtClean="0"/>
          </a:p>
          <a:p>
            <a:endParaRPr lang="en-US" dirty="0" smtClean="0"/>
          </a:p>
          <a:p>
            <a:r>
              <a:rPr lang="en-US" dirty="0" smtClean="0"/>
              <a:t>Hence the difference of entropies is:</a:t>
            </a:r>
            <a:endParaRPr lang="ru-RU" dirty="0" smtClean="0"/>
          </a:p>
          <a:p>
            <a:endParaRPr lang="en-US" dirty="0" smtClean="0"/>
          </a:p>
          <a:p>
            <a:pPr marL="0" indent="0">
              <a:buNone/>
            </a:pPr>
            <a:r>
              <a:rPr lang="en-US" dirty="0" smtClean="0"/>
              <a:t>.</a:t>
            </a:r>
            <a:endParaRPr lang="ru-RU" dirty="0" smtClean="0"/>
          </a:p>
          <a:p>
            <a:endParaRPr lang="en-US" dirty="0" smtClean="0"/>
          </a:p>
          <a:p>
            <a:r>
              <a:rPr lang="en-US" dirty="0" smtClean="0"/>
              <a:t>In the case </a:t>
            </a:r>
            <a:r>
              <a:rPr lang="ru-RU" dirty="0" smtClean="0"/>
              <a:t>			</a:t>
            </a:r>
            <a:r>
              <a:rPr lang="en-US" dirty="0" smtClean="0"/>
              <a:t>with regard to the difference between the free energies [4] is equal to </a:t>
            </a:r>
          </a:p>
          <a:p>
            <a:endParaRPr lang="en-US" dirty="0" smtClean="0"/>
          </a:p>
          <a:p>
            <a:pPr marL="0" indent="0" algn="r">
              <a:buNone/>
            </a:pPr>
            <a:r>
              <a:rPr lang="en-US" dirty="0" smtClean="0"/>
              <a:t>					.	</a:t>
            </a:r>
            <a:r>
              <a:rPr lang="ru-RU" dirty="0" smtClean="0"/>
              <a:t>	</a:t>
            </a:r>
            <a:r>
              <a:rPr lang="en-US" dirty="0" smtClean="0"/>
              <a:t>					 </a:t>
            </a:r>
            <a:r>
              <a:rPr lang="en-US" dirty="0" smtClean="0">
                <a:solidFill>
                  <a:srgbClr val="FF0000"/>
                </a:solidFill>
              </a:rPr>
              <a:t>(6) </a:t>
            </a:r>
            <a:endParaRPr lang="ru-RU" dirty="0" smtClean="0">
              <a:solidFill>
                <a:srgbClr val="FF0000"/>
              </a:solidFill>
            </a:endParaRPr>
          </a:p>
          <a:p>
            <a:endParaRPr lang="ru-RU" dirty="0" smtClean="0"/>
          </a:p>
          <a:p>
            <a:pPr marL="0" indent="0">
              <a:buNone/>
            </a:pPr>
            <a:r>
              <a:rPr lang="en-US" dirty="0" smtClean="0"/>
              <a:t>	</a:t>
            </a:r>
          </a:p>
          <a:p>
            <a:endParaRPr lang="ru-RU" dirty="0" smtClean="0"/>
          </a:p>
          <a:p>
            <a:endParaRPr lang="ru-RU" dirty="0" smtClean="0"/>
          </a:p>
          <a:p>
            <a:endParaRPr lang="ru-RU" dirty="0"/>
          </a:p>
        </p:txBody>
      </p:sp>
      <p:sp>
        <p:nvSpPr>
          <p:cNvPr id="3" name="Номер слайда 2"/>
          <p:cNvSpPr>
            <a:spLocks noGrp="1"/>
          </p:cNvSpPr>
          <p:nvPr>
            <p:ph type="sldNum" sz="quarter" idx="12"/>
          </p:nvPr>
        </p:nvSpPr>
        <p:spPr/>
        <p:txBody>
          <a:bodyPr/>
          <a:lstStyle/>
          <a:p>
            <a:fld id="{DED9B0ED-35A7-4827-ADCF-521345EACD96}" type="slidenum">
              <a:rPr lang="ru-RU" smtClean="0"/>
              <a:pPr/>
              <a:t>11</a:t>
            </a:fld>
            <a:endParaRPr lang="ru-RU"/>
          </a:p>
        </p:txBody>
      </p:sp>
      <p:sp>
        <p:nvSpPr>
          <p:cNvPr id="9" name="Rectangle 5"/>
          <p:cNvSpPr>
            <a:spLocks noChangeArrowheads="1"/>
          </p:cNvSpPr>
          <p:nvPr/>
        </p:nvSpPr>
        <p:spPr bwMode="auto">
          <a:xfrm>
            <a:off x="1091444" y="31426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31800" algn="just" defTabSz="914400" rtl="0" eaLnBrk="0" fontAlgn="base" latinLnBrk="0" hangingPunct="0">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t>
            </a:r>
            <a:endParaRPr kumimoji="0" lang="en-US"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6" name="Объект 15"/>
          <p:cNvGraphicFramePr>
            <a:graphicFrameLocks noChangeAspect="1"/>
          </p:cNvGraphicFramePr>
          <p:nvPr>
            <p:extLst>
              <p:ext uri="{D42A27DB-BD31-4B8C-83A1-F6EECF244321}">
                <p14:modId xmlns:p14="http://schemas.microsoft.com/office/powerpoint/2010/main" val="1614623021"/>
              </p:ext>
            </p:extLst>
          </p:nvPr>
        </p:nvGraphicFramePr>
        <p:xfrm>
          <a:off x="5069668" y="1137069"/>
          <a:ext cx="2743200" cy="733425"/>
        </p:xfrm>
        <a:graphic>
          <a:graphicData uri="http://schemas.openxmlformats.org/presentationml/2006/ole">
            <mc:AlternateContent xmlns:mc="http://schemas.openxmlformats.org/markup-compatibility/2006">
              <mc:Choice xmlns:v="urn:schemas-microsoft-com:vml" Requires="v">
                <p:oleObj spid="_x0000_s8329" name="Equation" r:id="rId4" imgW="2743200" imgH="736560" progId="Equation.DSMT4">
                  <p:embed/>
                </p:oleObj>
              </mc:Choice>
              <mc:Fallback>
                <p:oleObj name="Equation" r:id="rId4" imgW="2743200" imgH="736560" progId="Equation.DSMT4">
                  <p:embed/>
                  <p:pic>
                    <p:nvPicPr>
                      <p:cNvPr id="16" name="Объект 15"/>
                      <p:cNvPicPr>
                        <a:picLocks noChangeAspect="1" noChangeArrowheads="1"/>
                      </p:cNvPicPr>
                      <p:nvPr/>
                    </p:nvPicPr>
                    <p:blipFill>
                      <a:blip r:embed="rId5"/>
                      <a:srcRect/>
                      <a:stretch>
                        <a:fillRect/>
                      </a:stretch>
                    </p:blipFill>
                    <p:spPr bwMode="auto">
                      <a:xfrm>
                        <a:off x="5069668" y="1137069"/>
                        <a:ext cx="27432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1428242913"/>
              </p:ext>
            </p:extLst>
          </p:nvPr>
        </p:nvGraphicFramePr>
        <p:xfrm>
          <a:off x="4957118" y="2265028"/>
          <a:ext cx="981075" cy="390525"/>
        </p:xfrm>
        <a:graphic>
          <a:graphicData uri="http://schemas.openxmlformats.org/presentationml/2006/ole">
            <mc:AlternateContent xmlns:mc="http://schemas.openxmlformats.org/markup-compatibility/2006">
              <mc:Choice xmlns:v="urn:schemas-microsoft-com:vml" Requires="v">
                <p:oleObj spid="_x0000_s8330" name="Equation" r:id="rId6" imgW="977760" imgH="393480" progId="Equation.DSMT4">
                  <p:embed/>
                </p:oleObj>
              </mc:Choice>
              <mc:Fallback>
                <p:oleObj name="Equation" r:id="rId6" imgW="977760" imgH="393480" progId="Equation.DSMT4">
                  <p:embed/>
                  <p:pic>
                    <p:nvPicPr>
                      <p:cNvPr id="17" name="Объект 16"/>
                      <p:cNvPicPr>
                        <a:picLocks noChangeAspect="1" noChangeArrowheads="1"/>
                      </p:cNvPicPr>
                      <p:nvPr/>
                    </p:nvPicPr>
                    <p:blipFill>
                      <a:blip r:embed="rId7"/>
                      <a:srcRect/>
                      <a:stretch>
                        <a:fillRect/>
                      </a:stretch>
                    </p:blipFill>
                    <p:spPr bwMode="auto">
                      <a:xfrm>
                        <a:off x="4957118" y="2265028"/>
                        <a:ext cx="9810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3"/>
          <p:cNvSpPr>
            <a:spLocks noChangeArrowheads="1"/>
          </p:cNvSpPr>
          <p:nvPr/>
        </p:nvSpPr>
        <p:spPr bwMode="auto">
          <a:xfrm>
            <a:off x="1716868" y="33306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3" name="Rectangle 16"/>
          <p:cNvSpPr>
            <a:spLocks noChangeArrowheads="1"/>
          </p:cNvSpPr>
          <p:nvPr/>
        </p:nvSpPr>
        <p:spPr bwMode="auto">
          <a:xfrm>
            <a:off x="1716868" y="54452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809625" algn="l"/>
              </a:tabLst>
              <a:defRPr>
                <a:solidFill>
                  <a:schemeClr val="tx1"/>
                </a:solidFill>
                <a:latin typeface="Arial" panose="020B0604020202020204" pitchFamily="34" charset="0"/>
              </a:defRPr>
            </a:lvl1pPr>
            <a:lvl2pPr>
              <a:tabLst>
                <a:tab pos="-809625" algn="l"/>
              </a:tabLst>
              <a:defRPr>
                <a:solidFill>
                  <a:schemeClr val="tx1"/>
                </a:solidFill>
                <a:latin typeface="Arial" panose="020B0604020202020204" pitchFamily="34" charset="0"/>
              </a:defRPr>
            </a:lvl2pPr>
            <a:lvl3pPr>
              <a:tabLst>
                <a:tab pos="-809625" algn="l"/>
              </a:tabLst>
              <a:defRPr>
                <a:solidFill>
                  <a:schemeClr val="tx1"/>
                </a:solidFill>
                <a:latin typeface="Arial" panose="020B0604020202020204" pitchFamily="34" charset="0"/>
              </a:defRPr>
            </a:lvl3pPr>
            <a:lvl4pPr>
              <a:tabLst>
                <a:tab pos="-809625" algn="l"/>
              </a:tabLst>
              <a:defRPr>
                <a:solidFill>
                  <a:schemeClr val="tx1"/>
                </a:solidFill>
                <a:latin typeface="Arial" panose="020B0604020202020204" pitchFamily="34" charset="0"/>
              </a:defRPr>
            </a:lvl4pPr>
            <a:lvl5pPr>
              <a:tabLst>
                <a:tab pos="-809625"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809625" algn="l"/>
              </a:tabLst>
            </a:pPr>
            <a:r>
              <a:rPr kumimoji="0" lang="en-US" altLang="ru-RU"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t>
            </a:r>
            <a:endParaRPr kumimoji="0" lang="en-US"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8" name="Объект 27"/>
          <p:cNvGraphicFramePr>
            <a:graphicFrameLocks noChangeAspect="1"/>
          </p:cNvGraphicFramePr>
          <p:nvPr>
            <p:extLst>
              <p:ext uri="{D42A27DB-BD31-4B8C-83A1-F6EECF244321}">
                <p14:modId xmlns:p14="http://schemas.microsoft.com/office/powerpoint/2010/main" val="779737534"/>
              </p:ext>
            </p:extLst>
          </p:nvPr>
        </p:nvGraphicFramePr>
        <p:xfrm>
          <a:off x="3669190" y="3177521"/>
          <a:ext cx="3581400" cy="914400"/>
        </p:xfrm>
        <a:graphic>
          <a:graphicData uri="http://schemas.openxmlformats.org/presentationml/2006/ole">
            <mc:AlternateContent xmlns:mc="http://schemas.openxmlformats.org/markup-compatibility/2006">
              <mc:Choice xmlns:v="urn:schemas-microsoft-com:vml" Requires="v">
                <p:oleObj spid="_x0000_s8331" name="Equation" r:id="rId8" imgW="3581280" imgH="914400" progId="Equation.DSMT4">
                  <p:embed/>
                </p:oleObj>
              </mc:Choice>
              <mc:Fallback>
                <p:oleObj name="Equation" r:id="rId8" imgW="3581280" imgH="914400" progId="Equation.DSMT4">
                  <p:embed/>
                  <p:pic>
                    <p:nvPicPr>
                      <p:cNvPr id="28" name="Объект 27"/>
                      <p:cNvPicPr>
                        <a:picLocks noChangeAspect="1" noChangeArrowheads="1"/>
                      </p:cNvPicPr>
                      <p:nvPr/>
                    </p:nvPicPr>
                    <p:blipFill>
                      <a:blip r:embed="rId9"/>
                      <a:srcRect/>
                      <a:stretch>
                        <a:fillRect/>
                      </a:stretch>
                    </p:blipFill>
                    <p:spPr bwMode="auto">
                      <a:xfrm>
                        <a:off x="3669190" y="3177521"/>
                        <a:ext cx="3581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Объект 28"/>
          <p:cNvGraphicFramePr>
            <a:graphicFrameLocks noChangeAspect="1"/>
          </p:cNvGraphicFramePr>
          <p:nvPr>
            <p:extLst>
              <p:ext uri="{D42A27DB-BD31-4B8C-83A1-F6EECF244321}">
                <p14:modId xmlns:p14="http://schemas.microsoft.com/office/powerpoint/2010/main" val="4101965416"/>
              </p:ext>
            </p:extLst>
          </p:nvPr>
        </p:nvGraphicFramePr>
        <p:xfrm>
          <a:off x="2211981" y="4197449"/>
          <a:ext cx="876300" cy="381000"/>
        </p:xfrm>
        <a:graphic>
          <a:graphicData uri="http://schemas.openxmlformats.org/presentationml/2006/ole">
            <mc:AlternateContent xmlns:mc="http://schemas.openxmlformats.org/markup-compatibility/2006">
              <mc:Choice xmlns:v="urn:schemas-microsoft-com:vml" Requires="v">
                <p:oleObj spid="_x0000_s8332" name="Equation" r:id="rId10" imgW="876240" imgH="380880" progId="Equation.DSMT4">
                  <p:embed/>
                </p:oleObj>
              </mc:Choice>
              <mc:Fallback>
                <p:oleObj name="Equation" r:id="rId10" imgW="876240" imgH="380880" progId="Equation.DSMT4">
                  <p:embed/>
                  <p:pic>
                    <p:nvPicPr>
                      <p:cNvPr id="29" name="Объект 28"/>
                      <p:cNvPicPr>
                        <a:picLocks noChangeAspect="1" noChangeArrowheads="1"/>
                      </p:cNvPicPr>
                      <p:nvPr/>
                    </p:nvPicPr>
                    <p:blipFill>
                      <a:blip r:embed="rId11"/>
                      <a:srcRect/>
                      <a:stretch>
                        <a:fillRect/>
                      </a:stretch>
                    </p:blipFill>
                    <p:spPr bwMode="auto">
                      <a:xfrm>
                        <a:off x="2211981" y="4197449"/>
                        <a:ext cx="876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Объект 29"/>
          <p:cNvGraphicFramePr>
            <a:graphicFrameLocks noChangeAspect="1"/>
          </p:cNvGraphicFramePr>
          <p:nvPr>
            <p:extLst>
              <p:ext uri="{D42A27DB-BD31-4B8C-83A1-F6EECF244321}">
                <p14:modId xmlns:p14="http://schemas.microsoft.com/office/powerpoint/2010/main" val="3098483873"/>
              </p:ext>
            </p:extLst>
          </p:nvPr>
        </p:nvGraphicFramePr>
        <p:xfrm>
          <a:off x="4432078" y="4578449"/>
          <a:ext cx="3743325" cy="962025"/>
        </p:xfrm>
        <a:graphic>
          <a:graphicData uri="http://schemas.openxmlformats.org/presentationml/2006/ole">
            <mc:AlternateContent xmlns:mc="http://schemas.openxmlformats.org/markup-compatibility/2006">
              <mc:Choice xmlns:v="urn:schemas-microsoft-com:vml" Requires="v">
                <p:oleObj spid="_x0000_s8333" name="Equation" r:id="rId12" imgW="3746160" imgH="965160" progId="Equation.DSMT4">
                  <p:embed/>
                </p:oleObj>
              </mc:Choice>
              <mc:Fallback>
                <p:oleObj name="Equation" r:id="rId12" imgW="3746160" imgH="965160" progId="Equation.DSMT4">
                  <p:embed/>
                  <p:pic>
                    <p:nvPicPr>
                      <p:cNvPr id="30" name="Объект 29"/>
                      <p:cNvPicPr>
                        <a:picLocks noChangeAspect="1" noChangeArrowheads="1"/>
                      </p:cNvPicPr>
                      <p:nvPr/>
                    </p:nvPicPr>
                    <p:blipFill>
                      <a:blip r:embed="rId13"/>
                      <a:srcRect/>
                      <a:stretch>
                        <a:fillRect/>
                      </a:stretch>
                    </p:blipFill>
                    <p:spPr bwMode="auto">
                      <a:xfrm>
                        <a:off x="4432078" y="4578449"/>
                        <a:ext cx="374332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36056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352424" y="682581"/>
            <a:ext cx="11487151" cy="5767470"/>
          </a:xfrm>
        </p:spPr>
        <p:txBody>
          <a:bodyPr>
            <a:normAutofit fontScale="92500" lnSpcReduction="20000"/>
          </a:bodyPr>
          <a:lstStyle/>
          <a:p>
            <a:r>
              <a:rPr lang="en-US" dirty="0" smtClean="0"/>
              <a:t>We apply the theory outlined above to describe the dark energy of the Universe and the calculation of its density. Let’s transform (5)  into the expression for the density:</a:t>
            </a:r>
          </a:p>
          <a:p>
            <a:pPr marL="0" indent="0">
              <a:buNone/>
            </a:pPr>
            <a:r>
              <a:rPr lang="en-US" dirty="0" smtClean="0"/>
              <a:t>				</a:t>
            </a:r>
          </a:p>
          <a:p>
            <a:pPr marL="0" indent="0" algn="r">
              <a:buNone/>
            </a:pPr>
            <a:r>
              <a:rPr lang="en-US" dirty="0" smtClean="0"/>
              <a:t>	.	</a:t>
            </a:r>
            <a:r>
              <a:rPr lang="ru-RU" dirty="0" smtClean="0"/>
              <a:t>	</a:t>
            </a:r>
            <a:r>
              <a:rPr lang="en-US" dirty="0" smtClean="0"/>
              <a:t>		</a:t>
            </a:r>
            <a:r>
              <a:rPr lang="ru-RU" dirty="0" smtClean="0"/>
              <a:t>		</a:t>
            </a:r>
            <a:r>
              <a:rPr lang="en-US" dirty="0" smtClean="0"/>
              <a:t>		 </a:t>
            </a:r>
            <a:r>
              <a:rPr lang="en-US" dirty="0" smtClean="0">
                <a:solidFill>
                  <a:srgbClr val="FF0000"/>
                </a:solidFill>
              </a:rPr>
              <a:t>(7)</a:t>
            </a:r>
            <a:r>
              <a:rPr lang="en-US" dirty="0" smtClean="0"/>
              <a:t> </a:t>
            </a:r>
            <a:endParaRPr lang="ru-RU" dirty="0" smtClean="0"/>
          </a:p>
          <a:p>
            <a:r>
              <a:rPr lang="en-US" dirty="0" smtClean="0"/>
              <a:t>The </a:t>
            </a:r>
            <a:r>
              <a:rPr lang="en-US" dirty="0"/>
              <a:t>observed density of dark energy can be considered as the density of the binding energy of fermions</a:t>
            </a:r>
            <a:r>
              <a:rPr lang="en-US" dirty="0" smtClean="0"/>
              <a:t>.</a:t>
            </a:r>
            <a:r>
              <a:rPr lang="uk-UA" dirty="0" smtClean="0"/>
              <a:t> </a:t>
            </a:r>
            <a:r>
              <a:rPr lang="en-US" dirty="0" smtClean="0"/>
              <a:t>Therefore, considering it as the difference between the densities of the energies of the levels of the superfluid and normal systems, it is necessary to attribute this difference as negative, indicating instability of the normal ground state for an arbitrarily small attraction between fermions, according to (7).</a:t>
            </a:r>
            <a:r>
              <a:rPr lang="uk-UA" dirty="0" smtClean="0"/>
              <a:t> </a:t>
            </a:r>
            <a:r>
              <a:rPr lang="en-US" dirty="0"/>
              <a:t>In fact, </a:t>
            </a:r>
            <a:r>
              <a:rPr lang="en-US" b="1" dirty="0"/>
              <a:t>this interaction of primordial fermions gives rise to the inflationary scalar field that causes the accelerated expansion of the universe that is observed</a:t>
            </a:r>
            <a:r>
              <a:rPr lang="en-US" dirty="0"/>
              <a:t>.</a:t>
            </a:r>
            <a:endParaRPr lang="ru-RU" dirty="0" smtClean="0"/>
          </a:p>
          <a:p>
            <a:pPr marL="0" indent="0">
              <a:buNone/>
            </a:pPr>
            <a:r>
              <a:rPr lang="en-US" dirty="0" smtClean="0"/>
              <a:t>	</a:t>
            </a:r>
            <a:endParaRPr lang="ru-RU" dirty="0" smtClean="0"/>
          </a:p>
          <a:p>
            <a:r>
              <a:rPr lang="en-US" dirty="0" smtClean="0"/>
              <a:t>With </a:t>
            </a:r>
            <a:r>
              <a:rPr lang="ru-RU" dirty="0" smtClean="0"/>
              <a:t>					 </a:t>
            </a:r>
            <a:r>
              <a:rPr lang="en-US" dirty="0" smtClean="0"/>
              <a:t>						we choose, for example, 	        </a:t>
            </a:r>
            <a:r>
              <a:rPr lang="ru-RU" dirty="0" smtClean="0"/>
              <a:t>		</a:t>
            </a:r>
            <a:r>
              <a:rPr lang="en-US" dirty="0" smtClean="0"/>
              <a:t>, in order to the fermion velocity on the Fermi surface was lower than the speed of light. Then </a:t>
            </a:r>
          </a:p>
          <a:p>
            <a:endParaRPr lang="en-US" dirty="0" smtClean="0"/>
          </a:p>
          <a:p>
            <a:pPr marL="0" indent="0" algn="r">
              <a:buNone/>
            </a:pPr>
            <a:r>
              <a:rPr lang="en-US" dirty="0" smtClean="0"/>
              <a:t>											</a:t>
            </a:r>
            <a:r>
              <a:rPr lang="en-US" dirty="0" smtClean="0">
                <a:solidFill>
                  <a:srgbClr val="FF0000"/>
                </a:solidFill>
              </a:rPr>
              <a:t> (8)</a:t>
            </a:r>
            <a:r>
              <a:rPr lang="en-US" dirty="0" smtClean="0"/>
              <a:t> </a:t>
            </a:r>
            <a:endParaRPr lang="ru-RU" dirty="0" smtClean="0"/>
          </a:p>
          <a:p>
            <a:pPr marL="0" indent="0">
              <a:buNone/>
            </a:pPr>
            <a:r>
              <a:rPr lang="ru-RU" dirty="0" smtClean="0"/>
              <a:t>	</a:t>
            </a:r>
            <a:r>
              <a:rPr lang="en-US" dirty="0" smtClean="0"/>
              <a:t>where  </a:t>
            </a:r>
            <a:r>
              <a:rPr lang="uk-UA" dirty="0" smtClean="0"/>
              <a:t>	</a:t>
            </a:r>
            <a:r>
              <a:rPr lang="en-US" dirty="0" smtClean="0"/>
              <a:t>is the Planck mass.</a:t>
            </a:r>
            <a:endParaRPr lang="ru-RU" dirty="0"/>
          </a:p>
        </p:txBody>
      </p:sp>
      <p:sp>
        <p:nvSpPr>
          <p:cNvPr id="3" name="Номер слайда 2"/>
          <p:cNvSpPr>
            <a:spLocks noGrp="1"/>
          </p:cNvSpPr>
          <p:nvPr>
            <p:ph type="sldNum" sz="quarter" idx="12"/>
          </p:nvPr>
        </p:nvSpPr>
        <p:spPr/>
        <p:txBody>
          <a:bodyPr/>
          <a:lstStyle/>
          <a:p>
            <a:fld id="{DED9B0ED-35A7-4827-ADCF-521345EACD96}" type="slidenum">
              <a:rPr lang="ru-RU" smtClean="0"/>
              <a:pPr/>
              <a:t>12</a:t>
            </a:fld>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3361363776"/>
              </p:ext>
            </p:extLst>
          </p:nvPr>
        </p:nvGraphicFramePr>
        <p:xfrm>
          <a:off x="3806312" y="1351065"/>
          <a:ext cx="3419475" cy="733425"/>
        </p:xfrm>
        <a:graphic>
          <a:graphicData uri="http://schemas.openxmlformats.org/presentationml/2006/ole">
            <mc:AlternateContent xmlns:mc="http://schemas.openxmlformats.org/markup-compatibility/2006">
              <mc:Choice xmlns:v="urn:schemas-microsoft-com:vml" Requires="v">
                <p:oleObj spid="_x0000_s9348" name="Equation" r:id="rId4" imgW="3416040" imgH="736560" progId="Equation.DSMT4">
                  <p:embed/>
                </p:oleObj>
              </mc:Choice>
              <mc:Fallback>
                <p:oleObj name="Equation" r:id="rId4" imgW="3416040" imgH="736560" progId="Equation.DSMT4">
                  <p:embed/>
                  <p:pic>
                    <p:nvPicPr>
                      <p:cNvPr id="14" name="Объект 13"/>
                      <p:cNvPicPr>
                        <a:picLocks noChangeAspect="1" noChangeArrowheads="1"/>
                      </p:cNvPicPr>
                      <p:nvPr/>
                    </p:nvPicPr>
                    <p:blipFill>
                      <a:blip r:embed="rId5"/>
                      <a:srcRect/>
                      <a:stretch>
                        <a:fillRect/>
                      </a:stretch>
                    </p:blipFill>
                    <p:spPr bwMode="auto">
                      <a:xfrm>
                        <a:off x="3806312" y="1351065"/>
                        <a:ext cx="34194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Объект 22"/>
          <p:cNvGraphicFramePr>
            <a:graphicFrameLocks noChangeAspect="1"/>
          </p:cNvGraphicFramePr>
          <p:nvPr>
            <p:extLst>
              <p:ext uri="{D42A27DB-BD31-4B8C-83A1-F6EECF244321}">
                <p14:modId xmlns:p14="http://schemas.microsoft.com/office/powerpoint/2010/main" val="2281561498"/>
              </p:ext>
            </p:extLst>
          </p:nvPr>
        </p:nvGraphicFramePr>
        <p:xfrm>
          <a:off x="1418004" y="4294081"/>
          <a:ext cx="4600575" cy="419100"/>
        </p:xfrm>
        <a:graphic>
          <a:graphicData uri="http://schemas.openxmlformats.org/presentationml/2006/ole">
            <mc:AlternateContent xmlns:mc="http://schemas.openxmlformats.org/markup-compatibility/2006">
              <mc:Choice xmlns:v="urn:schemas-microsoft-com:vml" Requires="v">
                <p:oleObj spid="_x0000_s9349" name="Equation" r:id="rId6" imgW="4597200" imgH="419040" progId="Equation.DSMT4">
                  <p:embed/>
                </p:oleObj>
              </mc:Choice>
              <mc:Fallback>
                <p:oleObj name="Equation" r:id="rId6" imgW="4597200" imgH="419040" progId="Equation.DSMT4">
                  <p:embed/>
                  <p:pic>
                    <p:nvPicPr>
                      <p:cNvPr id="23" name="Объект 22"/>
                      <p:cNvPicPr>
                        <a:picLocks noChangeAspect="1" noChangeArrowheads="1"/>
                      </p:cNvPicPr>
                      <p:nvPr/>
                    </p:nvPicPr>
                    <p:blipFill>
                      <a:blip r:embed="rId7"/>
                      <a:srcRect/>
                      <a:stretch>
                        <a:fillRect/>
                      </a:stretch>
                    </p:blipFill>
                    <p:spPr bwMode="auto">
                      <a:xfrm>
                        <a:off x="1418004" y="4294081"/>
                        <a:ext cx="46005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Объект 23"/>
          <p:cNvGraphicFramePr>
            <a:graphicFrameLocks noChangeAspect="1"/>
          </p:cNvGraphicFramePr>
          <p:nvPr>
            <p:extLst>
              <p:ext uri="{D42A27DB-BD31-4B8C-83A1-F6EECF244321}">
                <p14:modId xmlns:p14="http://schemas.microsoft.com/office/powerpoint/2010/main" val="2392079155"/>
              </p:ext>
            </p:extLst>
          </p:nvPr>
        </p:nvGraphicFramePr>
        <p:xfrm>
          <a:off x="9552100" y="4377526"/>
          <a:ext cx="1266825" cy="381000"/>
        </p:xfrm>
        <a:graphic>
          <a:graphicData uri="http://schemas.openxmlformats.org/presentationml/2006/ole">
            <mc:AlternateContent xmlns:mc="http://schemas.openxmlformats.org/markup-compatibility/2006">
              <mc:Choice xmlns:v="urn:schemas-microsoft-com:vml" Requires="v">
                <p:oleObj spid="_x0000_s9350" name="Equation" r:id="rId8" imgW="1269720" imgH="380880" progId="Equation.DSMT4">
                  <p:embed/>
                </p:oleObj>
              </mc:Choice>
              <mc:Fallback>
                <p:oleObj name="Equation" r:id="rId8" imgW="1269720" imgH="380880" progId="Equation.DSMT4">
                  <p:embed/>
                  <p:pic>
                    <p:nvPicPr>
                      <p:cNvPr id="24" name="Объект 23"/>
                      <p:cNvPicPr>
                        <a:picLocks noChangeAspect="1" noChangeArrowheads="1"/>
                      </p:cNvPicPr>
                      <p:nvPr/>
                    </p:nvPicPr>
                    <p:blipFill>
                      <a:blip r:embed="rId9"/>
                      <a:srcRect/>
                      <a:stretch>
                        <a:fillRect/>
                      </a:stretch>
                    </p:blipFill>
                    <p:spPr bwMode="auto">
                      <a:xfrm>
                        <a:off x="9552100" y="4377526"/>
                        <a:ext cx="12668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Объект 24"/>
          <p:cNvGraphicFramePr>
            <a:graphicFrameLocks noChangeAspect="1"/>
          </p:cNvGraphicFramePr>
          <p:nvPr>
            <p:extLst>
              <p:ext uri="{D42A27DB-BD31-4B8C-83A1-F6EECF244321}">
                <p14:modId xmlns:p14="http://schemas.microsoft.com/office/powerpoint/2010/main" val="1189316197"/>
              </p:ext>
            </p:extLst>
          </p:nvPr>
        </p:nvGraphicFramePr>
        <p:xfrm>
          <a:off x="3121736" y="4995186"/>
          <a:ext cx="5735638" cy="1038225"/>
        </p:xfrm>
        <a:graphic>
          <a:graphicData uri="http://schemas.openxmlformats.org/presentationml/2006/ole">
            <mc:AlternateContent xmlns:mc="http://schemas.openxmlformats.org/markup-compatibility/2006">
              <mc:Choice xmlns:v="urn:schemas-microsoft-com:vml" Requires="v">
                <p:oleObj spid="_x0000_s9351" name="Equation" r:id="rId10" imgW="5740200" imgH="1041120" progId="Equation.DSMT4">
                  <p:embed/>
                </p:oleObj>
              </mc:Choice>
              <mc:Fallback>
                <p:oleObj name="Equation" r:id="rId10" imgW="5740200" imgH="1041120" progId="Equation.DSMT4">
                  <p:embed/>
                  <p:pic>
                    <p:nvPicPr>
                      <p:cNvPr id="25" name="Объект 24"/>
                      <p:cNvPicPr>
                        <a:picLocks noChangeAspect="1" noChangeArrowheads="1"/>
                      </p:cNvPicPr>
                      <p:nvPr/>
                    </p:nvPicPr>
                    <p:blipFill>
                      <a:blip r:embed="rId11"/>
                      <a:srcRect/>
                      <a:stretch>
                        <a:fillRect/>
                      </a:stretch>
                    </p:blipFill>
                    <p:spPr bwMode="auto">
                      <a:xfrm>
                        <a:off x="3121736" y="4995186"/>
                        <a:ext cx="5735638"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Объект 26"/>
          <p:cNvGraphicFramePr>
            <a:graphicFrameLocks noChangeAspect="1"/>
          </p:cNvGraphicFramePr>
          <p:nvPr>
            <p:extLst>
              <p:ext uri="{D42A27DB-BD31-4B8C-83A1-F6EECF244321}">
                <p14:modId xmlns:p14="http://schemas.microsoft.com/office/powerpoint/2010/main" val="463026665"/>
              </p:ext>
            </p:extLst>
          </p:nvPr>
        </p:nvGraphicFramePr>
        <p:xfrm>
          <a:off x="1719183" y="5940262"/>
          <a:ext cx="457200" cy="381000"/>
        </p:xfrm>
        <a:graphic>
          <a:graphicData uri="http://schemas.openxmlformats.org/presentationml/2006/ole">
            <mc:AlternateContent xmlns:mc="http://schemas.openxmlformats.org/markup-compatibility/2006">
              <mc:Choice xmlns:v="urn:schemas-microsoft-com:vml" Requires="v">
                <p:oleObj spid="_x0000_s9352" name="Equation" r:id="rId12" imgW="457200" imgH="380880" progId="Equation.DSMT4">
                  <p:embed/>
                </p:oleObj>
              </mc:Choice>
              <mc:Fallback>
                <p:oleObj name="Equation" r:id="rId12" imgW="457200" imgH="380880" progId="Equation.DSMT4">
                  <p:embed/>
                  <p:pic>
                    <p:nvPicPr>
                      <p:cNvPr id="27" name="Объект 26"/>
                      <p:cNvPicPr>
                        <a:picLocks noChangeAspect="1" noChangeArrowheads="1"/>
                      </p:cNvPicPr>
                      <p:nvPr/>
                    </p:nvPicPr>
                    <p:blipFill>
                      <a:blip r:embed="rId13"/>
                      <a:srcRect/>
                      <a:stretch>
                        <a:fillRect/>
                      </a:stretch>
                    </p:blipFill>
                    <p:spPr bwMode="auto">
                      <a:xfrm>
                        <a:off x="1719183" y="5940262"/>
                        <a:ext cx="457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39"/>
          <p:cNvSpPr>
            <a:spLocks noChangeArrowheads="1"/>
          </p:cNvSpPr>
          <p:nvPr/>
        </p:nvSpPr>
        <p:spPr bwMode="auto">
          <a:xfrm>
            <a:off x="0" y="2295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792885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31791" y="631065"/>
            <a:ext cx="11487151" cy="5872766"/>
          </a:xfrm>
        </p:spPr>
        <p:txBody>
          <a:bodyPr>
            <a:normAutofit/>
          </a:bodyPr>
          <a:lstStyle/>
          <a:p>
            <a:r>
              <a:rPr lang="en-US" dirty="0" smtClean="0"/>
              <a:t>At</a:t>
            </a:r>
            <a:r>
              <a:rPr lang="ru-RU" dirty="0" smtClean="0"/>
              <a:t>									</a:t>
            </a:r>
            <a:r>
              <a:rPr lang="en-US" dirty="0" smtClean="0"/>
              <a:t>, where 	     is the constant of fermions interaction</a:t>
            </a:r>
            <a:r>
              <a:rPr lang="uk-UA" dirty="0"/>
              <a:t>,</a:t>
            </a:r>
            <a:r>
              <a:rPr lang="en-US" dirty="0" smtClean="0"/>
              <a:t> we estimate the value of       . Since</a:t>
            </a:r>
            <a:r>
              <a:rPr lang="ru-RU" dirty="0" smtClean="0"/>
              <a:t>	</a:t>
            </a:r>
            <a:r>
              <a:rPr lang="en-US" dirty="0" smtClean="0"/>
              <a:t> 				   </a:t>
            </a:r>
            <a:r>
              <a:rPr lang="ru-RU" dirty="0" smtClean="0"/>
              <a:t>			</a:t>
            </a:r>
            <a:r>
              <a:rPr lang="en-US" dirty="0" smtClean="0"/>
              <a:t>, then assuming a natural cutoff parameter of maximum energy equal to</a:t>
            </a:r>
            <a:r>
              <a:rPr lang="ru-RU" dirty="0" smtClean="0"/>
              <a:t>		  	</a:t>
            </a:r>
            <a:r>
              <a:rPr lang="en-US" dirty="0" smtClean="0"/>
              <a:t>, when</a:t>
            </a:r>
            <a:r>
              <a:rPr lang="ru-RU" dirty="0" smtClean="0"/>
              <a:t/>
            </a:r>
            <a:br>
              <a:rPr lang="ru-RU" dirty="0" smtClean="0"/>
            </a:br>
            <a:r>
              <a:rPr lang="ru-RU" dirty="0" smtClean="0"/>
              <a:t>							</a:t>
            </a:r>
            <a:r>
              <a:rPr lang="en-US" dirty="0" smtClean="0"/>
              <a:t>and</a:t>
            </a:r>
            <a:r>
              <a:rPr lang="ru-RU" dirty="0" smtClean="0"/>
              <a:t>			</a:t>
            </a:r>
            <a:r>
              <a:rPr lang="en-US" dirty="0" smtClean="0"/>
              <a:t>, we obtain:</a:t>
            </a:r>
            <a:endParaRPr lang="ru-RU" dirty="0" smtClean="0"/>
          </a:p>
          <a:p>
            <a:pPr marL="0" indent="0" algn="r">
              <a:buNone/>
            </a:pPr>
            <a:r>
              <a:rPr lang="en-US" dirty="0" smtClean="0"/>
              <a:t>											</a:t>
            </a:r>
            <a:r>
              <a:rPr lang="en-US" dirty="0" smtClean="0">
                <a:solidFill>
                  <a:srgbClr val="FF0000"/>
                </a:solidFill>
              </a:rPr>
              <a:t> (9)</a:t>
            </a:r>
            <a:r>
              <a:rPr lang="en-US" dirty="0" smtClean="0"/>
              <a:t> </a:t>
            </a:r>
            <a:endParaRPr lang="ru-RU" dirty="0" smtClean="0"/>
          </a:p>
          <a:p>
            <a:endParaRPr lang="en-US" dirty="0" smtClean="0"/>
          </a:p>
          <a:p>
            <a:pPr marL="0" indent="0">
              <a:buNone/>
            </a:pPr>
            <a:r>
              <a:rPr lang="ru-RU" dirty="0"/>
              <a:t>	</a:t>
            </a:r>
            <a:r>
              <a:rPr lang="ru-RU" dirty="0" smtClean="0"/>
              <a:t>						</a:t>
            </a:r>
            <a:r>
              <a:rPr lang="en-US" dirty="0" smtClean="0"/>
              <a:t>in excellent agreement with the PLANK data [</a:t>
            </a:r>
            <a:r>
              <a:rPr lang="ru-RU" dirty="0" smtClean="0"/>
              <a:t>6</a:t>
            </a:r>
            <a:r>
              <a:rPr lang="en-US" dirty="0" smtClean="0"/>
              <a:t>].</a:t>
            </a:r>
          </a:p>
          <a:p>
            <a:endParaRPr lang="sv-SE" dirty="0" smtClean="0"/>
          </a:p>
          <a:p>
            <a:r>
              <a:rPr lang="sv-SE" dirty="0" smtClean="0"/>
              <a:t>J. Prat, C. Hogan, C. Chang, J. Frieman (</a:t>
            </a:r>
            <a:r>
              <a:rPr lang="en-US" dirty="0" smtClean="0"/>
              <a:t>2022) obtain </a:t>
            </a:r>
            <a:r>
              <a:rPr lang="en-US" b="1" dirty="0" err="1" smtClean="0">
                <a:solidFill>
                  <a:srgbClr val="3333FF"/>
                </a:solidFill>
                <a:latin typeface="Times New Roman" panose="02020603050405020304" pitchFamily="18" charset="0"/>
                <a:cs typeface="Times New Roman" panose="02020603050405020304" pitchFamily="18" charset="0"/>
              </a:rPr>
              <a:t>ρ</a:t>
            </a:r>
            <a:r>
              <a:rPr lang="en-US" b="1" baseline="-25000" dirty="0" err="1" smtClean="0">
                <a:solidFill>
                  <a:srgbClr val="3333FF"/>
                </a:solidFill>
                <a:latin typeface="Times New Roman" panose="02020603050405020304" pitchFamily="18" charset="0"/>
                <a:cs typeface="Times New Roman" panose="02020603050405020304" pitchFamily="18" charset="0"/>
              </a:rPr>
              <a:t>Λ</a:t>
            </a:r>
            <a:r>
              <a:rPr lang="en-US" b="1" dirty="0">
                <a:solidFill>
                  <a:srgbClr val="3333FF"/>
                </a:solidFill>
                <a:latin typeface="Times New Roman" panose="02020603050405020304" pitchFamily="18" charset="0"/>
                <a:cs typeface="Times New Roman" panose="02020603050405020304" pitchFamily="18" charset="0"/>
              </a:rPr>
              <a:t>=(6.03±0.13)·10</a:t>
            </a:r>
            <a:r>
              <a:rPr lang="en-US" b="1" baseline="30000" dirty="0">
                <a:solidFill>
                  <a:srgbClr val="3333FF"/>
                </a:solidFill>
                <a:latin typeface="Times New Roman" panose="02020603050405020304" pitchFamily="18" charset="0"/>
                <a:cs typeface="Times New Roman" panose="02020603050405020304" pitchFamily="18" charset="0"/>
              </a:rPr>
              <a:t>−</a:t>
            </a:r>
            <a:r>
              <a:rPr lang="en-US" b="1" baseline="30000" dirty="0" smtClean="0">
                <a:solidFill>
                  <a:srgbClr val="3333FF"/>
                </a:solidFill>
                <a:latin typeface="Times New Roman" panose="02020603050405020304" pitchFamily="18" charset="0"/>
                <a:cs typeface="Times New Roman" panose="02020603050405020304" pitchFamily="18" charset="0"/>
              </a:rPr>
              <a:t>30</a:t>
            </a:r>
            <a:r>
              <a:rPr lang="en-US" b="1" dirty="0" smtClean="0">
                <a:solidFill>
                  <a:srgbClr val="3333FF"/>
                </a:solidFill>
                <a:latin typeface="Times New Roman" panose="02020603050405020304" pitchFamily="18" charset="0"/>
                <a:cs typeface="Times New Roman" panose="02020603050405020304" pitchFamily="18" charset="0"/>
              </a:rPr>
              <a:t>g/cm</a:t>
            </a:r>
            <a:r>
              <a:rPr lang="en-US" b="1" baseline="30000" dirty="0" smtClean="0">
                <a:solidFill>
                  <a:srgbClr val="3333FF"/>
                </a:solidFill>
                <a:latin typeface="Times New Roman" panose="02020603050405020304" pitchFamily="18" charset="0"/>
                <a:cs typeface="Times New Roman" panose="02020603050405020304" pitchFamily="18" charset="0"/>
              </a:rPr>
              <a:t>3</a:t>
            </a:r>
            <a:r>
              <a:rPr lang="en-US" b="1" baseline="30000" dirty="0" smtClean="0">
                <a:solidFill>
                  <a:schemeClr val="tx1"/>
                </a:solidFill>
              </a:rPr>
              <a:t> </a:t>
            </a:r>
            <a:r>
              <a:rPr lang="en-US" b="1" dirty="0" smtClean="0"/>
              <a:t>as “the most accurate constraint to date, with an absolute calibration of cosmological measurements based on CMB temperature”</a:t>
            </a:r>
            <a:r>
              <a:rPr lang="en-US" dirty="0" smtClean="0"/>
              <a:t> [</a:t>
            </a:r>
            <a:r>
              <a:rPr lang="ru-RU" dirty="0" smtClean="0"/>
              <a:t>10</a:t>
            </a:r>
            <a:r>
              <a:rPr lang="en-US" dirty="0" smtClean="0"/>
              <a:t>]. </a:t>
            </a:r>
            <a:endParaRPr lang="ru-RU" dirty="0" smtClean="0"/>
          </a:p>
          <a:p>
            <a:r>
              <a:rPr lang="en-US" dirty="0" smtClean="0"/>
              <a:t>Note that the smallness of the energy gap </a:t>
            </a:r>
            <a:r>
              <a:rPr lang="ru-RU" dirty="0" smtClean="0"/>
              <a:t> </a:t>
            </a:r>
            <a:r>
              <a:rPr lang="el-GR" dirty="0" smtClean="0"/>
              <a:t>Δ</a:t>
            </a:r>
            <a:r>
              <a:rPr lang="ru-RU" baseline="-25000" dirty="0" smtClean="0"/>
              <a:t>0</a:t>
            </a:r>
            <a:r>
              <a:rPr lang="ru-RU" dirty="0" smtClean="0"/>
              <a:t> </a:t>
            </a:r>
            <a:r>
              <a:rPr lang="en-US" dirty="0" smtClean="0"/>
              <a:t>compared to the Planck energy makes the use of the nonrelativistic BCS approach completely justified and quite sufficient, even at Grand Unified energies.</a:t>
            </a:r>
            <a:endParaRPr lang="ru-RU" dirty="0"/>
          </a:p>
        </p:txBody>
      </p:sp>
      <p:sp>
        <p:nvSpPr>
          <p:cNvPr id="3" name="Номер слайда 2"/>
          <p:cNvSpPr>
            <a:spLocks noGrp="1"/>
          </p:cNvSpPr>
          <p:nvPr>
            <p:ph type="sldNum" sz="quarter" idx="12"/>
          </p:nvPr>
        </p:nvSpPr>
        <p:spPr/>
        <p:txBody>
          <a:bodyPr/>
          <a:lstStyle/>
          <a:p>
            <a:fld id="{DED9B0ED-35A7-4827-ADCF-521345EACD96}" type="slidenum">
              <a:rPr lang="ru-RU" smtClean="0"/>
              <a:pPr/>
              <a:t>13</a:t>
            </a:fld>
            <a:endParaRPr lang="ru-RU"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2505811984"/>
              </p:ext>
            </p:extLst>
          </p:nvPr>
        </p:nvGraphicFramePr>
        <p:xfrm>
          <a:off x="1319161" y="496785"/>
          <a:ext cx="3711575" cy="685800"/>
        </p:xfrm>
        <a:graphic>
          <a:graphicData uri="http://schemas.openxmlformats.org/presentationml/2006/ole">
            <mc:AlternateContent xmlns:mc="http://schemas.openxmlformats.org/markup-compatibility/2006">
              <mc:Choice xmlns:v="urn:schemas-microsoft-com:vml" Requires="v">
                <p:oleObj spid="_x0000_s10494" name="Equation" r:id="rId4" imgW="3708360" imgH="685800" progId="Equation.DSMT4">
                  <p:embed/>
                </p:oleObj>
              </mc:Choice>
              <mc:Fallback>
                <p:oleObj name="Equation" r:id="rId4" imgW="3708360" imgH="685800" progId="Equation.DSMT4">
                  <p:embed/>
                  <p:pic>
                    <p:nvPicPr>
                      <p:cNvPr id="5" name="Объект 4"/>
                      <p:cNvPicPr>
                        <a:picLocks noChangeAspect="1" noChangeArrowheads="1"/>
                      </p:cNvPicPr>
                      <p:nvPr/>
                    </p:nvPicPr>
                    <p:blipFill>
                      <a:blip r:embed="rId5"/>
                      <a:srcRect/>
                      <a:stretch>
                        <a:fillRect/>
                      </a:stretch>
                    </p:blipFill>
                    <p:spPr bwMode="auto">
                      <a:xfrm>
                        <a:off x="1319161" y="496785"/>
                        <a:ext cx="37115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729543950"/>
              </p:ext>
            </p:extLst>
          </p:nvPr>
        </p:nvGraphicFramePr>
        <p:xfrm>
          <a:off x="6329915" y="801585"/>
          <a:ext cx="266700" cy="381000"/>
        </p:xfrm>
        <a:graphic>
          <a:graphicData uri="http://schemas.openxmlformats.org/presentationml/2006/ole">
            <mc:AlternateContent xmlns:mc="http://schemas.openxmlformats.org/markup-compatibility/2006">
              <mc:Choice xmlns:v="urn:schemas-microsoft-com:vml" Requires="v">
                <p:oleObj spid="_x0000_s10495" name="Equation" r:id="rId6" imgW="266400" imgH="380880" progId="Equation.DSMT4">
                  <p:embed/>
                </p:oleObj>
              </mc:Choice>
              <mc:Fallback>
                <p:oleObj name="Equation" r:id="rId6" imgW="266400" imgH="380880" progId="Equation.DSMT4">
                  <p:embed/>
                  <p:pic>
                    <p:nvPicPr>
                      <p:cNvPr id="6" name="Объект 5"/>
                      <p:cNvPicPr>
                        <a:picLocks noChangeAspect="1" noChangeArrowheads="1"/>
                      </p:cNvPicPr>
                      <p:nvPr/>
                    </p:nvPicPr>
                    <p:blipFill>
                      <a:blip r:embed="rId7"/>
                      <a:srcRect/>
                      <a:stretch>
                        <a:fillRect/>
                      </a:stretch>
                    </p:blipFill>
                    <p:spPr bwMode="auto">
                      <a:xfrm>
                        <a:off x="6329915" y="801585"/>
                        <a:ext cx="266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357388651"/>
              </p:ext>
            </p:extLst>
          </p:nvPr>
        </p:nvGraphicFramePr>
        <p:xfrm>
          <a:off x="5894968" y="1152341"/>
          <a:ext cx="266700" cy="381000"/>
        </p:xfrm>
        <a:graphic>
          <a:graphicData uri="http://schemas.openxmlformats.org/presentationml/2006/ole">
            <mc:AlternateContent xmlns:mc="http://schemas.openxmlformats.org/markup-compatibility/2006">
              <mc:Choice xmlns:v="urn:schemas-microsoft-com:vml" Requires="v">
                <p:oleObj spid="_x0000_s10496" name="Equation" r:id="rId8" imgW="266400" imgH="380880" progId="Equation.DSMT4">
                  <p:embed/>
                </p:oleObj>
              </mc:Choice>
              <mc:Fallback>
                <p:oleObj name="Equation" r:id="rId8" imgW="266400" imgH="380880" progId="Equation.DSMT4">
                  <p:embed/>
                  <p:pic>
                    <p:nvPicPr>
                      <p:cNvPr id="7" name="Объект 6"/>
                      <p:cNvPicPr>
                        <a:picLocks noChangeAspect="1" noChangeArrowheads="1"/>
                      </p:cNvPicPr>
                      <p:nvPr/>
                    </p:nvPicPr>
                    <p:blipFill>
                      <a:blip r:embed="rId9"/>
                      <a:srcRect/>
                      <a:stretch>
                        <a:fillRect/>
                      </a:stretch>
                    </p:blipFill>
                    <p:spPr bwMode="auto">
                      <a:xfrm>
                        <a:off x="5894968" y="1152341"/>
                        <a:ext cx="266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462815296"/>
              </p:ext>
            </p:extLst>
          </p:nvPr>
        </p:nvGraphicFramePr>
        <p:xfrm>
          <a:off x="7352770" y="1114241"/>
          <a:ext cx="3238500" cy="419100"/>
        </p:xfrm>
        <a:graphic>
          <a:graphicData uri="http://schemas.openxmlformats.org/presentationml/2006/ole">
            <mc:AlternateContent xmlns:mc="http://schemas.openxmlformats.org/markup-compatibility/2006">
              <mc:Choice xmlns:v="urn:schemas-microsoft-com:vml" Requires="v">
                <p:oleObj spid="_x0000_s10497" name="Equation" r:id="rId10" imgW="3238200" imgH="419040" progId="Equation.DSMT4">
                  <p:embed/>
                </p:oleObj>
              </mc:Choice>
              <mc:Fallback>
                <p:oleObj name="Equation" r:id="rId10" imgW="3238200" imgH="419040" progId="Equation.DSMT4">
                  <p:embed/>
                  <p:pic>
                    <p:nvPicPr>
                      <p:cNvPr id="8" name="Объект 7"/>
                      <p:cNvPicPr>
                        <a:picLocks noChangeAspect="1" noChangeArrowheads="1"/>
                      </p:cNvPicPr>
                      <p:nvPr/>
                    </p:nvPicPr>
                    <p:blipFill>
                      <a:blip r:embed="rId11"/>
                      <a:srcRect/>
                      <a:stretch>
                        <a:fillRect/>
                      </a:stretch>
                    </p:blipFill>
                    <p:spPr bwMode="auto">
                      <a:xfrm>
                        <a:off x="7352770" y="1114241"/>
                        <a:ext cx="3238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434465660"/>
              </p:ext>
            </p:extLst>
          </p:nvPr>
        </p:nvGraphicFramePr>
        <p:xfrm>
          <a:off x="9718324" y="1538731"/>
          <a:ext cx="885825" cy="381000"/>
        </p:xfrm>
        <a:graphic>
          <a:graphicData uri="http://schemas.openxmlformats.org/presentationml/2006/ole">
            <mc:AlternateContent xmlns:mc="http://schemas.openxmlformats.org/markup-compatibility/2006">
              <mc:Choice xmlns:v="urn:schemas-microsoft-com:vml" Requires="v">
                <p:oleObj spid="_x0000_s10498" name="Equation" r:id="rId12" imgW="888840" imgH="380880" progId="Equation.DSMT4">
                  <p:embed/>
                </p:oleObj>
              </mc:Choice>
              <mc:Fallback>
                <p:oleObj name="Equation" r:id="rId12" imgW="888840" imgH="380880" progId="Equation.DSMT4">
                  <p:embed/>
                  <p:pic>
                    <p:nvPicPr>
                      <p:cNvPr id="9" name="Объект 8"/>
                      <p:cNvPicPr>
                        <a:picLocks noChangeAspect="1" noChangeArrowheads="1"/>
                      </p:cNvPicPr>
                      <p:nvPr/>
                    </p:nvPicPr>
                    <p:blipFill>
                      <a:blip r:embed="rId13"/>
                      <a:srcRect/>
                      <a:stretch>
                        <a:fillRect/>
                      </a:stretch>
                    </p:blipFill>
                    <p:spPr bwMode="auto">
                      <a:xfrm>
                        <a:off x="9718324" y="1538731"/>
                        <a:ext cx="8858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1809925552"/>
              </p:ext>
            </p:extLst>
          </p:nvPr>
        </p:nvGraphicFramePr>
        <p:xfrm>
          <a:off x="706386" y="1895747"/>
          <a:ext cx="2857500" cy="419100"/>
        </p:xfrm>
        <a:graphic>
          <a:graphicData uri="http://schemas.openxmlformats.org/presentationml/2006/ole">
            <mc:AlternateContent xmlns:mc="http://schemas.openxmlformats.org/markup-compatibility/2006">
              <mc:Choice xmlns:v="urn:schemas-microsoft-com:vml" Requires="v">
                <p:oleObj spid="_x0000_s10499" name="Equation" r:id="rId14" imgW="2857320" imgH="419040" progId="Equation.DSMT4">
                  <p:embed/>
                </p:oleObj>
              </mc:Choice>
              <mc:Fallback>
                <p:oleObj name="Equation" r:id="rId14" imgW="2857320" imgH="419040" progId="Equation.DSMT4">
                  <p:embed/>
                  <p:pic>
                    <p:nvPicPr>
                      <p:cNvPr id="10" name="Объект 9"/>
                      <p:cNvPicPr>
                        <a:picLocks noChangeAspect="1" noChangeArrowheads="1"/>
                      </p:cNvPicPr>
                      <p:nvPr/>
                    </p:nvPicPr>
                    <p:blipFill>
                      <a:blip r:embed="rId15"/>
                      <a:srcRect/>
                      <a:stretch>
                        <a:fillRect/>
                      </a:stretch>
                    </p:blipFill>
                    <p:spPr bwMode="auto">
                      <a:xfrm>
                        <a:off x="706386" y="1895747"/>
                        <a:ext cx="2857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1903748398"/>
              </p:ext>
            </p:extLst>
          </p:nvPr>
        </p:nvGraphicFramePr>
        <p:xfrm>
          <a:off x="4597348" y="1895747"/>
          <a:ext cx="866775" cy="276225"/>
        </p:xfrm>
        <a:graphic>
          <a:graphicData uri="http://schemas.openxmlformats.org/presentationml/2006/ole">
            <mc:AlternateContent xmlns:mc="http://schemas.openxmlformats.org/markup-compatibility/2006">
              <mc:Choice xmlns:v="urn:schemas-microsoft-com:vml" Requires="v">
                <p:oleObj spid="_x0000_s10500" name="Equation" r:id="rId16" imgW="863280" imgH="279360" progId="Equation.DSMT4">
                  <p:embed/>
                </p:oleObj>
              </mc:Choice>
              <mc:Fallback>
                <p:oleObj name="Equation" r:id="rId16" imgW="863280" imgH="279360" progId="Equation.DSMT4">
                  <p:embed/>
                  <p:pic>
                    <p:nvPicPr>
                      <p:cNvPr id="11" name="Объект 10"/>
                      <p:cNvPicPr>
                        <a:picLocks noChangeAspect="1" noChangeArrowheads="1"/>
                      </p:cNvPicPr>
                      <p:nvPr/>
                    </p:nvPicPr>
                    <p:blipFill>
                      <a:blip r:embed="rId17"/>
                      <a:srcRect/>
                      <a:stretch>
                        <a:fillRect/>
                      </a:stretch>
                    </p:blipFill>
                    <p:spPr bwMode="auto">
                      <a:xfrm>
                        <a:off x="4597348" y="1895747"/>
                        <a:ext cx="8667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613169954"/>
              </p:ext>
            </p:extLst>
          </p:nvPr>
        </p:nvGraphicFramePr>
        <p:xfrm>
          <a:off x="3726415" y="2246503"/>
          <a:ext cx="5740400" cy="847725"/>
        </p:xfrm>
        <a:graphic>
          <a:graphicData uri="http://schemas.openxmlformats.org/presentationml/2006/ole">
            <mc:AlternateContent xmlns:mc="http://schemas.openxmlformats.org/markup-compatibility/2006">
              <mc:Choice xmlns:v="urn:schemas-microsoft-com:vml" Requires="v">
                <p:oleObj spid="_x0000_s10501" name="Equation" r:id="rId18" imgW="5740200" imgH="850680" progId="Equation.DSMT4">
                  <p:embed/>
                </p:oleObj>
              </mc:Choice>
              <mc:Fallback>
                <p:oleObj name="Equation" r:id="rId18" imgW="5740200" imgH="850680" progId="Equation.DSMT4">
                  <p:embed/>
                  <p:pic>
                    <p:nvPicPr>
                      <p:cNvPr id="12" name="Объект 11"/>
                      <p:cNvPicPr>
                        <a:picLocks noChangeAspect="1" noChangeArrowheads="1"/>
                      </p:cNvPicPr>
                      <p:nvPr/>
                    </p:nvPicPr>
                    <p:blipFill>
                      <a:blip r:embed="rId19"/>
                      <a:srcRect/>
                      <a:stretch>
                        <a:fillRect/>
                      </a:stretch>
                    </p:blipFill>
                    <p:spPr bwMode="auto">
                      <a:xfrm>
                        <a:off x="3726415" y="2246503"/>
                        <a:ext cx="57404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2687389181"/>
              </p:ext>
            </p:extLst>
          </p:nvPr>
        </p:nvGraphicFramePr>
        <p:xfrm>
          <a:off x="757186" y="3214558"/>
          <a:ext cx="2755900" cy="419100"/>
        </p:xfrm>
        <a:graphic>
          <a:graphicData uri="http://schemas.openxmlformats.org/presentationml/2006/ole">
            <mc:AlternateContent xmlns:mc="http://schemas.openxmlformats.org/markup-compatibility/2006">
              <mc:Choice xmlns:v="urn:schemas-microsoft-com:vml" Requires="v">
                <p:oleObj spid="_x0000_s10502" name="Equation" r:id="rId20" imgW="2755800" imgH="419040" progId="Equation.DSMT4">
                  <p:embed/>
                </p:oleObj>
              </mc:Choice>
              <mc:Fallback>
                <p:oleObj name="Equation" r:id="rId20" imgW="2755800" imgH="419040" progId="Equation.DSMT4">
                  <p:embed/>
                  <p:pic>
                    <p:nvPicPr>
                      <p:cNvPr id="13" name="Объект 12"/>
                      <p:cNvPicPr>
                        <a:picLocks noChangeAspect="1" noChangeArrowheads="1"/>
                      </p:cNvPicPr>
                      <p:nvPr/>
                    </p:nvPicPr>
                    <p:blipFill>
                      <a:blip r:embed="rId21"/>
                      <a:srcRect/>
                      <a:stretch>
                        <a:fillRect/>
                      </a:stretch>
                    </p:blipFill>
                    <p:spPr bwMode="auto">
                      <a:xfrm>
                        <a:off x="757186" y="3214558"/>
                        <a:ext cx="275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0366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334434" y="553791"/>
            <a:ext cx="11487151" cy="5859887"/>
          </a:xfrm>
        </p:spPr>
        <p:txBody>
          <a:bodyPr>
            <a:normAutofit fontScale="92500" lnSpcReduction="10000"/>
          </a:bodyPr>
          <a:lstStyle/>
          <a:p>
            <a:r>
              <a:rPr lang="en-US" dirty="0" smtClean="0"/>
              <a:t>Thus, in the modern era at </a:t>
            </a:r>
            <a:r>
              <a:rPr lang="en-US" sz="2600" i="1" dirty="0" smtClean="0">
                <a:solidFill>
                  <a:srgbClr val="3333FF"/>
                </a:solidFill>
                <a:latin typeface="Times New Roman" panose="02020603050405020304" pitchFamily="18" charset="0"/>
                <a:cs typeface="Times New Roman" panose="02020603050405020304" pitchFamily="18" charset="0"/>
              </a:rPr>
              <a:t>z</a:t>
            </a:r>
            <a:r>
              <a:rPr lang="en-US" sz="2600" dirty="0" smtClean="0">
                <a:solidFill>
                  <a:srgbClr val="3333FF"/>
                </a:solidFill>
                <a:latin typeface="Times New Roman" panose="02020603050405020304" pitchFamily="18" charset="0"/>
                <a:cs typeface="Times New Roman" panose="02020603050405020304" pitchFamily="18" charset="0"/>
              </a:rPr>
              <a:t> = 0</a:t>
            </a:r>
            <a:r>
              <a:rPr lang="en-US" dirty="0" smtClean="0"/>
              <a:t>, </a:t>
            </a:r>
            <a:r>
              <a:rPr lang="en-US" dirty="0">
                <a:solidFill>
                  <a:schemeClr val="tx1"/>
                </a:solidFill>
              </a:rPr>
              <a:t>the observed density of dark energy interaction parameter of primary fermions is very close to the electromagnetic fine structure constant </a:t>
            </a:r>
            <a:r>
              <a:rPr lang="en-US" sz="2600" dirty="0">
                <a:solidFill>
                  <a:srgbClr val="3333FF"/>
                </a:solidFill>
                <a:latin typeface="Times New Roman" panose="02020603050405020304" pitchFamily="18" charset="0"/>
                <a:cs typeface="Times New Roman" panose="02020603050405020304" pitchFamily="18" charset="0"/>
              </a:rPr>
              <a:t>α</a:t>
            </a:r>
            <a:r>
              <a:rPr lang="en-US" sz="2600" i="1" baseline="-25000" dirty="0" err="1">
                <a:solidFill>
                  <a:srgbClr val="3333FF"/>
                </a:solidFill>
                <a:latin typeface="Times New Roman" panose="02020603050405020304" pitchFamily="18" charset="0"/>
                <a:cs typeface="Times New Roman" panose="02020603050405020304" pitchFamily="18" charset="0"/>
              </a:rPr>
              <a:t>em</a:t>
            </a:r>
            <a:r>
              <a:rPr lang="en-US" dirty="0" smtClean="0">
                <a:solidFill>
                  <a:schemeClr val="tx1"/>
                </a:solidFill>
              </a:rPr>
              <a:t> </a:t>
            </a:r>
            <a:r>
              <a:rPr lang="en-US" dirty="0">
                <a:solidFill>
                  <a:schemeClr val="tx1"/>
                </a:solidFill>
              </a:rPr>
              <a:t>or equal to it. There are two possibilities: either the interaction of fermions has electromagnetic nature, or the </a:t>
            </a:r>
            <a:r>
              <a:rPr lang="en-US" dirty="0" smtClean="0">
                <a:solidFill>
                  <a:schemeClr val="tx1"/>
                </a:solidFill>
              </a:rPr>
              <a:t>equality</a:t>
            </a:r>
            <a:r>
              <a:rPr lang="ru-RU" dirty="0" smtClean="0">
                <a:solidFill>
                  <a:schemeClr val="tx1"/>
                </a:solidFill>
              </a:rPr>
              <a:t>	</a:t>
            </a:r>
            <a:r>
              <a:rPr lang="en-US" dirty="0" smtClean="0">
                <a:solidFill>
                  <a:schemeClr val="tx1"/>
                </a:solidFill>
              </a:rPr>
              <a:t> </a:t>
            </a:r>
            <a:r>
              <a:rPr lang="ru-RU" dirty="0" smtClean="0">
                <a:solidFill>
                  <a:schemeClr val="tx1"/>
                </a:solidFill>
              </a:rPr>
              <a:t>		</a:t>
            </a:r>
            <a:r>
              <a:rPr lang="en-US" dirty="0" smtClean="0">
                <a:solidFill>
                  <a:schemeClr val="tx1"/>
                </a:solidFill>
              </a:rPr>
              <a:t> </a:t>
            </a:r>
            <a:r>
              <a:rPr lang="en-US" dirty="0">
                <a:solidFill>
                  <a:schemeClr val="tx1"/>
                </a:solidFill>
              </a:rPr>
              <a:t>points to the existence of “shadow” or “mirror” long-range interactions, like the electromagnetic ones (for example, “dark photons”), and a number of corresponding charges from the shadow sectors of matter </a:t>
            </a:r>
            <a:r>
              <a:rPr lang="en-US" sz="2600" i="1" dirty="0" smtClean="0">
                <a:solidFill>
                  <a:srgbClr val="3333FF"/>
                </a:solidFill>
                <a:latin typeface="Times New Roman" panose="02020603050405020304" pitchFamily="18" charset="0"/>
                <a:cs typeface="Times New Roman" panose="02020603050405020304" pitchFamily="18" charset="0"/>
              </a:rPr>
              <a:t>q</a:t>
            </a:r>
            <a:r>
              <a:rPr lang="en-US" sz="2600" i="1" baseline="-25000" dirty="0" smtClean="0">
                <a:solidFill>
                  <a:srgbClr val="3333FF"/>
                </a:solidFill>
                <a:latin typeface="Times New Roman" panose="02020603050405020304" pitchFamily="18" charset="0"/>
                <a:cs typeface="Times New Roman" panose="02020603050405020304" pitchFamily="18" charset="0"/>
              </a:rPr>
              <a:t>i</a:t>
            </a:r>
            <a:r>
              <a:rPr lang="en-US" sz="2600" i="1" dirty="0" smtClean="0">
                <a:solidFill>
                  <a:srgbClr val="3333FF"/>
                </a:solidFill>
                <a:latin typeface="Times New Roman" panose="02020603050405020304" pitchFamily="18" charset="0"/>
                <a:cs typeface="Times New Roman" panose="02020603050405020304" pitchFamily="18" charset="0"/>
              </a:rPr>
              <a:t>, </a:t>
            </a:r>
            <a:r>
              <a:rPr lang="en-US" sz="2600" i="1" dirty="0" err="1" smtClean="0">
                <a:solidFill>
                  <a:srgbClr val="3333FF"/>
                </a:solidFill>
                <a:latin typeface="Times New Roman" panose="02020603050405020304" pitchFamily="18" charset="0"/>
                <a:cs typeface="Times New Roman" panose="02020603050405020304" pitchFamily="18" charset="0"/>
              </a:rPr>
              <a:t>q</a:t>
            </a:r>
            <a:r>
              <a:rPr lang="en-US" sz="2600" i="1" baseline="-25000" dirty="0" err="1" smtClean="0">
                <a:solidFill>
                  <a:srgbClr val="3333FF"/>
                </a:solidFill>
                <a:latin typeface="Times New Roman" panose="02020603050405020304" pitchFamily="18" charset="0"/>
                <a:cs typeface="Times New Roman" panose="02020603050405020304" pitchFamily="18" charset="0"/>
              </a:rPr>
              <a:t>j</a:t>
            </a:r>
            <a:r>
              <a:rPr lang="en-US" sz="2600" i="1" dirty="0" smtClean="0">
                <a:solidFill>
                  <a:srgbClr val="3333FF"/>
                </a:solidFill>
                <a:latin typeface="Times New Roman" panose="02020603050405020304" pitchFamily="18" charset="0"/>
                <a:cs typeface="Times New Roman" panose="02020603050405020304" pitchFamily="18" charset="0"/>
              </a:rPr>
              <a:t>, </a:t>
            </a:r>
            <a:r>
              <a:rPr lang="en-US" sz="2600" i="1" dirty="0" err="1" smtClean="0">
                <a:solidFill>
                  <a:srgbClr val="3333FF"/>
                </a:solidFill>
                <a:latin typeface="Times New Roman" panose="02020603050405020304" pitchFamily="18" charset="0"/>
                <a:cs typeface="Times New Roman" panose="02020603050405020304" pitchFamily="18" charset="0"/>
              </a:rPr>
              <a:t>q</a:t>
            </a:r>
            <a:r>
              <a:rPr lang="en-US" sz="2600" i="1" baseline="-25000" dirty="0" err="1" smtClean="0">
                <a:solidFill>
                  <a:srgbClr val="3333FF"/>
                </a:solidFill>
                <a:latin typeface="Times New Roman" panose="02020603050405020304" pitchFamily="18" charset="0"/>
                <a:cs typeface="Times New Roman" panose="02020603050405020304" pitchFamily="18" charset="0"/>
              </a:rPr>
              <a:t>k</a:t>
            </a:r>
            <a:r>
              <a:rPr lang="en-US" sz="2600" i="1" dirty="0" smtClean="0">
                <a:solidFill>
                  <a:srgbClr val="3333FF"/>
                </a:solidFill>
                <a:latin typeface="Times New Roman" panose="02020603050405020304" pitchFamily="18" charset="0"/>
                <a:cs typeface="Times New Roman" panose="02020603050405020304" pitchFamily="18" charset="0"/>
              </a:rPr>
              <a:t>,…, </a:t>
            </a:r>
            <a:r>
              <a:rPr lang="en-US" dirty="0" smtClean="0"/>
              <a:t>some of them may be equal in magnitude with the electric charge.</a:t>
            </a:r>
            <a:r>
              <a:rPr lang="ru-RU" dirty="0" smtClean="0"/>
              <a:t> </a:t>
            </a:r>
            <a:r>
              <a:rPr lang="en-US" dirty="0" smtClean="0"/>
              <a:t>Then</a:t>
            </a:r>
            <a:endParaRPr lang="ru-RU" dirty="0" smtClean="0"/>
          </a:p>
          <a:p>
            <a:endParaRPr lang="en-US" dirty="0" smtClean="0"/>
          </a:p>
          <a:p>
            <a:endParaRPr lang="en-US" dirty="0" smtClean="0"/>
          </a:p>
          <a:p>
            <a:endParaRPr lang="en-US" dirty="0" smtClean="0"/>
          </a:p>
          <a:p>
            <a:endParaRPr lang="en-US" dirty="0" smtClean="0"/>
          </a:p>
          <a:p>
            <a:r>
              <a:rPr lang="en-US" dirty="0" smtClean="0"/>
              <a:t>The existence of shadow electric charges and their corresponding shadow electromagnetic fields can be described in extended versions of the </a:t>
            </a:r>
            <a:r>
              <a:rPr lang="en-US" dirty="0" err="1" smtClean="0"/>
              <a:t>Kaluza</a:t>
            </a:r>
            <a:r>
              <a:rPr lang="en-US" dirty="0" smtClean="0"/>
              <a:t>-Klein theory with additional microscopic dimensions.</a:t>
            </a:r>
          </a:p>
          <a:p>
            <a:r>
              <a:rPr lang="en-US" dirty="0" smtClean="0"/>
              <a:t>The condensation of primordial fermions forms a scalar field, which is used in inflation theories.</a:t>
            </a:r>
            <a:endParaRPr lang="ru-RU" dirty="0"/>
          </a:p>
        </p:txBody>
      </p:sp>
      <p:sp>
        <p:nvSpPr>
          <p:cNvPr id="3" name="Номер слайда 2"/>
          <p:cNvSpPr>
            <a:spLocks noGrp="1"/>
          </p:cNvSpPr>
          <p:nvPr>
            <p:ph type="sldNum" sz="quarter" idx="12"/>
          </p:nvPr>
        </p:nvSpPr>
        <p:spPr/>
        <p:txBody>
          <a:bodyPr/>
          <a:lstStyle/>
          <a:p>
            <a:fld id="{DED9B0ED-35A7-4827-ADCF-521345EACD96}" type="slidenum">
              <a:rPr lang="ru-RU" smtClean="0"/>
              <a:pPr/>
              <a:t>14</a:t>
            </a:fld>
            <a:endParaRPr lang="ru-RU"/>
          </a:p>
        </p:txBody>
      </p:sp>
      <p:graphicFrame>
        <p:nvGraphicFramePr>
          <p:cNvPr id="35" name="Объект 34"/>
          <p:cNvGraphicFramePr>
            <a:graphicFrameLocks noChangeAspect="1"/>
          </p:cNvGraphicFramePr>
          <p:nvPr>
            <p:extLst>
              <p:ext uri="{D42A27DB-BD31-4B8C-83A1-F6EECF244321}">
                <p14:modId xmlns:p14="http://schemas.microsoft.com/office/powerpoint/2010/main" val="1276005045"/>
              </p:ext>
            </p:extLst>
          </p:nvPr>
        </p:nvGraphicFramePr>
        <p:xfrm>
          <a:off x="6206797" y="1699339"/>
          <a:ext cx="1019175" cy="409575"/>
        </p:xfrm>
        <a:graphic>
          <a:graphicData uri="http://schemas.openxmlformats.org/presentationml/2006/ole">
            <mc:AlternateContent xmlns:mc="http://schemas.openxmlformats.org/markup-compatibility/2006">
              <mc:Choice xmlns:v="urn:schemas-microsoft-com:vml" Requires="v">
                <p:oleObj spid="_x0000_s11324" name="Equation" r:id="rId4" imgW="1019134" imgH="409586" progId="Equation.DSMT4">
                  <p:embed/>
                </p:oleObj>
              </mc:Choice>
              <mc:Fallback>
                <p:oleObj name="Equation" r:id="rId4" imgW="1019134" imgH="409586" progId="Equation.DSMT4">
                  <p:embed/>
                  <p:pic>
                    <p:nvPicPr>
                      <p:cNvPr id="35" name="Объект 34"/>
                      <p:cNvPicPr/>
                      <p:nvPr/>
                    </p:nvPicPr>
                    <p:blipFill>
                      <a:blip r:embed="rId5"/>
                      <a:stretch>
                        <a:fillRect/>
                      </a:stretch>
                    </p:blipFill>
                    <p:spPr>
                      <a:xfrm>
                        <a:off x="6206797" y="1699339"/>
                        <a:ext cx="1019175" cy="409575"/>
                      </a:xfrm>
                      <a:prstGeom prst="rect">
                        <a:avLst/>
                      </a:prstGeom>
                    </p:spPr>
                  </p:pic>
                </p:oleObj>
              </mc:Fallback>
            </mc:AlternateContent>
          </a:graphicData>
        </a:graphic>
      </p:graphicFrame>
      <p:graphicFrame>
        <p:nvGraphicFramePr>
          <p:cNvPr id="36" name="Объект 35"/>
          <p:cNvGraphicFramePr>
            <a:graphicFrameLocks noChangeAspect="1"/>
          </p:cNvGraphicFramePr>
          <p:nvPr>
            <p:extLst>
              <p:ext uri="{D42A27DB-BD31-4B8C-83A1-F6EECF244321}">
                <p14:modId xmlns:p14="http://schemas.microsoft.com/office/powerpoint/2010/main" val="3758271126"/>
              </p:ext>
            </p:extLst>
          </p:nvPr>
        </p:nvGraphicFramePr>
        <p:xfrm>
          <a:off x="4168582" y="3161762"/>
          <a:ext cx="3638550" cy="828675"/>
        </p:xfrm>
        <a:graphic>
          <a:graphicData uri="http://schemas.openxmlformats.org/presentationml/2006/ole">
            <mc:AlternateContent xmlns:mc="http://schemas.openxmlformats.org/markup-compatibility/2006">
              <mc:Choice xmlns:v="urn:schemas-microsoft-com:vml" Requires="v">
                <p:oleObj spid="_x0000_s11325" name="Equation" r:id="rId6" imgW="3638469" imgH="828570" progId="Equation.DSMT4">
                  <p:embed/>
                </p:oleObj>
              </mc:Choice>
              <mc:Fallback>
                <p:oleObj name="Equation" r:id="rId6" imgW="3638469" imgH="828570" progId="Equation.DSMT4">
                  <p:embed/>
                  <p:pic>
                    <p:nvPicPr>
                      <p:cNvPr id="36" name="Объект 35"/>
                      <p:cNvPicPr/>
                      <p:nvPr/>
                    </p:nvPicPr>
                    <p:blipFill>
                      <a:blip r:embed="rId7"/>
                      <a:stretch>
                        <a:fillRect/>
                      </a:stretch>
                    </p:blipFill>
                    <p:spPr>
                      <a:xfrm>
                        <a:off x="4168582" y="3161762"/>
                        <a:ext cx="3638550" cy="828675"/>
                      </a:xfrm>
                      <a:prstGeom prst="rect">
                        <a:avLst/>
                      </a:prstGeom>
                    </p:spPr>
                  </p:pic>
                </p:oleObj>
              </mc:Fallback>
            </mc:AlternateContent>
          </a:graphicData>
        </a:graphic>
      </p:graphicFrame>
    </p:spTree>
    <p:extLst>
      <p:ext uri="{BB962C8B-B14F-4D97-AF65-F5344CB8AC3E}">
        <p14:creationId xmlns:p14="http://schemas.microsoft.com/office/powerpoint/2010/main" val="478119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392521" y="554615"/>
            <a:ext cx="11487151" cy="6168565"/>
          </a:xfrm>
        </p:spPr>
        <p:txBody>
          <a:bodyPr>
            <a:normAutofit fontScale="92500" lnSpcReduction="20000"/>
          </a:bodyPr>
          <a:lstStyle/>
          <a:p>
            <a:r>
              <a:rPr lang="en-US" dirty="0" smtClean="0"/>
              <a:t>If the parameters </a:t>
            </a:r>
            <a:r>
              <a:rPr lang="en-US" sz="2600" dirty="0" err="1">
                <a:solidFill>
                  <a:srgbClr val="0000FF"/>
                </a:solidFill>
                <a:latin typeface="Times New Roman" panose="02020603050405020304" pitchFamily="18" charset="0"/>
                <a:cs typeface="Times New Roman" panose="02020603050405020304" pitchFamily="18" charset="0"/>
              </a:rPr>
              <a:t>λ</a:t>
            </a:r>
            <a:r>
              <a:rPr lang="en-US" sz="2600" i="1" baseline="-25000" dirty="0" err="1">
                <a:solidFill>
                  <a:srgbClr val="0000FF"/>
                </a:solidFill>
                <a:latin typeface="Times New Roman" panose="02020603050405020304" pitchFamily="18" charset="0"/>
                <a:cs typeface="Times New Roman" panose="02020603050405020304" pitchFamily="18" charset="0"/>
              </a:rPr>
              <a:t>i</a:t>
            </a:r>
            <a:r>
              <a:rPr lang="en-US" sz="2600" dirty="0">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λ</a:t>
            </a:r>
            <a:r>
              <a:rPr lang="en-US" sz="2600" i="1" baseline="-25000" dirty="0" err="1">
                <a:solidFill>
                  <a:srgbClr val="0000FF"/>
                </a:solidFill>
                <a:latin typeface="Times New Roman" panose="02020603050405020304" pitchFamily="18" charset="0"/>
                <a:cs typeface="Times New Roman" panose="02020603050405020304" pitchFamily="18" charset="0"/>
              </a:rPr>
              <a:t>j</a:t>
            </a:r>
            <a:r>
              <a:rPr lang="en-US" sz="2600" dirty="0"/>
              <a:t>, </a:t>
            </a:r>
            <a:r>
              <a:rPr lang="en-US" sz="2600" dirty="0" err="1" smtClean="0">
                <a:solidFill>
                  <a:srgbClr val="0000FF"/>
                </a:solidFill>
                <a:latin typeface="Times New Roman" panose="02020603050405020304" pitchFamily="18" charset="0"/>
                <a:cs typeface="Times New Roman" panose="02020603050405020304" pitchFamily="18" charset="0"/>
              </a:rPr>
              <a:t>λ</a:t>
            </a:r>
            <a:r>
              <a:rPr lang="en-US" sz="2600" i="1" baseline="-25000" dirty="0" err="1" smtClean="0">
                <a:solidFill>
                  <a:srgbClr val="0000FF"/>
                </a:solidFill>
                <a:latin typeface="Times New Roman" panose="02020603050405020304" pitchFamily="18" charset="0"/>
                <a:cs typeface="Times New Roman" panose="02020603050405020304" pitchFamily="18" charset="0"/>
              </a:rPr>
              <a:t>k</a:t>
            </a:r>
            <a:r>
              <a:rPr lang="en-US" dirty="0" smtClean="0"/>
              <a:t>, </a:t>
            </a:r>
            <a:r>
              <a:rPr lang="en-US" dirty="0"/>
              <a:t>… </a:t>
            </a:r>
            <a:r>
              <a:rPr lang="en-US" dirty="0" smtClean="0"/>
              <a:t>are similar to </a:t>
            </a:r>
            <a:r>
              <a:rPr lang="en-US" sz="2600" dirty="0" smtClean="0">
                <a:solidFill>
                  <a:srgbClr val="3333FF"/>
                </a:solidFill>
                <a:latin typeface="Times New Roman" panose="02020603050405020304" pitchFamily="18" charset="0"/>
                <a:cs typeface="Times New Roman" panose="02020603050405020304" pitchFamily="18" charset="0"/>
              </a:rPr>
              <a:t>α</a:t>
            </a:r>
            <a:r>
              <a:rPr lang="en-US" sz="2600" i="1" baseline="-25000" dirty="0" err="1" smtClean="0">
                <a:solidFill>
                  <a:srgbClr val="3333FF"/>
                </a:solidFill>
                <a:latin typeface="Times New Roman" panose="02020603050405020304" pitchFamily="18" charset="0"/>
                <a:cs typeface="Times New Roman" panose="02020603050405020304" pitchFamily="18" charset="0"/>
              </a:rPr>
              <a:t>em</a:t>
            </a:r>
            <a:r>
              <a:rPr lang="en-US" dirty="0" smtClean="0"/>
              <a:t>, then we can estimate the dynamics of their change depending on the energy density in the early Universe. Let us consider the process of formation of modern values of dark energy in the hot early Universe. As we know from quantum electrodynamics, the value of the electromagnetic fine structure constant is a function of the four-momentum </a:t>
            </a:r>
            <a:r>
              <a:rPr lang="en-US" sz="2600" i="1" dirty="0" smtClean="0">
                <a:solidFill>
                  <a:srgbClr val="3333FF"/>
                </a:solidFill>
                <a:latin typeface="Times New Roman" panose="02020603050405020304" pitchFamily="18" charset="0"/>
                <a:cs typeface="Times New Roman" panose="02020603050405020304" pitchFamily="18" charset="0"/>
              </a:rPr>
              <a:t>Q</a:t>
            </a:r>
            <a:r>
              <a:rPr lang="en-US" sz="2600" i="1" baseline="30000" dirty="0" smtClean="0">
                <a:solidFill>
                  <a:srgbClr val="3333FF"/>
                </a:solidFill>
                <a:latin typeface="Times New Roman" panose="02020603050405020304" pitchFamily="18" charset="0"/>
                <a:cs typeface="Times New Roman" panose="02020603050405020304" pitchFamily="18" charset="0"/>
              </a:rPr>
              <a:t>2</a:t>
            </a:r>
            <a:r>
              <a:rPr lang="en-US" dirty="0" smtClean="0"/>
              <a:t>:</a:t>
            </a:r>
          </a:p>
          <a:p>
            <a:endParaRPr lang="en-US" dirty="0" smtClean="0"/>
          </a:p>
          <a:p>
            <a:pPr marL="0" indent="0" algn="r">
              <a:buNone/>
            </a:pPr>
            <a:r>
              <a:rPr lang="en-US" dirty="0" smtClean="0"/>
              <a:t>						.						</a:t>
            </a:r>
            <a:r>
              <a:rPr lang="en-US" dirty="0" smtClean="0">
                <a:solidFill>
                  <a:srgbClr val="FF0000"/>
                </a:solidFill>
              </a:rPr>
              <a:t>(10)</a:t>
            </a:r>
            <a:r>
              <a:rPr lang="en-US" dirty="0" smtClean="0"/>
              <a:t> </a:t>
            </a:r>
          </a:p>
          <a:p>
            <a:pPr lvl="0"/>
            <a:r>
              <a:rPr lang="en-US" dirty="0" smtClean="0"/>
              <a:t>For </a:t>
            </a:r>
            <a:r>
              <a:rPr lang="en-US" sz="2600" dirty="0" err="1">
                <a:solidFill>
                  <a:srgbClr val="0000FF"/>
                </a:solidFill>
                <a:latin typeface="Times New Roman" panose="02020603050405020304" pitchFamily="18" charset="0"/>
                <a:cs typeface="Times New Roman" panose="02020603050405020304" pitchFamily="18" charset="0"/>
              </a:rPr>
              <a:t>λ</a:t>
            </a:r>
            <a:r>
              <a:rPr lang="en-US" sz="2600" i="1" baseline="-25000" dirty="0" err="1">
                <a:solidFill>
                  <a:srgbClr val="0000FF"/>
                </a:solidFill>
                <a:latin typeface="Times New Roman" panose="02020603050405020304" pitchFamily="18" charset="0"/>
                <a:cs typeface="Times New Roman" panose="02020603050405020304" pitchFamily="18" charset="0"/>
              </a:rPr>
              <a:t>i</a:t>
            </a:r>
            <a:r>
              <a:rPr lang="en-US" sz="2600" i="1" baseline="-25000" dirty="0">
                <a:solidFill>
                  <a:srgbClr val="0000FF"/>
                </a:solidFill>
                <a:latin typeface="Times New Roman" panose="02020603050405020304" pitchFamily="18" charset="0"/>
                <a:cs typeface="Times New Roman" panose="02020603050405020304" pitchFamily="18" charset="0"/>
              </a:rPr>
              <a:t> </a:t>
            </a:r>
            <a:r>
              <a:rPr lang="en-US" sz="2600" i="1" dirty="0">
                <a:solidFill>
                  <a:srgbClr val="3333FF"/>
                </a:solidFill>
                <a:latin typeface="Times New Roman" panose="02020603050405020304" pitchFamily="18" charset="0"/>
                <a:cs typeface="Times New Roman" panose="02020603050405020304" pitchFamily="18" charset="0"/>
              </a:rPr>
              <a:t>≈</a:t>
            </a:r>
            <a:r>
              <a:rPr lang="ru" sz="2600" i="1" dirty="0">
                <a:solidFill>
                  <a:srgbClr val="3333FF"/>
                </a:solidFill>
                <a:latin typeface="Times New Roman" panose="02020603050405020304" pitchFamily="18" charset="0"/>
                <a:cs typeface="Times New Roman" panose="02020603050405020304" pitchFamily="18" charset="0"/>
              </a:rPr>
              <a:t> </a:t>
            </a:r>
            <a:r>
              <a:rPr lang="en-US" sz="2600" dirty="0">
                <a:solidFill>
                  <a:srgbClr val="3333FF"/>
                </a:solidFill>
                <a:latin typeface="Times New Roman" panose="02020603050405020304" pitchFamily="18" charset="0"/>
                <a:cs typeface="Times New Roman" panose="02020603050405020304" pitchFamily="18" charset="0"/>
              </a:rPr>
              <a:t>α</a:t>
            </a:r>
            <a:r>
              <a:rPr lang="en-US" sz="2600" i="1" baseline="-25000" dirty="0" err="1">
                <a:solidFill>
                  <a:srgbClr val="3333FF"/>
                </a:solidFill>
                <a:latin typeface="Times New Roman" panose="02020603050405020304" pitchFamily="18" charset="0"/>
                <a:cs typeface="Times New Roman" panose="02020603050405020304" pitchFamily="18" charset="0"/>
              </a:rPr>
              <a:t>em</a:t>
            </a:r>
            <a:r>
              <a:rPr lang="ru" sz="2600" dirty="0" smtClean="0"/>
              <a:t>, </a:t>
            </a:r>
            <a:r>
              <a:rPr lang="en-US" sz="2600" i="1" dirty="0">
                <a:solidFill>
                  <a:srgbClr val="3333FF"/>
                </a:solidFill>
                <a:latin typeface="Times New Roman" panose="02020603050405020304" pitchFamily="18" charset="0"/>
                <a:cs typeface="Times New Roman" panose="02020603050405020304" pitchFamily="18" charset="0"/>
              </a:rPr>
              <a:t>m</a:t>
            </a:r>
            <a:r>
              <a:rPr lang="en-US" sz="2600" i="1" baseline="-25000" dirty="0">
                <a:solidFill>
                  <a:srgbClr val="3333FF"/>
                </a:solidFill>
                <a:latin typeface="Times New Roman" panose="02020603050405020304" pitchFamily="18" charset="0"/>
                <a:cs typeface="Times New Roman" panose="02020603050405020304" pitchFamily="18" charset="0"/>
              </a:rPr>
              <a:t>x</a:t>
            </a:r>
            <a:r>
              <a:rPr lang="ru" dirty="0" smtClean="0"/>
              <a:t> </a:t>
            </a:r>
            <a:r>
              <a:rPr lang="en-US" dirty="0" smtClean="0"/>
              <a:t>is equal to the electron mass </a:t>
            </a:r>
            <a:r>
              <a:rPr lang="en-US" sz="2600" i="1" dirty="0">
                <a:solidFill>
                  <a:srgbClr val="3333FF"/>
                </a:solidFill>
                <a:latin typeface="Times New Roman" panose="02020603050405020304" pitchFamily="18" charset="0"/>
                <a:cs typeface="Times New Roman" panose="02020603050405020304" pitchFamily="18" charset="0"/>
              </a:rPr>
              <a:t>m</a:t>
            </a:r>
            <a:r>
              <a:rPr lang="en-US" sz="2600" i="1" baseline="-25000" dirty="0">
                <a:solidFill>
                  <a:srgbClr val="3333FF"/>
                </a:solidFill>
                <a:latin typeface="Times New Roman" panose="02020603050405020304" pitchFamily="18" charset="0"/>
                <a:cs typeface="Times New Roman" panose="02020603050405020304" pitchFamily="18" charset="0"/>
              </a:rPr>
              <a:t>e</a:t>
            </a:r>
            <a:r>
              <a:rPr lang="en-US" dirty="0" smtClean="0"/>
              <a:t>, and the effective dark energy density is:</a:t>
            </a:r>
            <a:endParaRPr lang="ru-RU" dirty="0" smtClean="0"/>
          </a:p>
          <a:p>
            <a:endParaRPr lang="ru-RU" dirty="0" smtClean="0"/>
          </a:p>
          <a:p>
            <a:pPr marL="0" indent="0" algn="r">
              <a:buNone/>
            </a:pPr>
            <a:r>
              <a:rPr lang="en-US" dirty="0" smtClean="0"/>
              <a:t>											</a:t>
            </a:r>
            <a:r>
              <a:rPr lang="en-US" dirty="0" smtClean="0">
                <a:solidFill>
                  <a:srgbClr val="FF0000"/>
                </a:solidFill>
              </a:rPr>
              <a:t> (11) </a:t>
            </a:r>
            <a:endParaRPr lang="ru-RU" dirty="0" smtClean="0">
              <a:solidFill>
                <a:srgbClr val="FF0000"/>
              </a:solidFill>
            </a:endParaRPr>
          </a:p>
          <a:p>
            <a:endParaRPr lang="ru-RU" dirty="0" smtClean="0"/>
          </a:p>
          <a:p>
            <a:endParaRPr lang="en-US" dirty="0" smtClean="0"/>
          </a:p>
          <a:p>
            <a:endParaRPr lang="en-US" dirty="0" smtClean="0"/>
          </a:p>
          <a:p>
            <a:pPr marL="324000" lvl="1" indent="0">
              <a:buNone/>
            </a:pPr>
            <a:r>
              <a:rPr lang="en-US" dirty="0" smtClean="0"/>
              <a:t>where </a:t>
            </a:r>
            <a:r>
              <a:rPr lang="en-US" sz="2600" i="1" dirty="0">
                <a:solidFill>
                  <a:srgbClr val="3333FF"/>
                </a:solidFill>
                <a:latin typeface="Times New Roman" panose="02020603050405020304" pitchFamily="18" charset="0"/>
                <a:cs typeface="Times New Roman" panose="02020603050405020304" pitchFamily="18" charset="0"/>
              </a:rPr>
              <a:t>Q=</a:t>
            </a:r>
            <a:r>
              <a:rPr lang="en-US" sz="2600" i="1" dirty="0" err="1">
                <a:solidFill>
                  <a:srgbClr val="3333FF"/>
                </a:solidFill>
                <a:latin typeface="Times New Roman" panose="02020603050405020304" pitchFamily="18" charset="0"/>
                <a:cs typeface="Times New Roman" panose="02020603050405020304" pitchFamily="18" charset="0"/>
              </a:rPr>
              <a:t>kT</a:t>
            </a:r>
            <a:r>
              <a:rPr lang="en-US" sz="2600" i="1" dirty="0">
                <a:solidFill>
                  <a:srgbClr val="3333FF"/>
                </a:solidFill>
                <a:latin typeface="Times New Roman" panose="02020603050405020304" pitchFamily="18" charset="0"/>
                <a:cs typeface="Times New Roman" panose="02020603050405020304" pitchFamily="18" charset="0"/>
              </a:rPr>
              <a:t>/c</a:t>
            </a:r>
            <a:r>
              <a:rPr lang="en-US" sz="2400" i="1" dirty="0">
                <a:solidFill>
                  <a:srgbClr val="3333FF"/>
                </a:solidFill>
                <a:latin typeface="Times New Roman" panose="02020603050405020304" pitchFamily="18" charset="0"/>
                <a:cs typeface="Times New Roman" panose="02020603050405020304" pitchFamily="18" charset="0"/>
              </a:rPr>
              <a:t> </a:t>
            </a:r>
            <a:r>
              <a:rPr lang="en-US" dirty="0" smtClean="0"/>
              <a:t>is momentum of radiation quanta in the early Universe. In this particular case, </a:t>
            </a:r>
            <a:r>
              <a:rPr lang="el-GR" sz="2600" i="1" dirty="0">
                <a:solidFill>
                  <a:srgbClr val="3333FF"/>
                </a:solidFill>
                <a:latin typeface="Times New Roman" panose="02020603050405020304" pitchFamily="18" charset="0"/>
                <a:cs typeface="Times New Roman" panose="02020603050405020304" pitchFamily="18" charset="0"/>
              </a:rPr>
              <a:t>ρ</a:t>
            </a:r>
            <a:r>
              <a:rPr lang="en-US" sz="2600" i="1" baseline="-25000" dirty="0">
                <a:solidFill>
                  <a:srgbClr val="3333FF"/>
                </a:solidFill>
                <a:latin typeface="Times New Roman" panose="02020603050405020304" pitchFamily="18" charset="0"/>
                <a:cs typeface="Times New Roman" panose="02020603050405020304" pitchFamily="18" charset="0"/>
              </a:rPr>
              <a:t>DE</a:t>
            </a:r>
            <a:r>
              <a:rPr lang="ru" sz="2600" i="1" dirty="0">
                <a:solidFill>
                  <a:srgbClr val="3333FF"/>
                </a:solidFill>
                <a:latin typeface="Times New Roman" panose="02020603050405020304" pitchFamily="18" charset="0"/>
                <a:cs typeface="Times New Roman" panose="02020603050405020304" pitchFamily="18" charset="0"/>
              </a:rPr>
              <a:t> </a:t>
            </a:r>
            <a:r>
              <a:rPr lang="en-US" sz="2600" i="1" dirty="0">
                <a:solidFill>
                  <a:srgbClr val="3333FF"/>
                </a:solidFill>
                <a:latin typeface="Times New Roman" panose="02020603050405020304" pitchFamily="18" charset="0"/>
                <a:cs typeface="Times New Roman" panose="02020603050405020304" pitchFamily="18" charset="0"/>
              </a:rPr>
              <a:t> </a:t>
            </a:r>
            <a:r>
              <a:rPr lang="en-US" dirty="0" smtClean="0"/>
              <a:t>reaches a minimum and becomes constant at			       .</a:t>
            </a:r>
          </a:p>
          <a:p>
            <a:endParaRPr lang="en-US" dirty="0" smtClean="0"/>
          </a:p>
          <a:p>
            <a:r>
              <a:rPr lang="en-US" dirty="0" smtClean="0"/>
              <a:t>In the general case, the laws of change in the parameters </a:t>
            </a:r>
            <a:r>
              <a:rPr lang="en-US" sz="2600" dirty="0" err="1">
                <a:solidFill>
                  <a:srgbClr val="0000FF"/>
                </a:solidFill>
                <a:latin typeface="Times New Roman" panose="02020603050405020304" pitchFamily="18" charset="0"/>
                <a:cs typeface="Times New Roman" panose="02020603050405020304" pitchFamily="18" charset="0"/>
              </a:rPr>
              <a:t>λ</a:t>
            </a:r>
            <a:r>
              <a:rPr lang="en-US" sz="2600" i="1" baseline="-25000" dirty="0" err="1">
                <a:solidFill>
                  <a:srgbClr val="0000FF"/>
                </a:solidFill>
                <a:latin typeface="Times New Roman" panose="02020603050405020304" pitchFamily="18" charset="0"/>
                <a:cs typeface="Times New Roman" panose="02020603050405020304" pitchFamily="18" charset="0"/>
              </a:rPr>
              <a:t>i</a:t>
            </a:r>
            <a:r>
              <a:rPr lang="en-US" sz="2600" dirty="0">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λ</a:t>
            </a:r>
            <a:r>
              <a:rPr lang="en-US" sz="2600" i="1" baseline="-25000" dirty="0" err="1">
                <a:solidFill>
                  <a:srgbClr val="0000FF"/>
                </a:solidFill>
                <a:latin typeface="Times New Roman" panose="02020603050405020304" pitchFamily="18" charset="0"/>
                <a:cs typeface="Times New Roman" panose="02020603050405020304" pitchFamily="18" charset="0"/>
              </a:rPr>
              <a:t>j</a:t>
            </a:r>
            <a:r>
              <a:rPr lang="en-US" sz="2600" dirty="0"/>
              <a:t>, </a:t>
            </a:r>
            <a:r>
              <a:rPr lang="en-US" sz="2600" dirty="0" err="1">
                <a:solidFill>
                  <a:srgbClr val="0000FF"/>
                </a:solidFill>
                <a:latin typeface="Times New Roman" panose="02020603050405020304" pitchFamily="18" charset="0"/>
                <a:cs typeface="Times New Roman" panose="02020603050405020304" pitchFamily="18" charset="0"/>
              </a:rPr>
              <a:t>λ</a:t>
            </a:r>
            <a:r>
              <a:rPr lang="en-US" sz="2600" i="1" baseline="-25000" dirty="0" err="1">
                <a:solidFill>
                  <a:srgbClr val="0000FF"/>
                </a:solidFill>
                <a:latin typeface="Times New Roman" panose="02020603050405020304" pitchFamily="18" charset="0"/>
                <a:cs typeface="Times New Roman" panose="02020603050405020304" pitchFamily="18" charset="0"/>
              </a:rPr>
              <a:t>k</a:t>
            </a:r>
            <a:r>
              <a:rPr lang="en-US" sz="2600" dirty="0"/>
              <a:t>, </a:t>
            </a:r>
            <a:r>
              <a:rPr lang="en-US" dirty="0"/>
              <a:t>…</a:t>
            </a:r>
            <a:r>
              <a:rPr lang="ru-RU" dirty="0" smtClean="0"/>
              <a:t>,</a:t>
            </a:r>
            <a:r>
              <a:rPr lang="en-US" dirty="0" smtClean="0"/>
              <a:t> may not be related to the dynamics of changes in </a:t>
            </a:r>
            <a:r>
              <a:rPr lang="en-US" sz="2600" dirty="0">
                <a:solidFill>
                  <a:srgbClr val="3333FF"/>
                </a:solidFill>
                <a:latin typeface="Times New Roman" panose="02020603050405020304" pitchFamily="18" charset="0"/>
                <a:cs typeface="Times New Roman" panose="02020603050405020304" pitchFamily="18" charset="0"/>
              </a:rPr>
              <a:t>α</a:t>
            </a:r>
            <a:r>
              <a:rPr lang="en-US" sz="2600" i="1" baseline="-25000" dirty="0" err="1">
                <a:solidFill>
                  <a:srgbClr val="3333FF"/>
                </a:solidFill>
                <a:latin typeface="Times New Roman" panose="02020603050405020304" pitchFamily="18" charset="0"/>
                <a:cs typeface="Times New Roman" panose="02020603050405020304" pitchFamily="18" charset="0"/>
              </a:rPr>
              <a:t>em</a:t>
            </a:r>
            <a:r>
              <a:rPr lang="en-US" i="1" baseline="-25000" dirty="0">
                <a:solidFill>
                  <a:srgbClr val="3333FF"/>
                </a:solidFill>
                <a:latin typeface="Times New Roman" panose="02020603050405020304" pitchFamily="18" charset="0"/>
                <a:cs typeface="Times New Roman" panose="02020603050405020304" pitchFamily="18" charset="0"/>
              </a:rPr>
              <a:t> </a:t>
            </a:r>
            <a:r>
              <a:rPr lang="en-US" dirty="0" smtClean="0"/>
              <a:t>and</a:t>
            </a:r>
            <a:r>
              <a:rPr lang="ru" dirty="0" smtClean="0"/>
              <a:t> </a:t>
            </a:r>
            <a:r>
              <a:rPr lang="en-US" sz="2600" i="1" dirty="0">
                <a:solidFill>
                  <a:srgbClr val="3333FF"/>
                </a:solidFill>
                <a:latin typeface="Times New Roman" panose="02020603050405020304" pitchFamily="18" charset="0"/>
                <a:cs typeface="Times New Roman" panose="02020603050405020304" pitchFamily="18" charset="0"/>
              </a:rPr>
              <a:t>m</a:t>
            </a:r>
            <a:r>
              <a:rPr lang="en-US" sz="2600" i="1" baseline="-25000" dirty="0">
                <a:solidFill>
                  <a:srgbClr val="3333FF"/>
                </a:solidFill>
                <a:latin typeface="Times New Roman" panose="02020603050405020304" pitchFamily="18" charset="0"/>
                <a:cs typeface="Times New Roman" panose="02020603050405020304" pitchFamily="18" charset="0"/>
              </a:rPr>
              <a:t>x</a:t>
            </a:r>
            <a:r>
              <a:rPr lang="ru" sz="2600" i="1" dirty="0">
                <a:solidFill>
                  <a:srgbClr val="3333FF"/>
                </a:solidFill>
                <a:latin typeface="Times New Roman" panose="02020603050405020304" pitchFamily="18" charset="0"/>
                <a:cs typeface="Times New Roman" panose="02020603050405020304" pitchFamily="18" charset="0"/>
              </a:rPr>
              <a:t> ≠ </a:t>
            </a:r>
            <a:r>
              <a:rPr lang="en-US" sz="2600" i="1" dirty="0">
                <a:solidFill>
                  <a:srgbClr val="3333FF"/>
                </a:solidFill>
                <a:latin typeface="Times New Roman" panose="02020603050405020304" pitchFamily="18" charset="0"/>
                <a:cs typeface="Times New Roman" panose="02020603050405020304" pitchFamily="18" charset="0"/>
              </a:rPr>
              <a:t>m</a:t>
            </a:r>
            <a:r>
              <a:rPr lang="en-US" sz="2600" i="1" baseline="-25000" dirty="0">
                <a:solidFill>
                  <a:srgbClr val="3333FF"/>
                </a:solidFill>
                <a:latin typeface="Times New Roman" panose="02020603050405020304" pitchFamily="18" charset="0"/>
                <a:cs typeface="Times New Roman" panose="02020603050405020304" pitchFamily="18" charset="0"/>
              </a:rPr>
              <a:t>e</a:t>
            </a:r>
            <a:r>
              <a:rPr lang="en-US" dirty="0" smtClean="0"/>
              <a:t>. </a:t>
            </a:r>
            <a:endParaRPr lang="ru-RU" dirty="0"/>
          </a:p>
        </p:txBody>
      </p:sp>
      <p:sp>
        <p:nvSpPr>
          <p:cNvPr id="3" name="Номер слайда 2"/>
          <p:cNvSpPr>
            <a:spLocks noGrp="1"/>
          </p:cNvSpPr>
          <p:nvPr>
            <p:ph type="sldNum" sz="quarter" idx="12"/>
          </p:nvPr>
        </p:nvSpPr>
        <p:spPr/>
        <p:txBody>
          <a:bodyPr/>
          <a:lstStyle/>
          <a:p>
            <a:fld id="{DED9B0ED-35A7-4827-ADCF-521345EACD96}" type="slidenum">
              <a:rPr lang="ru-RU" smtClean="0"/>
              <a:pPr/>
              <a:t>15</a:t>
            </a:fld>
            <a:endParaRPr lang="ru-RU"/>
          </a:p>
        </p:txBody>
      </p:sp>
      <p:graphicFrame>
        <p:nvGraphicFramePr>
          <p:cNvPr id="27" name="Объект 26"/>
          <p:cNvGraphicFramePr>
            <a:graphicFrameLocks noChangeAspect="1"/>
          </p:cNvGraphicFramePr>
          <p:nvPr>
            <p:extLst>
              <p:ext uri="{D42A27DB-BD31-4B8C-83A1-F6EECF244321}">
                <p14:modId xmlns:p14="http://schemas.microsoft.com/office/powerpoint/2010/main" val="2366109312"/>
              </p:ext>
            </p:extLst>
          </p:nvPr>
        </p:nvGraphicFramePr>
        <p:xfrm>
          <a:off x="6319713" y="5265467"/>
          <a:ext cx="3028950" cy="419100"/>
        </p:xfrm>
        <a:graphic>
          <a:graphicData uri="http://schemas.openxmlformats.org/presentationml/2006/ole">
            <mc:AlternateContent xmlns:mc="http://schemas.openxmlformats.org/markup-compatibility/2006">
              <mc:Choice xmlns:v="urn:schemas-microsoft-com:vml" Requires="v">
                <p:oleObj spid="_x0000_s12392" name="Equation" r:id="rId4" imgW="3022560" imgH="419040" progId="Equation.DSMT4">
                  <p:embed/>
                </p:oleObj>
              </mc:Choice>
              <mc:Fallback>
                <p:oleObj name="Equation" r:id="rId4" imgW="3022560" imgH="419040" progId="Equation.DSMT4">
                  <p:embed/>
                  <p:pic>
                    <p:nvPicPr>
                      <p:cNvPr id="27" name="Объект 26"/>
                      <p:cNvPicPr>
                        <a:picLocks noChangeAspect="1" noChangeArrowheads="1"/>
                      </p:cNvPicPr>
                      <p:nvPr/>
                    </p:nvPicPr>
                    <p:blipFill>
                      <a:blip r:embed="rId5"/>
                      <a:srcRect/>
                      <a:stretch>
                        <a:fillRect/>
                      </a:stretch>
                    </p:blipFill>
                    <p:spPr bwMode="auto">
                      <a:xfrm>
                        <a:off x="6319713" y="5265467"/>
                        <a:ext cx="30289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Объект 33"/>
          <p:cNvGraphicFramePr>
            <a:graphicFrameLocks noChangeAspect="1"/>
          </p:cNvGraphicFramePr>
          <p:nvPr>
            <p:extLst>
              <p:ext uri="{D42A27DB-BD31-4B8C-83A1-F6EECF244321}">
                <p14:modId xmlns:p14="http://schemas.microsoft.com/office/powerpoint/2010/main" val="3026105491"/>
              </p:ext>
            </p:extLst>
          </p:nvPr>
        </p:nvGraphicFramePr>
        <p:xfrm>
          <a:off x="5573896" y="1884919"/>
          <a:ext cx="3060700" cy="965200"/>
        </p:xfrm>
        <a:graphic>
          <a:graphicData uri="http://schemas.openxmlformats.org/presentationml/2006/ole">
            <mc:AlternateContent xmlns:mc="http://schemas.openxmlformats.org/markup-compatibility/2006">
              <mc:Choice xmlns:v="urn:schemas-microsoft-com:vml" Requires="v">
                <p:oleObj spid="_x0000_s12393" name="Equation" r:id="rId6" imgW="3060360" imgH="965160" progId="Equation.DSMT4">
                  <p:embed/>
                </p:oleObj>
              </mc:Choice>
              <mc:Fallback>
                <p:oleObj name="Equation" r:id="rId6" imgW="3060360" imgH="965160" progId="Equation.DSMT4">
                  <p:embed/>
                  <p:pic>
                    <p:nvPicPr>
                      <p:cNvPr id="34" name="Объект 33"/>
                      <p:cNvPicPr/>
                      <p:nvPr/>
                    </p:nvPicPr>
                    <p:blipFill>
                      <a:blip r:embed="rId7"/>
                      <a:stretch>
                        <a:fillRect/>
                      </a:stretch>
                    </p:blipFill>
                    <p:spPr>
                      <a:xfrm>
                        <a:off x="5573896" y="1884919"/>
                        <a:ext cx="3060700" cy="965200"/>
                      </a:xfrm>
                      <a:prstGeom prst="rect">
                        <a:avLst/>
                      </a:prstGeom>
                    </p:spPr>
                  </p:pic>
                </p:oleObj>
              </mc:Fallback>
            </mc:AlternateContent>
          </a:graphicData>
        </a:graphic>
      </p:graphicFrame>
      <p:graphicFrame>
        <p:nvGraphicFramePr>
          <p:cNvPr id="35" name="Объект 34"/>
          <p:cNvGraphicFramePr>
            <a:graphicFrameLocks noChangeAspect="1"/>
          </p:cNvGraphicFramePr>
          <p:nvPr>
            <p:extLst>
              <p:ext uri="{D42A27DB-BD31-4B8C-83A1-F6EECF244321}">
                <p14:modId xmlns:p14="http://schemas.microsoft.com/office/powerpoint/2010/main" val="3333675617"/>
              </p:ext>
            </p:extLst>
          </p:nvPr>
        </p:nvGraphicFramePr>
        <p:xfrm>
          <a:off x="1654159" y="3224270"/>
          <a:ext cx="8216900" cy="1473200"/>
        </p:xfrm>
        <a:graphic>
          <a:graphicData uri="http://schemas.openxmlformats.org/presentationml/2006/ole">
            <mc:AlternateContent xmlns:mc="http://schemas.openxmlformats.org/markup-compatibility/2006">
              <mc:Choice xmlns:v="urn:schemas-microsoft-com:vml" Requires="v">
                <p:oleObj spid="_x0000_s12394" name="Equation" r:id="rId8" imgW="8216640" imgH="1473120" progId="Equation.DSMT4">
                  <p:embed/>
                </p:oleObj>
              </mc:Choice>
              <mc:Fallback>
                <p:oleObj name="Equation" r:id="rId8" imgW="8216640" imgH="1473120" progId="Equation.DSMT4">
                  <p:embed/>
                  <p:pic>
                    <p:nvPicPr>
                      <p:cNvPr id="35" name="Объект 34"/>
                      <p:cNvPicPr/>
                      <p:nvPr/>
                    </p:nvPicPr>
                    <p:blipFill>
                      <a:blip r:embed="rId9"/>
                      <a:stretch>
                        <a:fillRect/>
                      </a:stretch>
                    </p:blipFill>
                    <p:spPr>
                      <a:xfrm>
                        <a:off x="1654159" y="3224270"/>
                        <a:ext cx="8216900" cy="1473200"/>
                      </a:xfrm>
                      <a:prstGeom prst="rect">
                        <a:avLst/>
                      </a:prstGeom>
                    </p:spPr>
                  </p:pic>
                </p:oleObj>
              </mc:Fallback>
            </mc:AlternateContent>
          </a:graphicData>
        </a:graphic>
      </p:graphicFrame>
    </p:spTree>
    <p:extLst>
      <p:ext uri="{BB962C8B-B14F-4D97-AF65-F5344CB8AC3E}">
        <p14:creationId xmlns:p14="http://schemas.microsoft.com/office/powerpoint/2010/main" val="3385285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352424" y="1048660"/>
            <a:ext cx="11487151" cy="5409127"/>
          </a:xfrm>
        </p:spPr>
        <p:txBody>
          <a:bodyPr>
            <a:normAutofit fontScale="92500" lnSpcReduction="10000"/>
          </a:bodyPr>
          <a:lstStyle/>
          <a:p>
            <a:r>
              <a:rPr lang="en-US" dirty="0" smtClean="0"/>
              <a:t>Because dark energy is the only one of the components of the observable Universe, but it is comparable to other, so it is rightful to consider the energy density of the entire observable Universe as evolving dynamically changing difference of density of normal and superfluid fermion systems, i.e. being in a state of a phase transition with changing energy density. Then the density</a:t>
            </a:r>
            <a:r>
              <a:rPr lang="el-GR" dirty="0" smtClean="0"/>
              <a:t> </a:t>
            </a:r>
            <a:r>
              <a:rPr lang="el-GR" sz="2800" dirty="0" smtClean="0">
                <a:solidFill>
                  <a:srgbClr val="3333FF"/>
                </a:solidFill>
                <a:latin typeface="Times New Roman" panose="02020603050405020304" pitchFamily="18" charset="0"/>
                <a:cs typeface="Times New Roman" panose="02020603050405020304" pitchFamily="18" charset="0"/>
              </a:rPr>
              <a:t>Δρ</a:t>
            </a:r>
            <a:r>
              <a:rPr lang="en-US" dirty="0" smtClean="0"/>
              <a:t> can be identified with the critical density of the Universe. When </a:t>
            </a:r>
          </a:p>
          <a:p>
            <a:endParaRPr lang="en-US" dirty="0" smtClean="0"/>
          </a:p>
          <a:p>
            <a:pPr marL="0" indent="0" algn="r">
              <a:buNone/>
            </a:pPr>
            <a:r>
              <a:rPr lang="en-US" dirty="0" smtClean="0"/>
              <a:t>										</a:t>
            </a:r>
            <a:r>
              <a:rPr lang="en-US" dirty="0" smtClean="0">
                <a:solidFill>
                  <a:srgbClr val="FF0000"/>
                </a:solidFill>
              </a:rPr>
              <a:t> (12) </a:t>
            </a:r>
            <a:endParaRPr lang="ru-RU" dirty="0" smtClean="0">
              <a:solidFill>
                <a:srgbClr val="FF0000"/>
              </a:solidFill>
            </a:endParaRPr>
          </a:p>
          <a:p>
            <a:pPr marL="324000" lvl="1" indent="0">
              <a:buNone/>
            </a:pPr>
            <a:r>
              <a:rPr lang="en-US" sz="2400" dirty="0" smtClean="0"/>
              <a:t>and </a:t>
            </a:r>
            <a:r>
              <a:rPr lang="en-US" sz="2800" i="1" dirty="0">
                <a:solidFill>
                  <a:srgbClr val="3333FF"/>
                </a:solidFill>
                <a:latin typeface="Times New Roman" panose="02020603050405020304" pitchFamily="18" charset="0"/>
                <a:cs typeface="Times New Roman" panose="02020603050405020304" pitchFamily="18" charset="0"/>
              </a:rPr>
              <a:t>m</a:t>
            </a:r>
            <a:r>
              <a:rPr lang="ru" sz="2800" i="1" dirty="0">
                <a:solidFill>
                  <a:srgbClr val="3333FF"/>
                </a:solidFill>
                <a:latin typeface="Times New Roman" panose="02020603050405020304" pitchFamily="18" charset="0"/>
                <a:cs typeface="Times New Roman" panose="02020603050405020304" pitchFamily="18" charset="0"/>
              </a:rPr>
              <a:t> = </a:t>
            </a:r>
            <a:r>
              <a:rPr lang="en-US" sz="2800" i="1" dirty="0">
                <a:solidFill>
                  <a:srgbClr val="3333FF"/>
                </a:solidFill>
                <a:latin typeface="Times New Roman" panose="02020603050405020304" pitchFamily="18" charset="0"/>
                <a:cs typeface="Times New Roman" panose="02020603050405020304" pitchFamily="18" charset="0"/>
              </a:rPr>
              <a:t>M</a:t>
            </a:r>
            <a:r>
              <a:rPr lang="en-US" sz="2800" i="1" baseline="-25000" dirty="0">
                <a:solidFill>
                  <a:srgbClr val="3333FF"/>
                </a:solidFill>
                <a:latin typeface="Times New Roman" panose="02020603050405020304" pitchFamily="18" charset="0"/>
                <a:cs typeface="Times New Roman" panose="02020603050405020304" pitchFamily="18" charset="0"/>
              </a:rPr>
              <a:t>P</a:t>
            </a:r>
            <a:r>
              <a:rPr lang="ru" sz="2800" i="1" dirty="0">
                <a:solidFill>
                  <a:srgbClr val="3333FF"/>
                </a:solidFill>
                <a:latin typeface="Times New Roman" panose="02020603050405020304" pitchFamily="18" charset="0"/>
                <a:cs typeface="Times New Roman" panose="02020603050405020304" pitchFamily="18" charset="0"/>
              </a:rPr>
              <a:t> </a:t>
            </a:r>
            <a:r>
              <a:rPr lang="en-US" sz="2400" dirty="0" smtClean="0"/>
              <a:t>, choose					, in order to the fermion velocity on the Fermi surface  will be lower than the speed of light. Then the square of the dynamically changing energy gap determines the Hubble radius:				. That means that the time parameter </a:t>
            </a:r>
            <a:r>
              <a:rPr lang="en-US" sz="2800" i="1" dirty="0" err="1">
                <a:solidFill>
                  <a:srgbClr val="3333FF"/>
                </a:solidFill>
                <a:latin typeface="Times New Roman" panose="02020603050405020304" pitchFamily="18" charset="0"/>
                <a:cs typeface="Times New Roman" panose="02020603050405020304" pitchFamily="18" charset="0"/>
              </a:rPr>
              <a:t>t</a:t>
            </a:r>
            <a:r>
              <a:rPr lang="en-US" sz="2800" i="1" baseline="-25000" dirty="0" err="1">
                <a:solidFill>
                  <a:srgbClr val="3333FF"/>
                </a:solidFill>
                <a:latin typeface="Times New Roman" panose="02020603050405020304" pitchFamily="18" charset="0"/>
                <a:cs typeface="Times New Roman" panose="02020603050405020304" pitchFamily="18" charset="0"/>
              </a:rPr>
              <a:t>H</a:t>
            </a:r>
            <a:r>
              <a:rPr lang="en-US" sz="2400" dirty="0" smtClean="0"/>
              <a:t> is a function of the occurring phase transition of type II, corresponding to the Universe evolution and the variable </a:t>
            </a:r>
            <a:r>
              <a:rPr lang="ru" sz="2800" dirty="0">
                <a:solidFill>
                  <a:srgbClr val="3333FF"/>
                </a:solidFill>
                <a:latin typeface="Times New Roman" panose="02020603050405020304" pitchFamily="18" charset="0"/>
                <a:cs typeface="Times New Roman" panose="02020603050405020304" pitchFamily="18" charset="0"/>
              </a:rPr>
              <a:t>λ</a:t>
            </a:r>
            <a:r>
              <a:rPr lang="en-US" sz="2800" i="1" baseline="-25000" dirty="0">
                <a:solidFill>
                  <a:srgbClr val="3333FF"/>
                </a:solidFill>
                <a:latin typeface="Times New Roman" panose="02020603050405020304" pitchFamily="18" charset="0"/>
                <a:cs typeface="Times New Roman" panose="02020603050405020304" pitchFamily="18" charset="0"/>
              </a:rPr>
              <a:t>i</a:t>
            </a:r>
            <a:r>
              <a:rPr lang="en-US" sz="2400" dirty="0" smtClean="0"/>
              <a:t>:</a:t>
            </a:r>
            <a:endParaRPr lang="ru-RU" sz="2400" dirty="0" smtClean="0"/>
          </a:p>
          <a:p>
            <a:endParaRPr lang="en-US" dirty="0" smtClean="0"/>
          </a:p>
          <a:p>
            <a:pPr marL="0" indent="0" algn="r">
              <a:buNone/>
            </a:pPr>
            <a:r>
              <a:rPr lang="en-US" dirty="0" smtClean="0"/>
              <a:t>										</a:t>
            </a:r>
            <a:r>
              <a:rPr lang="en-US" dirty="0" smtClean="0">
                <a:solidFill>
                  <a:srgbClr val="FF0000"/>
                </a:solidFill>
              </a:rPr>
              <a:t> (13) </a:t>
            </a:r>
            <a:endParaRPr lang="ru-RU" dirty="0" smtClean="0">
              <a:solidFill>
                <a:srgbClr val="FF0000"/>
              </a:solidFill>
            </a:endParaRPr>
          </a:p>
          <a:p>
            <a:endParaRPr lang="ru-RU" dirty="0" smtClean="0"/>
          </a:p>
          <a:p>
            <a:endParaRPr lang="en-US" dirty="0" smtClean="0"/>
          </a:p>
        </p:txBody>
      </p:sp>
      <p:sp>
        <p:nvSpPr>
          <p:cNvPr id="3" name="Номер слайда 2"/>
          <p:cNvSpPr>
            <a:spLocks noGrp="1"/>
          </p:cNvSpPr>
          <p:nvPr>
            <p:ph type="sldNum" sz="quarter" idx="12"/>
          </p:nvPr>
        </p:nvSpPr>
        <p:spPr/>
        <p:txBody>
          <a:bodyPr/>
          <a:lstStyle/>
          <a:p>
            <a:fld id="{DED9B0ED-35A7-4827-ADCF-521345EACD96}" type="slidenum">
              <a:rPr lang="ru-RU" smtClean="0"/>
              <a:pPr/>
              <a:t>16</a:t>
            </a:fld>
            <a:endParaRPr lang="ru-RU"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2667902700"/>
              </p:ext>
            </p:extLst>
          </p:nvPr>
        </p:nvGraphicFramePr>
        <p:xfrm>
          <a:off x="4760543" y="2568249"/>
          <a:ext cx="3860800" cy="809625"/>
        </p:xfrm>
        <a:graphic>
          <a:graphicData uri="http://schemas.openxmlformats.org/presentationml/2006/ole">
            <mc:AlternateContent xmlns:mc="http://schemas.openxmlformats.org/markup-compatibility/2006">
              <mc:Choice xmlns:v="urn:schemas-microsoft-com:vml" Requires="v">
                <p:oleObj spid="_x0000_s13463" name="Equation" r:id="rId4" imgW="3860640" imgH="812520" progId="Equation.DSMT4">
                  <p:embed/>
                </p:oleObj>
              </mc:Choice>
              <mc:Fallback>
                <p:oleObj name="Equation" r:id="rId4" imgW="3860640" imgH="812520" progId="Equation.DSMT4">
                  <p:embed/>
                  <p:pic>
                    <p:nvPicPr>
                      <p:cNvPr id="6" name="Объект 5"/>
                      <p:cNvPicPr>
                        <a:picLocks noChangeAspect="1" noChangeArrowheads="1"/>
                      </p:cNvPicPr>
                      <p:nvPr/>
                    </p:nvPicPr>
                    <p:blipFill>
                      <a:blip r:embed="rId5"/>
                      <a:srcRect/>
                      <a:stretch>
                        <a:fillRect/>
                      </a:stretch>
                    </p:blipFill>
                    <p:spPr bwMode="auto">
                      <a:xfrm>
                        <a:off x="4760543" y="2568249"/>
                        <a:ext cx="38608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224683044"/>
              </p:ext>
            </p:extLst>
          </p:nvPr>
        </p:nvGraphicFramePr>
        <p:xfrm>
          <a:off x="3632034" y="3533694"/>
          <a:ext cx="1762125" cy="381000"/>
        </p:xfrm>
        <a:graphic>
          <a:graphicData uri="http://schemas.openxmlformats.org/presentationml/2006/ole">
            <mc:AlternateContent xmlns:mc="http://schemas.openxmlformats.org/markup-compatibility/2006">
              <mc:Choice xmlns:v="urn:schemas-microsoft-com:vml" Requires="v">
                <p:oleObj spid="_x0000_s13464" name="Equation" r:id="rId6" imgW="1765080" imgH="380880" progId="Equation.DSMT4">
                  <p:embed/>
                </p:oleObj>
              </mc:Choice>
              <mc:Fallback>
                <p:oleObj name="Equation" r:id="rId6" imgW="1765080" imgH="380880" progId="Equation.DSMT4">
                  <p:embed/>
                  <p:pic>
                    <p:nvPicPr>
                      <p:cNvPr id="8" name="Объект 7"/>
                      <p:cNvPicPr>
                        <a:picLocks noChangeAspect="1" noChangeArrowheads="1"/>
                      </p:cNvPicPr>
                      <p:nvPr/>
                    </p:nvPicPr>
                    <p:blipFill>
                      <a:blip r:embed="rId7"/>
                      <a:srcRect/>
                      <a:stretch>
                        <a:fillRect/>
                      </a:stretch>
                    </p:blipFill>
                    <p:spPr bwMode="auto">
                      <a:xfrm>
                        <a:off x="3632034" y="3533694"/>
                        <a:ext cx="17621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158979790"/>
              </p:ext>
            </p:extLst>
          </p:nvPr>
        </p:nvGraphicFramePr>
        <p:xfrm>
          <a:off x="7314807" y="4139286"/>
          <a:ext cx="1190625" cy="419100"/>
        </p:xfrm>
        <a:graphic>
          <a:graphicData uri="http://schemas.openxmlformats.org/presentationml/2006/ole">
            <mc:AlternateContent xmlns:mc="http://schemas.openxmlformats.org/markup-compatibility/2006">
              <mc:Choice xmlns:v="urn:schemas-microsoft-com:vml" Requires="v">
                <p:oleObj spid="_x0000_s13465" name="Equation" r:id="rId8" imgW="1193760" imgH="419040" progId="Equation.DSMT4">
                  <p:embed/>
                </p:oleObj>
              </mc:Choice>
              <mc:Fallback>
                <p:oleObj name="Equation" r:id="rId8" imgW="1193760" imgH="419040" progId="Equation.DSMT4">
                  <p:embed/>
                  <p:pic>
                    <p:nvPicPr>
                      <p:cNvPr id="9" name="Объект 8"/>
                      <p:cNvPicPr>
                        <a:picLocks noChangeAspect="1" noChangeArrowheads="1"/>
                      </p:cNvPicPr>
                      <p:nvPr/>
                    </p:nvPicPr>
                    <p:blipFill>
                      <a:blip r:embed="rId9"/>
                      <a:srcRect/>
                      <a:stretch>
                        <a:fillRect/>
                      </a:stretch>
                    </p:blipFill>
                    <p:spPr bwMode="auto">
                      <a:xfrm>
                        <a:off x="7314807" y="4139286"/>
                        <a:ext cx="11906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2029919596"/>
              </p:ext>
            </p:extLst>
          </p:nvPr>
        </p:nvGraphicFramePr>
        <p:xfrm>
          <a:off x="3237526" y="5268282"/>
          <a:ext cx="5029200" cy="1003300"/>
        </p:xfrm>
        <a:graphic>
          <a:graphicData uri="http://schemas.openxmlformats.org/presentationml/2006/ole">
            <mc:AlternateContent xmlns:mc="http://schemas.openxmlformats.org/markup-compatibility/2006">
              <mc:Choice xmlns:v="urn:schemas-microsoft-com:vml" Requires="v">
                <p:oleObj spid="_x0000_s13466" name="Equation" r:id="rId10" imgW="5029200" imgH="1002960" progId="Equation.DSMT4">
                  <p:embed/>
                </p:oleObj>
              </mc:Choice>
              <mc:Fallback>
                <p:oleObj name="Equation" r:id="rId10" imgW="5029200" imgH="1002960" progId="Equation.DSMT4">
                  <p:embed/>
                  <p:pic>
                    <p:nvPicPr>
                      <p:cNvPr id="22" name="Объект 21"/>
                      <p:cNvPicPr/>
                      <p:nvPr/>
                    </p:nvPicPr>
                    <p:blipFill>
                      <a:blip r:embed="rId11"/>
                      <a:stretch>
                        <a:fillRect/>
                      </a:stretch>
                    </p:blipFill>
                    <p:spPr>
                      <a:xfrm>
                        <a:off x="3237526" y="5268282"/>
                        <a:ext cx="5029200" cy="1003300"/>
                      </a:xfrm>
                      <a:prstGeom prst="rect">
                        <a:avLst/>
                      </a:prstGeom>
                    </p:spPr>
                  </p:pic>
                </p:oleObj>
              </mc:Fallback>
            </mc:AlternateContent>
          </a:graphicData>
        </a:graphic>
      </p:graphicFrame>
      <p:sp>
        <p:nvSpPr>
          <p:cNvPr id="31" name="Rectangle 39"/>
          <p:cNvSpPr>
            <a:spLocks noChangeArrowheads="1"/>
          </p:cNvSpPr>
          <p:nvPr/>
        </p:nvSpPr>
        <p:spPr bwMode="auto">
          <a:xfrm>
            <a:off x="0" y="1371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884156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0620" y="2125180"/>
            <a:ext cx="11335490" cy="4732820"/>
          </a:xfrm>
        </p:spPr>
        <p:txBody>
          <a:bodyPr>
            <a:normAutofit fontScale="77500" lnSpcReduction="20000"/>
          </a:bodyPr>
          <a:lstStyle/>
          <a:p>
            <a:r>
              <a:rPr lang="en-US" dirty="0" smtClean="0"/>
              <a:t>From						years</a:t>
            </a:r>
            <a:r>
              <a:rPr lang="en-US" dirty="0"/>
              <a:t>, 	</a:t>
            </a:r>
            <a:r>
              <a:rPr lang="en-US" dirty="0" smtClean="0"/>
              <a:t>		</a:t>
            </a:r>
            <a:r>
              <a:rPr lang="en-US" dirty="0"/>
              <a:t>		       </a:t>
            </a:r>
            <a:r>
              <a:rPr lang="en-US" dirty="0" smtClean="0"/>
              <a:t>	 </a:t>
            </a:r>
            <a:r>
              <a:rPr lang="en-US" dirty="0"/>
              <a:t>, </a:t>
            </a:r>
            <a:r>
              <a:rPr lang="ru-RU" dirty="0"/>
              <a:t> </a:t>
            </a:r>
            <a:r>
              <a:rPr lang="en-US" dirty="0"/>
              <a:t/>
            </a:r>
            <a:br>
              <a:rPr lang="en-US" dirty="0"/>
            </a:br>
            <a:r>
              <a:rPr lang="en-US" dirty="0"/>
              <a:t>at </a:t>
            </a:r>
            <a:r>
              <a:rPr lang="en-US" sz="3200" i="1" dirty="0">
                <a:solidFill>
                  <a:srgbClr val="3333FF"/>
                </a:solidFill>
                <a:latin typeface="Times New Roman" panose="02020603050405020304" pitchFamily="18" charset="0"/>
                <a:cs typeface="Times New Roman" panose="02020603050405020304" pitchFamily="18" charset="0"/>
              </a:rPr>
              <a:t>z = 0</a:t>
            </a:r>
            <a:r>
              <a:rPr lang="en-US" dirty="0"/>
              <a:t>, where </a:t>
            </a:r>
            <a:r>
              <a:rPr lang="en-US" sz="3100" dirty="0">
                <a:solidFill>
                  <a:srgbClr val="3333FF"/>
                </a:solidFill>
                <a:latin typeface="Times New Roman" panose="02020603050405020304" pitchFamily="18" charset="0"/>
                <a:cs typeface="Times New Roman" panose="02020603050405020304" pitchFamily="18" charset="0"/>
              </a:rPr>
              <a:t>α</a:t>
            </a:r>
            <a:r>
              <a:rPr lang="en-US" sz="3100" i="1" baseline="-25000" dirty="0" err="1">
                <a:solidFill>
                  <a:srgbClr val="3333FF"/>
                </a:solidFill>
                <a:latin typeface="Times New Roman" panose="02020603050405020304" pitchFamily="18" charset="0"/>
                <a:cs typeface="Times New Roman" panose="02020603050405020304" pitchFamily="18" charset="0"/>
              </a:rPr>
              <a:t>em</a:t>
            </a:r>
            <a:r>
              <a:rPr lang="en-US" i="1" baseline="-25000" dirty="0">
                <a:solidFill>
                  <a:srgbClr val="3333FF"/>
                </a:solidFill>
                <a:latin typeface="Times New Roman" panose="02020603050405020304" pitchFamily="18" charset="0"/>
                <a:cs typeface="Times New Roman" panose="02020603050405020304" pitchFamily="18" charset="0"/>
              </a:rPr>
              <a:t> </a:t>
            </a:r>
            <a:r>
              <a:rPr lang="en-US" dirty="0" smtClean="0"/>
              <a:t>is </a:t>
            </a:r>
            <a:r>
              <a:rPr lang="en-US" dirty="0"/>
              <a:t>the fine structure constant. In this case, </a:t>
            </a:r>
            <a:r>
              <a:rPr lang="en-US" b="1" dirty="0"/>
              <a:t>the Hubble radius is determined by the distance between the interacting fermions, or the coherence length</a:t>
            </a:r>
            <a:r>
              <a:rPr lang="en-US" dirty="0"/>
              <a:t>,</a:t>
            </a:r>
            <a:r>
              <a:rPr lang="ru-RU" dirty="0"/>
              <a:t> </a:t>
            </a:r>
            <a:r>
              <a:rPr lang="el-GR" sz="3200" dirty="0">
                <a:solidFill>
                  <a:srgbClr val="3333FF"/>
                </a:solidFill>
                <a:latin typeface="Times New Roman" panose="02020603050405020304" pitchFamily="18" charset="0"/>
                <a:cs typeface="Times New Roman" panose="02020603050405020304" pitchFamily="18" charset="0"/>
              </a:rPr>
              <a:t>ξ</a:t>
            </a:r>
            <a:r>
              <a:rPr lang="ru-RU" sz="3200" i="1" baseline="-25000" dirty="0">
                <a:solidFill>
                  <a:srgbClr val="3333FF"/>
                </a:solidFill>
                <a:latin typeface="Times New Roman" panose="02020603050405020304" pitchFamily="18" charset="0"/>
                <a:cs typeface="Times New Roman" panose="02020603050405020304" pitchFamily="18" charset="0"/>
              </a:rPr>
              <a:t>0</a:t>
            </a:r>
            <a:r>
              <a:rPr lang="ru-RU" sz="3200" dirty="0">
                <a:solidFill>
                  <a:srgbClr val="3333FF"/>
                </a:solidFill>
                <a:latin typeface="Times New Roman" panose="02020603050405020304" pitchFamily="18" charset="0"/>
                <a:cs typeface="Times New Roman" panose="02020603050405020304" pitchFamily="18" charset="0"/>
              </a:rPr>
              <a:t>≈</a:t>
            </a:r>
            <a:r>
              <a:rPr lang="ru-RU"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ct</a:t>
            </a:r>
            <a:r>
              <a:rPr lang="en-US" sz="3200" i="1" baseline="-25000" dirty="0" err="1">
                <a:solidFill>
                  <a:srgbClr val="3333FF"/>
                </a:solidFill>
                <a:latin typeface="Times New Roman" panose="02020603050405020304" pitchFamily="18" charset="0"/>
                <a:cs typeface="Times New Roman" panose="02020603050405020304" pitchFamily="18" charset="0"/>
              </a:rPr>
              <a:t>H</a:t>
            </a:r>
            <a:r>
              <a:rPr lang="en-US" dirty="0" smtClean="0"/>
              <a:t>.</a:t>
            </a:r>
            <a:r>
              <a:rPr lang="en-US" dirty="0">
                <a:latin typeface="Times New Roman"/>
              </a:rPr>
              <a:t> </a:t>
            </a:r>
            <a:endParaRPr lang="en-US" dirty="0" smtClean="0">
              <a:latin typeface="Times New Roman"/>
            </a:endParaRPr>
          </a:p>
          <a:p>
            <a:r>
              <a:rPr lang="en-US" dirty="0">
                <a:solidFill>
                  <a:schemeClr val="tx1"/>
                </a:solidFill>
              </a:rPr>
              <a:t>The critical density corresponds to the Hubble parameter with a value </a:t>
            </a:r>
            <a:r>
              <a:rPr lang="en-US" sz="3100" i="1" dirty="0">
                <a:solidFill>
                  <a:srgbClr val="3333FF"/>
                </a:solidFill>
                <a:latin typeface="Times New Roman" panose="02020603050405020304" pitchFamily="18" charset="0"/>
                <a:cs typeface="Times New Roman" panose="02020603050405020304" pitchFamily="18" charset="0"/>
              </a:rPr>
              <a:t>H</a:t>
            </a:r>
            <a:r>
              <a:rPr lang="en-US" sz="3100" baseline="-25000" dirty="0">
                <a:solidFill>
                  <a:srgbClr val="3333FF"/>
                </a:solidFill>
                <a:latin typeface="Times New Roman" panose="02020603050405020304" pitchFamily="18" charset="0"/>
                <a:cs typeface="Times New Roman" panose="02020603050405020304" pitchFamily="18" charset="0"/>
              </a:rPr>
              <a:t>0</a:t>
            </a:r>
            <a:r>
              <a:rPr lang="en-US" sz="3100" dirty="0">
                <a:solidFill>
                  <a:srgbClr val="3333FF"/>
                </a:solidFill>
                <a:latin typeface="Times New Roman" panose="02020603050405020304" pitchFamily="18" charset="0"/>
                <a:cs typeface="Times New Roman" panose="02020603050405020304" pitchFamily="18" charset="0"/>
              </a:rPr>
              <a:t> = 69.76 km·s</a:t>
            </a:r>
            <a:r>
              <a:rPr lang="en-US" sz="3100" baseline="30000" dirty="0">
                <a:solidFill>
                  <a:srgbClr val="3333FF"/>
                </a:solidFill>
                <a:latin typeface="Times New Roman" panose="02020603050405020304" pitchFamily="18" charset="0"/>
                <a:cs typeface="Times New Roman" panose="02020603050405020304" pitchFamily="18" charset="0"/>
              </a:rPr>
              <a:t>−1</a:t>
            </a:r>
            <a:r>
              <a:rPr lang="en-US" sz="3100" dirty="0">
                <a:solidFill>
                  <a:srgbClr val="3333FF"/>
                </a:solidFill>
                <a:latin typeface="Times New Roman" panose="02020603050405020304" pitchFamily="18" charset="0"/>
                <a:cs typeface="Times New Roman" panose="02020603050405020304" pitchFamily="18" charset="0"/>
              </a:rPr>
              <a:t>·Mpc</a:t>
            </a:r>
            <a:r>
              <a:rPr lang="en-US" sz="3100" baseline="30000" dirty="0">
                <a:solidFill>
                  <a:srgbClr val="3333FF"/>
                </a:solidFill>
                <a:latin typeface="Times New Roman" panose="02020603050405020304" pitchFamily="18" charset="0"/>
                <a:cs typeface="Times New Roman" panose="02020603050405020304" pitchFamily="18" charset="0"/>
              </a:rPr>
              <a:t>−1</a:t>
            </a:r>
            <a:r>
              <a:rPr lang="en-US" sz="3100" dirty="0">
                <a:solidFill>
                  <a:srgbClr val="3333FF"/>
                </a:solidFill>
                <a:latin typeface="Times New Roman" panose="02020603050405020304" pitchFamily="18" charset="0"/>
                <a:cs typeface="Times New Roman" panose="02020603050405020304" pitchFamily="18" charset="0"/>
              </a:rPr>
              <a:t> </a:t>
            </a:r>
            <a:endParaRPr lang="ru-RU" sz="3100" dirty="0">
              <a:solidFill>
                <a:srgbClr val="3333FF"/>
              </a:solidFill>
              <a:latin typeface="Times New Roman" panose="02020603050405020304" pitchFamily="18" charset="0"/>
              <a:cs typeface="Times New Roman" panose="02020603050405020304" pitchFamily="18" charset="0"/>
            </a:endParaRPr>
          </a:p>
          <a:p>
            <a:pPr marL="0" indent="0" algn="r">
              <a:buNone/>
            </a:pPr>
            <a:r>
              <a:rPr lang="en-US" dirty="0"/>
              <a:t>										</a:t>
            </a:r>
            <a:r>
              <a:rPr lang="en-US" dirty="0">
                <a:solidFill>
                  <a:srgbClr val="FF0000"/>
                </a:solidFill>
              </a:rPr>
              <a:t> (</a:t>
            </a:r>
            <a:r>
              <a:rPr lang="en-US" dirty="0" smtClean="0">
                <a:solidFill>
                  <a:srgbClr val="FF0000"/>
                </a:solidFill>
              </a:rPr>
              <a:t>14) </a:t>
            </a:r>
            <a:endParaRPr lang="ru-RU" dirty="0">
              <a:solidFill>
                <a:srgbClr val="FF0000"/>
              </a:solidFill>
            </a:endParaRPr>
          </a:p>
          <a:p>
            <a:pPr marL="0" indent="0">
              <a:buNone/>
            </a:pPr>
            <a:endParaRPr lang="en-US" dirty="0" smtClean="0">
              <a:latin typeface="Times New Roman"/>
            </a:endParaRPr>
          </a:p>
          <a:p>
            <a:r>
              <a:rPr lang="en-US" dirty="0" smtClean="0"/>
              <a:t>This </a:t>
            </a:r>
            <a:r>
              <a:rPr lang="en-US" dirty="0"/>
              <a:t>value </a:t>
            </a:r>
            <a:r>
              <a:rPr lang="en-US" sz="3100" i="1" dirty="0">
                <a:solidFill>
                  <a:srgbClr val="3333FF"/>
                </a:solidFill>
                <a:latin typeface="Times New Roman" panose="02020603050405020304" pitchFamily="18" charset="0"/>
                <a:cs typeface="Times New Roman" panose="02020603050405020304" pitchFamily="18" charset="0"/>
              </a:rPr>
              <a:t>p</a:t>
            </a:r>
            <a:r>
              <a:rPr lang="en-US" sz="3100" i="1" baseline="-25000" dirty="0">
                <a:solidFill>
                  <a:srgbClr val="3333FF"/>
                </a:solidFill>
                <a:latin typeface="Times New Roman" panose="02020603050405020304" pitchFamily="18" charset="0"/>
                <a:cs typeface="Times New Roman" panose="02020603050405020304" pitchFamily="18" charset="0"/>
              </a:rPr>
              <a:t>c</a:t>
            </a:r>
            <a:r>
              <a:rPr lang="en-US" dirty="0"/>
              <a:t> is in good agreement with the observational results. It is noteworthy that the value of </a:t>
            </a:r>
            <a:r>
              <a:rPr lang="en-US" i="1" dirty="0"/>
              <a:t>H</a:t>
            </a:r>
            <a:r>
              <a:rPr lang="en-US" sz="900" i="1" dirty="0"/>
              <a:t>0</a:t>
            </a:r>
            <a:r>
              <a:rPr lang="en-US" dirty="0"/>
              <a:t> obtained in the </a:t>
            </a:r>
            <a:r>
              <a:rPr lang="en-US" b="1" dirty="0"/>
              <a:t>cosmological model with superconductivity </a:t>
            </a:r>
            <a:r>
              <a:rPr lang="en-US" dirty="0"/>
              <a:t>(CMS), proposed by us, is the arithmetic mean between the value obtained by PLANK </a:t>
            </a:r>
            <a:r>
              <a:rPr lang="en-US" dirty="0" smtClean="0"/>
              <a:t>(</a:t>
            </a:r>
            <a:r>
              <a:rPr lang="en-US" i="1" dirty="0">
                <a:solidFill>
                  <a:srgbClr val="3333FF"/>
                </a:solidFill>
                <a:latin typeface="Times New Roman" panose="02020603050405020304" pitchFamily="18" charset="0"/>
                <a:cs typeface="Times New Roman" panose="02020603050405020304" pitchFamily="18" charset="0"/>
              </a:rPr>
              <a:t>H</a:t>
            </a:r>
            <a:r>
              <a:rPr lang="en-US" baseline="-25000" dirty="0">
                <a:solidFill>
                  <a:srgbClr val="3333FF"/>
                </a:solidFill>
                <a:latin typeface="Times New Roman" panose="02020603050405020304" pitchFamily="18" charset="0"/>
                <a:cs typeface="Times New Roman" panose="02020603050405020304" pitchFamily="18" charset="0"/>
              </a:rPr>
              <a:t>0</a:t>
            </a:r>
            <a:r>
              <a:rPr lang="en-US" dirty="0">
                <a:solidFill>
                  <a:srgbClr val="3333FF"/>
                </a:solidFill>
                <a:latin typeface="Times New Roman" panose="02020603050405020304" pitchFamily="18" charset="0"/>
                <a:cs typeface="Times New Roman" panose="02020603050405020304" pitchFamily="18" charset="0"/>
              </a:rPr>
              <a:t> = </a:t>
            </a:r>
            <a:r>
              <a:rPr lang="en-US" dirty="0" smtClean="0"/>
              <a:t> </a:t>
            </a:r>
            <a:r>
              <a:rPr lang="en-US" dirty="0"/>
              <a:t>67.4 ± 0.5 </a:t>
            </a:r>
            <a:r>
              <a:rPr lang="en-US" dirty="0">
                <a:solidFill>
                  <a:srgbClr val="3333FF"/>
                </a:solidFill>
                <a:latin typeface="Times New Roman" panose="02020603050405020304" pitchFamily="18" charset="0"/>
                <a:cs typeface="Times New Roman" panose="02020603050405020304" pitchFamily="18" charset="0"/>
              </a:rPr>
              <a:t>km·s</a:t>
            </a:r>
            <a:r>
              <a:rPr lang="en-US" baseline="30000" dirty="0">
                <a:solidFill>
                  <a:srgbClr val="3333FF"/>
                </a:solidFill>
                <a:latin typeface="Times New Roman" panose="02020603050405020304" pitchFamily="18" charset="0"/>
                <a:cs typeface="Times New Roman" panose="02020603050405020304" pitchFamily="18" charset="0"/>
              </a:rPr>
              <a:t>−1</a:t>
            </a:r>
            <a:r>
              <a:rPr lang="en-US" dirty="0">
                <a:solidFill>
                  <a:srgbClr val="3333FF"/>
                </a:solidFill>
                <a:latin typeface="Times New Roman" panose="02020603050405020304" pitchFamily="18" charset="0"/>
                <a:cs typeface="Times New Roman" panose="02020603050405020304" pitchFamily="18" charset="0"/>
              </a:rPr>
              <a:t>·Mpc</a:t>
            </a:r>
            <a:r>
              <a:rPr lang="en-US" baseline="30000" dirty="0">
                <a:solidFill>
                  <a:srgbClr val="3333FF"/>
                </a:solidFill>
                <a:latin typeface="Times New Roman" panose="02020603050405020304" pitchFamily="18" charset="0"/>
                <a:cs typeface="Times New Roman" panose="02020603050405020304" pitchFamily="18" charset="0"/>
              </a:rPr>
              <a:t>−</a:t>
            </a:r>
            <a:r>
              <a:rPr lang="en-US" baseline="30000" dirty="0" smtClean="0">
                <a:solidFill>
                  <a:srgbClr val="3333FF"/>
                </a:solidFill>
                <a:latin typeface="Times New Roman" panose="02020603050405020304" pitchFamily="18" charset="0"/>
                <a:cs typeface="Times New Roman" panose="02020603050405020304" pitchFamily="18" charset="0"/>
              </a:rPr>
              <a:t>1</a:t>
            </a:r>
            <a:r>
              <a:rPr lang="en-US" dirty="0" smtClean="0"/>
              <a:t>) </a:t>
            </a:r>
            <a:r>
              <a:rPr lang="en-US" dirty="0"/>
              <a:t>[6] and the local value obtained from </a:t>
            </a:r>
            <a:r>
              <a:rPr lang="en-US" dirty="0" smtClean="0"/>
              <a:t>Cepheid</a:t>
            </a:r>
            <a:r>
              <a:rPr lang="uk-UA" dirty="0" smtClean="0"/>
              <a:t> </a:t>
            </a:r>
            <a:r>
              <a:rPr lang="en-US" dirty="0" smtClean="0"/>
              <a:t>(</a:t>
            </a:r>
            <a:r>
              <a:rPr lang="en-US" i="1" dirty="0" smtClean="0">
                <a:solidFill>
                  <a:srgbClr val="3333FF"/>
                </a:solidFill>
                <a:latin typeface="Times New Roman" panose="02020603050405020304" pitchFamily="18" charset="0"/>
                <a:cs typeface="Times New Roman" panose="02020603050405020304" pitchFamily="18" charset="0"/>
              </a:rPr>
              <a:t>H</a:t>
            </a:r>
            <a:r>
              <a:rPr lang="en-US" baseline="-25000" dirty="0" smtClean="0">
                <a:solidFill>
                  <a:srgbClr val="3333FF"/>
                </a:solidFill>
                <a:latin typeface="Times New Roman" panose="02020603050405020304" pitchFamily="18" charset="0"/>
                <a:cs typeface="Times New Roman" panose="02020603050405020304" pitchFamily="18" charset="0"/>
              </a:rPr>
              <a:t>0</a:t>
            </a:r>
            <a:r>
              <a:rPr lang="en-US" dirty="0">
                <a:solidFill>
                  <a:srgbClr val="3333FF"/>
                </a:solidFill>
                <a:latin typeface="Times New Roman" panose="02020603050405020304" pitchFamily="18" charset="0"/>
                <a:cs typeface="Times New Roman" panose="02020603050405020304" pitchFamily="18" charset="0"/>
              </a:rPr>
              <a:t> = </a:t>
            </a:r>
            <a:r>
              <a:rPr lang="en-US" dirty="0" smtClean="0"/>
              <a:t>73.04 </a:t>
            </a:r>
            <a:r>
              <a:rPr lang="en-US" dirty="0"/>
              <a:t>± 1.04 </a:t>
            </a:r>
            <a:r>
              <a:rPr lang="en-US" dirty="0">
                <a:solidFill>
                  <a:srgbClr val="3333FF"/>
                </a:solidFill>
                <a:latin typeface="Times New Roman" panose="02020603050405020304" pitchFamily="18" charset="0"/>
                <a:cs typeface="Times New Roman" panose="02020603050405020304" pitchFamily="18" charset="0"/>
              </a:rPr>
              <a:t>km·s</a:t>
            </a:r>
            <a:r>
              <a:rPr lang="en-US" baseline="30000" dirty="0">
                <a:solidFill>
                  <a:srgbClr val="3333FF"/>
                </a:solidFill>
                <a:latin typeface="Times New Roman" panose="02020603050405020304" pitchFamily="18" charset="0"/>
                <a:cs typeface="Times New Roman" panose="02020603050405020304" pitchFamily="18" charset="0"/>
              </a:rPr>
              <a:t>−1</a:t>
            </a:r>
            <a:r>
              <a:rPr lang="en-US" dirty="0">
                <a:solidFill>
                  <a:srgbClr val="3333FF"/>
                </a:solidFill>
                <a:latin typeface="Times New Roman" panose="02020603050405020304" pitchFamily="18" charset="0"/>
                <a:cs typeface="Times New Roman" panose="02020603050405020304" pitchFamily="18" charset="0"/>
              </a:rPr>
              <a:t>·Mpc</a:t>
            </a:r>
            <a:r>
              <a:rPr lang="en-US" baseline="30000" dirty="0">
                <a:solidFill>
                  <a:srgbClr val="3333FF"/>
                </a:solidFill>
                <a:latin typeface="Times New Roman" panose="02020603050405020304" pitchFamily="18" charset="0"/>
                <a:cs typeface="Times New Roman" panose="02020603050405020304" pitchFamily="18" charset="0"/>
              </a:rPr>
              <a:t>−</a:t>
            </a:r>
            <a:r>
              <a:rPr lang="en-US" baseline="30000" dirty="0" smtClean="0">
                <a:solidFill>
                  <a:srgbClr val="3333FF"/>
                </a:solidFill>
                <a:latin typeface="Times New Roman" panose="02020603050405020304" pitchFamily="18" charset="0"/>
                <a:cs typeface="Times New Roman" panose="02020603050405020304" pitchFamily="18" charset="0"/>
              </a:rPr>
              <a:t>1</a:t>
            </a:r>
            <a:r>
              <a:rPr lang="en-US" dirty="0" smtClean="0"/>
              <a:t>) </a:t>
            </a:r>
            <a:r>
              <a:rPr lang="en-US" dirty="0"/>
              <a:t>[11], and within the limits of error it coincides with the values obtained by other methods:</a:t>
            </a:r>
          </a:p>
          <a:p>
            <a:endParaRPr lang="ru-RU" dirty="0"/>
          </a:p>
        </p:txBody>
      </p:sp>
      <p:sp>
        <p:nvSpPr>
          <p:cNvPr id="2" name="Заголовок 1"/>
          <p:cNvSpPr>
            <a:spLocks noGrp="1"/>
          </p:cNvSpPr>
          <p:nvPr>
            <p:ph type="title"/>
          </p:nvPr>
        </p:nvSpPr>
        <p:spPr>
          <a:xfrm>
            <a:off x="1466372" y="282944"/>
            <a:ext cx="10018713" cy="1080950"/>
          </a:xfrm>
        </p:spPr>
        <p:txBody>
          <a:bodyPr>
            <a:normAutofit/>
          </a:bodyPr>
          <a:lstStyle/>
          <a:p>
            <a:pPr algn="just">
              <a:spcAft>
                <a:spcPts val="1751"/>
              </a:spcAft>
            </a:pPr>
            <a:r>
              <a:rPr lang="en-US" dirty="0">
                <a:latin typeface="Arial Black" panose="020B0A04020102020204" pitchFamily="34" charset="0"/>
              </a:rPr>
              <a:t>The Hubble parameter</a:t>
            </a:r>
          </a:p>
        </p:txBody>
      </p:sp>
      <p:sp>
        <p:nvSpPr>
          <p:cNvPr id="4" name="Номер слайда 3"/>
          <p:cNvSpPr>
            <a:spLocks noGrp="1"/>
          </p:cNvSpPr>
          <p:nvPr>
            <p:ph type="sldNum" sz="quarter" idx="12"/>
          </p:nvPr>
        </p:nvSpPr>
        <p:spPr/>
        <p:txBody>
          <a:bodyPr/>
          <a:lstStyle/>
          <a:p>
            <a:fld id="{34FA064B-C0A4-41AB-9DD7-71D16D0DDB32}" type="slidenum">
              <a:rPr lang="ru-RU" smtClean="0"/>
              <a:pPr/>
              <a:t>17</a:t>
            </a:fld>
            <a:endParaRPr lang="ru-RU"/>
          </a:p>
        </p:txBody>
      </p:sp>
      <p:sp>
        <p:nvSpPr>
          <p:cNvPr id="5" name="Rectangle 2"/>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p:cNvGraphicFramePr>
            <a:graphicFrameLocks noChangeAspect="1"/>
          </p:cNvGraphicFramePr>
          <p:nvPr>
            <p:extLst>
              <p:ext uri="{D42A27DB-BD31-4B8C-83A1-F6EECF244321}">
                <p14:modId xmlns:p14="http://schemas.microsoft.com/office/powerpoint/2010/main" val="1096134528"/>
              </p:ext>
            </p:extLst>
          </p:nvPr>
        </p:nvGraphicFramePr>
        <p:xfrm>
          <a:off x="1764992" y="1940151"/>
          <a:ext cx="2333625" cy="419100"/>
        </p:xfrm>
        <a:graphic>
          <a:graphicData uri="http://schemas.openxmlformats.org/presentationml/2006/ole">
            <mc:AlternateContent xmlns:mc="http://schemas.openxmlformats.org/markup-compatibility/2006">
              <mc:Choice xmlns:v="urn:schemas-microsoft-com:vml" Requires="v">
                <p:oleObj spid="_x0000_s19535" name="Equation" r:id="rId5" imgW="2336760" imgH="419040" progId="Equation.DSMT4">
                  <p:embed/>
                </p:oleObj>
              </mc:Choice>
              <mc:Fallback>
                <p:oleObj name="Equation" r:id="rId5" imgW="2336760" imgH="419040" progId="Equation.DSMT4">
                  <p:embed/>
                  <p:pic>
                    <p:nvPicPr>
                      <p:cNvPr id="23" name="Объект 22"/>
                      <p:cNvPicPr>
                        <a:picLocks noChangeAspect="1" noChangeArrowheads="1"/>
                      </p:cNvPicPr>
                      <p:nvPr/>
                    </p:nvPicPr>
                    <p:blipFill>
                      <a:blip r:embed="rId6"/>
                      <a:srcRect/>
                      <a:stretch>
                        <a:fillRect/>
                      </a:stretch>
                    </p:blipFill>
                    <p:spPr bwMode="auto">
                      <a:xfrm>
                        <a:off x="1764992" y="1940151"/>
                        <a:ext cx="23336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422447715"/>
              </p:ext>
            </p:extLst>
          </p:nvPr>
        </p:nvGraphicFramePr>
        <p:xfrm>
          <a:off x="5098290" y="1877530"/>
          <a:ext cx="3187700" cy="495300"/>
        </p:xfrm>
        <a:graphic>
          <a:graphicData uri="http://schemas.openxmlformats.org/presentationml/2006/ole">
            <mc:AlternateContent xmlns:mc="http://schemas.openxmlformats.org/markup-compatibility/2006">
              <mc:Choice xmlns:v="urn:schemas-microsoft-com:vml" Requires="v">
                <p:oleObj spid="_x0000_s19536" name="Equation" r:id="rId7" imgW="3187440" imgH="495000" progId="Equation.DSMT4">
                  <p:embed/>
                </p:oleObj>
              </mc:Choice>
              <mc:Fallback>
                <p:oleObj name="Equation" r:id="rId7" imgW="3187440" imgH="495000" progId="Equation.DSMT4">
                  <p:embed/>
                  <p:pic>
                    <p:nvPicPr>
                      <p:cNvPr id="24" name="Объект 23"/>
                      <p:cNvPicPr>
                        <a:picLocks noChangeAspect="1" noChangeArrowheads="1"/>
                      </p:cNvPicPr>
                      <p:nvPr/>
                    </p:nvPicPr>
                    <p:blipFill>
                      <a:blip r:embed="rId8"/>
                      <a:srcRect/>
                      <a:stretch>
                        <a:fillRect/>
                      </a:stretch>
                    </p:blipFill>
                    <p:spPr bwMode="auto">
                      <a:xfrm>
                        <a:off x="5098290" y="1877530"/>
                        <a:ext cx="31877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4000038282"/>
              </p:ext>
            </p:extLst>
          </p:nvPr>
        </p:nvGraphicFramePr>
        <p:xfrm>
          <a:off x="8569107" y="1940151"/>
          <a:ext cx="3381375" cy="495300"/>
        </p:xfrm>
        <a:graphic>
          <a:graphicData uri="http://schemas.openxmlformats.org/presentationml/2006/ole">
            <mc:AlternateContent xmlns:mc="http://schemas.openxmlformats.org/markup-compatibility/2006">
              <mc:Choice xmlns:v="urn:schemas-microsoft-com:vml" Requires="v">
                <p:oleObj spid="_x0000_s19537" name="Equation" r:id="rId9" imgW="3377880" imgH="495000" progId="Equation.DSMT4">
                  <p:embed/>
                </p:oleObj>
              </mc:Choice>
              <mc:Fallback>
                <p:oleObj name="Equation" r:id="rId9" imgW="3377880" imgH="495000" progId="Equation.DSMT4">
                  <p:embed/>
                  <p:pic>
                    <p:nvPicPr>
                      <p:cNvPr id="26" name="Объект 25"/>
                      <p:cNvPicPr>
                        <a:picLocks noChangeAspect="1" noChangeArrowheads="1"/>
                      </p:cNvPicPr>
                      <p:nvPr/>
                    </p:nvPicPr>
                    <p:blipFill>
                      <a:blip r:embed="rId10"/>
                      <a:srcRect/>
                      <a:stretch>
                        <a:fillRect/>
                      </a:stretch>
                    </p:blipFill>
                    <p:spPr bwMode="auto">
                      <a:xfrm>
                        <a:off x="8569107" y="1940151"/>
                        <a:ext cx="33813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122946614"/>
              </p:ext>
            </p:extLst>
          </p:nvPr>
        </p:nvGraphicFramePr>
        <p:xfrm>
          <a:off x="1423986" y="3705352"/>
          <a:ext cx="9344025" cy="1095375"/>
        </p:xfrm>
        <a:graphic>
          <a:graphicData uri="http://schemas.openxmlformats.org/presentationml/2006/ole">
            <mc:AlternateContent xmlns:mc="http://schemas.openxmlformats.org/markup-compatibility/2006">
              <mc:Choice xmlns:v="urn:schemas-microsoft-com:vml" Requires="v">
                <p:oleObj spid="_x0000_s19538" name="Equation" r:id="rId11" imgW="9344066" imgH="1095255" progId="Equation.DSMT4">
                  <p:embed/>
                </p:oleObj>
              </mc:Choice>
              <mc:Fallback>
                <p:oleObj name="Equation" r:id="rId11" imgW="9344066" imgH="1095255" progId="Equation.DSMT4">
                  <p:embed/>
                  <p:pic>
                    <p:nvPicPr>
                      <p:cNvPr id="0" name=""/>
                      <p:cNvPicPr/>
                      <p:nvPr/>
                    </p:nvPicPr>
                    <p:blipFill>
                      <a:blip r:embed="rId12"/>
                      <a:stretch>
                        <a:fillRect/>
                      </a:stretch>
                    </p:blipFill>
                    <p:spPr>
                      <a:xfrm>
                        <a:off x="1423986" y="3705352"/>
                        <a:ext cx="9344025" cy="1095375"/>
                      </a:xfrm>
                      <a:prstGeom prst="rect">
                        <a:avLst/>
                      </a:prstGeom>
                    </p:spPr>
                  </p:pic>
                </p:oleObj>
              </mc:Fallback>
            </mc:AlternateContent>
          </a:graphicData>
        </a:graphic>
      </p:graphicFrame>
    </p:spTree>
    <p:extLst>
      <p:ext uri="{BB962C8B-B14F-4D97-AF65-F5344CB8AC3E}">
        <p14:creationId xmlns:p14="http://schemas.microsoft.com/office/powerpoint/2010/main" val="1480630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p:nvPr>
        </p:nvSpPr>
        <p:spPr>
          <a:xfrm>
            <a:off x="334434" y="553792"/>
            <a:ext cx="11487151" cy="5402346"/>
          </a:xfrm>
        </p:spPr>
        <p:txBody>
          <a:bodyPr>
            <a:normAutofit/>
          </a:bodyPr>
          <a:lstStyle/>
          <a:p>
            <a:pPr lvl="3" indent="0" algn="just">
              <a:lnSpc>
                <a:spcPts val="1555"/>
              </a:lnSpc>
              <a:buNone/>
            </a:pPr>
            <a:r>
              <a:rPr lang="en-US" sz="2400" i="1" dirty="0">
                <a:solidFill>
                  <a:srgbClr val="3333FF"/>
                </a:solidFill>
                <a:latin typeface="Times New Roman" panose="02020603050405020304" pitchFamily="18" charset="0"/>
                <a:cs typeface="Times New Roman" panose="02020603050405020304" pitchFamily="18" charset="0"/>
              </a:rPr>
              <a:t>H</a:t>
            </a:r>
            <a:r>
              <a:rPr lang="en-US" sz="2400" baseline="-25000" dirty="0">
                <a:solidFill>
                  <a:srgbClr val="3333FF"/>
                </a:solidFill>
                <a:latin typeface="Times New Roman" panose="02020603050405020304" pitchFamily="18" charset="0"/>
                <a:cs typeface="Times New Roman" panose="02020603050405020304" pitchFamily="18" charset="0"/>
              </a:rPr>
              <a:t>0</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69.8 </a:t>
            </a:r>
            <a:r>
              <a:rPr lang="en-US" sz="2400" dirty="0">
                <a:latin typeface="Times New Roman" panose="02020603050405020304" pitchFamily="18" charset="0"/>
                <a:cs typeface="Times New Roman" panose="02020603050405020304" pitchFamily="18" charset="0"/>
              </a:rPr>
              <a:t>± 1.3 kms</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Mpc</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[12],</a:t>
            </a:r>
          </a:p>
          <a:p>
            <a:pPr lvl="3" indent="0" algn="just">
              <a:lnSpc>
                <a:spcPts val="1555"/>
              </a:lnSpc>
              <a:buNone/>
            </a:pPr>
            <a:r>
              <a:rPr lang="en-US" sz="2400" i="1" dirty="0">
                <a:solidFill>
                  <a:srgbClr val="3333FF"/>
                </a:solidFill>
                <a:latin typeface="Times New Roman" panose="02020603050405020304" pitchFamily="18" charset="0"/>
                <a:cs typeface="Times New Roman" panose="02020603050405020304" pitchFamily="18" charset="0"/>
              </a:rPr>
              <a:t>H</a:t>
            </a:r>
            <a:r>
              <a:rPr lang="en-US" sz="2400" baseline="-25000" dirty="0">
                <a:solidFill>
                  <a:srgbClr val="3333FF"/>
                </a:solidFill>
                <a:latin typeface="Times New Roman" panose="02020603050405020304" pitchFamily="18" charset="0"/>
                <a:cs typeface="Times New Roman" panose="02020603050405020304" pitchFamily="18" charset="0"/>
              </a:rPr>
              <a:t>0</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69.5 </a:t>
            </a:r>
            <a:r>
              <a:rPr lang="en-US" sz="2400" dirty="0">
                <a:latin typeface="Times New Roman" panose="02020603050405020304" pitchFamily="18" charset="0"/>
                <a:cs typeface="Times New Roman" panose="02020603050405020304" pitchFamily="18" charset="0"/>
              </a:rPr>
              <a:t>± 1.7 kms</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Mpc</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[13],</a:t>
            </a:r>
          </a:p>
          <a:p>
            <a:pPr lvl="3" indent="0" algn="just">
              <a:lnSpc>
                <a:spcPts val="1555"/>
              </a:lnSpc>
              <a:buNone/>
            </a:pPr>
            <a:r>
              <a:rPr lang="en-US" sz="2400" i="1" dirty="0">
                <a:solidFill>
                  <a:srgbClr val="3333FF"/>
                </a:solidFill>
                <a:latin typeface="Times New Roman" panose="02020603050405020304" pitchFamily="18" charset="0"/>
                <a:cs typeface="Times New Roman" panose="02020603050405020304" pitchFamily="18" charset="0"/>
              </a:rPr>
              <a:t>H</a:t>
            </a:r>
            <a:r>
              <a:rPr lang="en-US" sz="2400" baseline="-25000" dirty="0">
                <a:solidFill>
                  <a:srgbClr val="3333FF"/>
                </a:solidFill>
                <a:latin typeface="Times New Roman" panose="02020603050405020304" pitchFamily="18" charset="0"/>
                <a:cs typeface="Times New Roman" panose="02020603050405020304" pitchFamily="18" charset="0"/>
              </a:rPr>
              <a:t>0</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69.0 </a:t>
            </a:r>
            <a:r>
              <a:rPr lang="en-US" sz="2400" dirty="0">
                <a:latin typeface="Times New Roman" panose="02020603050405020304" pitchFamily="18" charset="0"/>
                <a:cs typeface="Times New Roman" panose="02020603050405020304" pitchFamily="18" charset="0"/>
              </a:rPr>
              <a:t>± 1.1 kms</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Mpc</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[14],</a:t>
            </a:r>
          </a:p>
          <a:p>
            <a:pPr lvl="3" indent="0" algn="just">
              <a:lnSpc>
                <a:spcPts val="1555"/>
              </a:lnSpc>
              <a:buNone/>
            </a:pPr>
            <a:r>
              <a:rPr lang="en-US" sz="2400" i="1" dirty="0">
                <a:solidFill>
                  <a:srgbClr val="3333FF"/>
                </a:solidFill>
                <a:latin typeface="Times New Roman" panose="02020603050405020304" pitchFamily="18" charset="0"/>
                <a:cs typeface="Times New Roman" panose="02020603050405020304" pitchFamily="18" charset="0"/>
              </a:rPr>
              <a:t>H</a:t>
            </a:r>
            <a:r>
              <a:rPr lang="en-US" sz="2400" baseline="-25000" dirty="0">
                <a:solidFill>
                  <a:srgbClr val="3333FF"/>
                </a:solidFill>
                <a:latin typeface="Times New Roman" panose="02020603050405020304" pitchFamily="18" charset="0"/>
                <a:cs typeface="Times New Roman" panose="02020603050405020304" pitchFamily="18" charset="0"/>
              </a:rPr>
              <a:t>0</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69.51+0.70 </a:t>
            </a:r>
            <a:r>
              <a:rPr lang="en-US" sz="2400" dirty="0">
                <a:latin typeface="Times New Roman" panose="02020603050405020304" pitchFamily="18" charset="0"/>
                <a:cs typeface="Times New Roman" panose="02020603050405020304" pitchFamily="18" charset="0"/>
              </a:rPr>
              <a:t>- 0.65 kms</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Mpc</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[15],</a:t>
            </a:r>
          </a:p>
          <a:p>
            <a:pPr lvl="3" indent="0" algn="just">
              <a:lnSpc>
                <a:spcPts val="1555"/>
              </a:lnSpc>
              <a:buNone/>
            </a:pPr>
            <a:r>
              <a:rPr lang="en-US" sz="2400" i="1" dirty="0">
                <a:solidFill>
                  <a:srgbClr val="3333FF"/>
                </a:solidFill>
                <a:latin typeface="Times New Roman" panose="02020603050405020304" pitchFamily="18" charset="0"/>
                <a:cs typeface="Times New Roman" panose="02020603050405020304" pitchFamily="18" charset="0"/>
              </a:rPr>
              <a:t>H</a:t>
            </a:r>
            <a:r>
              <a:rPr lang="en-US" sz="2400" baseline="-25000" dirty="0">
                <a:solidFill>
                  <a:srgbClr val="3333FF"/>
                </a:solidFill>
                <a:latin typeface="Times New Roman" panose="02020603050405020304" pitchFamily="18" charset="0"/>
                <a:cs typeface="Times New Roman" panose="02020603050405020304" pitchFamily="18" charset="0"/>
              </a:rPr>
              <a:t>0</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69.79 </a:t>
            </a:r>
            <a:r>
              <a:rPr lang="en-US" sz="2400" dirty="0">
                <a:latin typeface="Times New Roman" panose="02020603050405020304" pitchFamily="18" charset="0"/>
                <a:cs typeface="Times New Roman" panose="02020603050405020304" pitchFamily="18" charset="0"/>
              </a:rPr>
              <a:t>± 0.99 kms</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Mpc</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[16],</a:t>
            </a:r>
          </a:p>
          <a:p>
            <a:pPr lvl="3" indent="0" algn="just">
              <a:lnSpc>
                <a:spcPts val="1555"/>
              </a:lnSpc>
              <a:buNone/>
            </a:pPr>
            <a:r>
              <a:rPr lang="en-US" sz="2400" i="1" dirty="0">
                <a:solidFill>
                  <a:srgbClr val="3333FF"/>
                </a:solidFill>
                <a:latin typeface="Times New Roman" panose="02020603050405020304" pitchFamily="18" charset="0"/>
                <a:cs typeface="Times New Roman" panose="02020603050405020304" pitchFamily="18" charset="0"/>
              </a:rPr>
              <a:t>H</a:t>
            </a:r>
            <a:r>
              <a:rPr lang="en-US" sz="2400" baseline="-25000" dirty="0">
                <a:solidFill>
                  <a:srgbClr val="3333FF"/>
                </a:solidFill>
                <a:latin typeface="Times New Roman" panose="02020603050405020304" pitchFamily="18" charset="0"/>
                <a:cs typeface="Times New Roman" panose="02020603050405020304" pitchFamily="18" charset="0"/>
              </a:rPr>
              <a:t>0</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69.82</a:t>
            </a:r>
            <a:r>
              <a:rPr lang="en-US" sz="2400" dirty="0">
                <a:latin typeface="Times New Roman" panose="02020603050405020304" pitchFamily="18" charset="0"/>
                <a:cs typeface="Times New Roman" panose="02020603050405020304" pitchFamily="18" charset="0"/>
              </a:rPr>
              <a:t>+ 0.63 - 0.76 kms</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Mpc</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[17],</a:t>
            </a:r>
          </a:p>
          <a:p>
            <a:pPr lvl="3" indent="0" algn="just">
              <a:lnSpc>
                <a:spcPts val="1555"/>
              </a:lnSpc>
              <a:buNone/>
            </a:pPr>
            <a:r>
              <a:rPr lang="en-US" sz="2400" i="1" dirty="0" smtClean="0">
                <a:solidFill>
                  <a:srgbClr val="3333FF"/>
                </a:solidFill>
                <a:latin typeface="Times New Roman" panose="02020603050405020304" pitchFamily="18" charset="0"/>
                <a:cs typeface="Times New Roman" panose="02020603050405020304" pitchFamily="18" charset="0"/>
              </a:rPr>
              <a:t>H</a:t>
            </a:r>
            <a:r>
              <a:rPr lang="en-US" sz="2400" baseline="-25000" dirty="0" smtClean="0">
                <a:solidFill>
                  <a:srgbClr val="3333FF"/>
                </a:solidFill>
                <a:latin typeface="Times New Roman" panose="02020603050405020304" pitchFamily="18" charset="0"/>
                <a:cs typeface="Times New Roman" panose="02020603050405020304" pitchFamily="18" charset="0"/>
              </a:rPr>
              <a:t>0</a:t>
            </a:r>
            <a:r>
              <a:rPr lang="en-US" sz="2400" dirty="0" smtClean="0">
                <a:solidFill>
                  <a:srgbClr val="3333FF"/>
                </a:solidFill>
                <a:latin typeface="Times New Roman" panose="02020603050405020304" pitchFamily="18" charset="0"/>
                <a:cs typeface="Times New Roman" panose="02020603050405020304" pitchFamily="18" charset="0"/>
              </a:rPr>
              <a:t> =</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69.74+1.60 </a:t>
            </a:r>
            <a:r>
              <a:rPr lang="en-US" sz="2400" dirty="0">
                <a:latin typeface="Times New Roman" panose="02020603050405020304" pitchFamily="18" charset="0"/>
                <a:cs typeface="Times New Roman" panose="02020603050405020304" pitchFamily="18" charset="0"/>
              </a:rPr>
              <a:t>- 1.56 kms</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Mpc</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[18],</a:t>
            </a:r>
          </a:p>
          <a:p>
            <a:pPr lvl="3" indent="0" algn="just">
              <a:lnSpc>
                <a:spcPts val="1555"/>
              </a:lnSpc>
              <a:buNone/>
            </a:pPr>
            <a:r>
              <a:rPr lang="en-US" sz="2400" i="1" dirty="0">
                <a:solidFill>
                  <a:srgbClr val="3333FF"/>
                </a:solidFill>
                <a:latin typeface="Times New Roman" panose="02020603050405020304" pitchFamily="18" charset="0"/>
                <a:cs typeface="Times New Roman" panose="02020603050405020304" pitchFamily="18" charset="0"/>
              </a:rPr>
              <a:t>H</a:t>
            </a:r>
            <a:r>
              <a:rPr lang="en-US" sz="2400" baseline="-25000" dirty="0">
                <a:solidFill>
                  <a:srgbClr val="3333FF"/>
                </a:solidFill>
                <a:latin typeface="Times New Roman" panose="02020603050405020304" pitchFamily="18" charset="0"/>
                <a:cs typeface="Times New Roman" panose="02020603050405020304" pitchFamily="18" charset="0"/>
              </a:rPr>
              <a:t>0</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69.88 </a:t>
            </a:r>
            <a:r>
              <a:rPr lang="en-US" sz="2400" dirty="0">
                <a:latin typeface="Times New Roman" panose="02020603050405020304" pitchFamily="18" charset="0"/>
                <a:cs typeface="Times New Roman" panose="02020603050405020304" pitchFamily="18" charset="0"/>
              </a:rPr>
              <a:t>± 0.76 kms</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Mpc</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[19].</a:t>
            </a:r>
          </a:p>
          <a:p>
            <a:pPr indent="301394" algn="just">
              <a:lnSpc>
                <a:spcPct val="90000"/>
              </a:lnSpc>
              <a:spcAft>
                <a:spcPts val="135"/>
              </a:spcAft>
            </a:pPr>
            <a:endParaRPr lang="en-US" dirty="0" smtClean="0">
              <a:latin typeface="Times New Roman"/>
            </a:endParaRPr>
          </a:p>
          <a:p>
            <a:pPr indent="301394" algn="just">
              <a:lnSpc>
                <a:spcPct val="90000"/>
              </a:lnSpc>
              <a:spcAft>
                <a:spcPts val="135"/>
              </a:spcAft>
            </a:pPr>
            <a:r>
              <a:rPr lang="en-US" sz="2200" dirty="0" smtClean="0"/>
              <a:t>It </a:t>
            </a:r>
            <a:r>
              <a:rPr lang="en-US" sz="2200" dirty="0"/>
              <a:t>should be noted that the proximity of the dark energy density value of the critical density of matter and generally can be explained by the proximity or the equality of the interaction parameters in the modern era. Such equality can be explained by the approximation of the various parameters </a:t>
            </a:r>
            <a:r>
              <a:rPr lang="ru" dirty="0">
                <a:solidFill>
                  <a:srgbClr val="3333FF"/>
                </a:solidFill>
                <a:latin typeface="Times New Roman" panose="02020603050405020304" pitchFamily="18" charset="0"/>
                <a:cs typeface="Times New Roman" panose="02020603050405020304" pitchFamily="18" charset="0"/>
              </a:rPr>
              <a:t>λ</a:t>
            </a:r>
            <a:r>
              <a:rPr lang="en-US" i="1" baseline="-25000" dirty="0" err="1" smtClean="0">
                <a:solidFill>
                  <a:srgbClr val="3333FF"/>
                </a:solidFill>
                <a:latin typeface="Times New Roman" panose="02020603050405020304" pitchFamily="18" charset="0"/>
                <a:cs typeface="Times New Roman" panose="02020603050405020304" pitchFamily="18" charset="0"/>
              </a:rPr>
              <a:t>i</a:t>
            </a:r>
            <a:r>
              <a:rPr lang="en-US" dirty="0" smtClean="0">
                <a:latin typeface="Times New Roman"/>
              </a:rPr>
              <a:t> </a:t>
            </a:r>
            <a:r>
              <a:rPr lang="en-US" sz="2200" dirty="0"/>
              <a:t>to a single value, similar to the behavior parameters in the era of Grand Unification:</a:t>
            </a:r>
          </a:p>
        </p:txBody>
      </p:sp>
      <p:sp>
        <p:nvSpPr>
          <p:cNvPr id="4" name="Номер слайда 3"/>
          <p:cNvSpPr>
            <a:spLocks noGrp="1"/>
          </p:cNvSpPr>
          <p:nvPr>
            <p:ph type="sldNum" sz="quarter" idx="12"/>
          </p:nvPr>
        </p:nvSpPr>
        <p:spPr/>
        <p:txBody>
          <a:bodyPr/>
          <a:lstStyle/>
          <a:p>
            <a:fld id="{34FA064B-C0A4-41AB-9DD7-71D16D0DDB32}" type="slidenum">
              <a:rPr lang="ru-RU" smtClean="0"/>
              <a:pPr/>
              <a:t>18</a:t>
            </a:fld>
            <a:endParaRPr lang="ru-RU"/>
          </a:p>
        </p:txBody>
      </p:sp>
      <p:sp>
        <p:nvSpPr>
          <p:cNvPr id="5" name="Rectangle 2"/>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 name="Объект 1"/>
          <p:cNvGraphicFramePr>
            <a:graphicFrameLocks noChangeAspect="1"/>
          </p:cNvGraphicFramePr>
          <p:nvPr>
            <p:extLst>
              <p:ext uri="{D42A27DB-BD31-4B8C-83A1-F6EECF244321}">
                <p14:modId xmlns:p14="http://schemas.microsoft.com/office/powerpoint/2010/main" val="3692320131"/>
              </p:ext>
            </p:extLst>
          </p:nvPr>
        </p:nvGraphicFramePr>
        <p:xfrm>
          <a:off x="6369140" y="5301863"/>
          <a:ext cx="2209800" cy="409575"/>
        </p:xfrm>
        <a:graphic>
          <a:graphicData uri="http://schemas.openxmlformats.org/presentationml/2006/ole">
            <mc:AlternateContent xmlns:mc="http://schemas.openxmlformats.org/markup-compatibility/2006">
              <mc:Choice xmlns:v="urn:schemas-microsoft-com:vml" Requires="v">
                <p:oleObj spid="_x0000_s20498" name="Equation" r:id="rId5" imgW="2209800" imgH="409586" progId="Equation.DSMT4">
                  <p:embed/>
                </p:oleObj>
              </mc:Choice>
              <mc:Fallback>
                <p:oleObj name="Equation" r:id="rId5" imgW="2209800" imgH="409586" progId="Equation.DSMT4">
                  <p:embed/>
                  <p:pic>
                    <p:nvPicPr>
                      <p:cNvPr id="0" name=""/>
                      <p:cNvPicPr/>
                      <p:nvPr/>
                    </p:nvPicPr>
                    <p:blipFill>
                      <a:blip r:embed="rId6"/>
                      <a:stretch>
                        <a:fillRect/>
                      </a:stretch>
                    </p:blipFill>
                    <p:spPr>
                      <a:xfrm>
                        <a:off x="6369140" y="5301863"/>
                        <a:ext cx="2209800" cy="409575"/>
                      </a:xfrm>
                      <a:prstGeom prst="rect">
                        <a:avLst/>
                      </a:prstGeom>
                    </p:spPr>
                  </p:pic>
                </p:oleObj>
              </mc:Fallback>
            </mc:AlternateContent>
          </a:graphicData>
        </a:graphic>
      </p:graphicFrame>
    </p:spTree>
    <p:extLst>
      <p:ext uri="{BB962C8B-B14F-4D97-AF65-F5344CB8AC3E}">
        <p14:creationId xmlns:p14="http://schemas.microsoft.com/office/powerpoint/2010/main" val="1674796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p:nvPr>
        </p:nvSpPr>
        <p:spPr>
          <a:xfrm>
            <a:off x="352423" y="1040924"/>
            <a:ext cx="11487151" cy="5280338"/>
          </a:xfrm>
        </p:spPr>
        <p:txBody>
          <a:bodyPr>
            <a:normAutofit/>
          </a:bodyPr>
          <a:lstStyle/>
          <a:p>
            <a:r>
              <a:rPr lang="en-US" sz="2200" dirty="0" smtClean="0"/>
              <a:t>Thus, the observed dark energy and matter can be regarded as a set of quasiparticles with energy of communication of primary fermions. Therefore, the observed world can be seen as the difference between two energy levels of a fermion system, which density is close to the Planck density: 						,</a:t>
            </a:r>
          </a:p>
          <a:p>
            <a:pPr marL="936000" lvl="3" indent="0">
              <a:buNone/>
            </a:pPr>
            <a:r>
              <a:rPr lang="en-US" dirty="0" smtClean="0"/>
              <a:t>								.</a:t>
            </a:r>
          </a:p>
          <a:p>
            <a:endParaRPr lang="en-US" sz="2200" dirty="0" smtClean="0"/>
          </a:p>
          <a:p>
            <a:r>
              <a:rPr lang="en-US" sz="2200" dirty="0" smtClean="0"/>
              <a:t>Thus, we can describe the observed critical density of the Universe as the difference between the densities of the superfluid and normal fermion systems, and this process is dynamic, providing the energy difference, which coincides with the energy of the observable Universe. Therefore, in the beginning we can start </a:t>
            </a:r>
            <a:r>
              <a:rPr lang="en-US" sz="2200" dirty="0"/>
              <a:t>from </a:t>
            </a:r>
            <a:r>
              <a:rPr lang="en-US" sz="2200" dirty="0" smtClean="0"/>
              <a:t>the Planck </a:t>
            </a:r>
            <a:r>
              <a:rPr lang="en-US" sz="2200" dirty="0"/>
              <a:t>density, </a:t>
            </a:r>
            <a:r>
              <a:rPr lang="en-US" sz="2200" dirty="0" smtClean="0"/>
              <a:t>when 	         , to  						 and then to 						. </a:t>
            </a:r>
          </a:p>
          <a:p>
            <a:endParaRPr lang="en-US" sz="2200" dirty="0" smtClean="0"/>
          </a:p>
          <a:p>
            <a:r>
              <a:rPr lang="en-US" sz="2200" dirty="0" smtClean="0"/>
              <a:t>Let’s </a:t>
            </a:r>
            <a:r>
              <a:rPr lang="en-US" sz="2200" dirty="0"/>
              <a:t>note that the obtained energy density equations also naturally describe the exponential expansion of the early Universe. </a:t>
            </a:r>
            <a:endParaRPr lang="ru-RU" sz="2200" dirty="0"/>
          </a:p>
          <a:p>
            <a:endParaRPr lang="en-US" dirty="0"/>
          </a:p>
        </p:txBody>
      </p:sp>
      <p:sp>
        <p:nvSpPr>
          <p:cNvPr id="4" name="Номер слайда 3"/>
          <p:cNvSpPr>
            <a:spLocks noGrp="1"/>
          </p:cNvSpPr>
          <p:nvPr>
            <p:ph type="sldNum" sz="quarter" idx="12"/>
          </p:nvPr>
        </p:nvSpPr>
        <p:spPr/>
        <p:txBody>
          <a:bodyPr/>
          <a:lstStyle/>
          <a:p>
            <a:fld id="{34FA064B-C0A4-41AB-9DD7-71D16D0DDB32}" type="slidenum">
              <a:rPr lang="ru-RU" smtClean="0"/>
              <a:pPr/>
              <a:t>19</a:t>
            </a:fld>
            <a:endParaRPr lang="ru-RU"/>
          </a:p>
        </p:txBody>
      </p:sp>
      <p:sp>
        <p:nvSpPr>
          <p:cNvPr id="5" name="Rectangle 2"/>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p:cNvGraphicFramePr>
            <a:graphicFrameLocks noChangeAspect="1"/>
          </p:cNvGraphicFramePr>
          <p:nvPr>
            <p:extLst>
              <p:ext uri="{D42A27DB-BD31-4B8C-83A1-F6EECF244321}">
                <p14:modId xmlns:p14="http://schemas.microsoft.com/office/powerpoint/2010/main" val="3017581590"/>
              </p:ext>
            </p:extLst>
          </p:nvPr>
        </p:nvGraphicFramePr>
        <p:xfrm>
          <a:off x="4418797" y="1877547"/>
          <a:ext cx="2324100" cy="409575"/>
        </p:xfrm>
        <a:graphic>
          <a:graphicData uri="http://schemas.openxmlformats.org/presentationml/2006/ole">
            <mc:AlternateContent xmlns:mc="http://schemas.openxmlformats.org/markup-compatibility/2006">
              <mc:Choice xmlns:v="urn:schemas-microsoft-com:vml" Requires="v">
                <p:oleObj spid="_x0000_s21583" name="Equation" r:id="rId5" imgW="2324262" imgH="409586" progId="Equation.DSMT4">
                  <p:embed/>
                </p:oleObj>
              </mc:Choice>
              <mc:Fallback>
                <p:oleObj name="Equation" r:id="rId5" imgW="2324262" imgH="409586" progId="Equation.DSMT4">
                  <p:embed/>
                  <p:pic>
                    <p:nvPicPr>
                      <p:cNvPr id="0" name=""/>
                      <p:cNvPicPr/>
                      <p:nvPr/>
                    </p:nvPicPr>
                    <p:blipFill>
                      <a:blip r:embed="rId6"/>
                      <a:stretch>
                        <a:fillRect/>
                      </a:stretch>
                    </p:blipFill>
                    <p:spPr>
                      <a:xfrm>
                        <a:off x="4418797" y="1877547"/>
                        <a:ext cx="2324100" cy="409575"/>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813866622"/>
              </p:ext>
            </p:extLst>
          </p:nvPr>
        </p:nvGraphicFramePr>
        <p:xfrm>
          <a:off x="845820" y="2343232"/>
          <a:ext cx="4076700" cy="457200"/>
        </p:xfrm>
        <a:graphic>
          <a:graphicData uri="http://schemas.openxmlformats.org/presentationml/2006/ole">
            <mc:AlternateContent xmlns:mc="http://schemas.openxmlformats.org/markup-compatibility/2006">
              <mc:Choice xmlns:v="urn:schemas-microsoft-com:vml" Requires="v">
                <p:oleObj spid="_x0000_s21584" name="Equation" r:id="rId7" imgW="4076640" imgH="457200" progId="Equation.DSMT4">
                  <p:embed/>
                </p:oleObj>
              </mc:Choice>
              <mc:Fallback>
                <p:oleObj name="Equation" r:id="rId7" imgW="4076640" imgH="457200" progId="Equation.DSMT4">
                  <p:embed/>
                  <p:pic>
                    <p:nvPicPr>
                      <p:cNvPr id="11" name="Объект 10"/>
                      <p:cNvPicPr>
                        <a:picLocks noChangeAspect="1" noChangeArrowheads="1"/>
                      </p:cNvPicPr>
                      <p:nvPr/>
                    </p:nvPicPr>
                    <p:blipFill>
                      <a:blip r:embed="rId8"/>
                      <a:srcRect/>
                      <a:stretch>
                        <a:fillRect/>
                      </a:stretch>
                    </p:blipFill>
                    <p:spPr bwMode="auto">
                      <a:xfrm>
                        <a:off x="845820" y="2343232"/>
                        <a:ext cx="4076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1835887402"/>
              </p:ext>
            </p:extLst>
          </p:nvPr>
        </p:nvGraphicFramePr>
        <p:xfrm>
          <a:off x="1645273" y="4522937"/>
          <a:ext cx="762000" cy="381000"/>
        </p:xfrm>
        <a:graphic>
          <a:graphicData uri="http://schemas.openxmlformats.org/presentationml/2006/ole">
            <mc:AlternateContent xmlns:mc="http://schemas.openxmlformats.org/markup-compatibility/2006">
              <mc:Choice xmlns:v="urn:schemas-microsoft-com:vml" Requires="v">
                <p:oleObj spid="_x0000_s21585" name="Equation" r:id="rId9" imgW="761760" imgH="380880" progId="Equation.DSMT4">
                  <p:embed/>
                </p:oleObj>
              </mc:Choice>
              <mc:Fallback>
                <p:oleObj name="Equation" r:id="rId9" imgW="761760" imgH="380880" progId="Equation.DSMT4">
                  <p:embed/>
                  <p:pic>
                    <p:nvPicPr>
                      <p:cNvPr id="21" name="Объект 20"/>
                      <p:cNvPicPr>
                        <a:picLocks noChangeAspect="1" noChangeArrowheads="1"/>
                      </p:cNvPicPr>
                      <p:nvPr/>
                    </p:nvPicPr>
                    <p:blipFill>
                      <a:blip r:embed="rId10"/>
                      <a:srcRect/>
                      <a:stretch>
                        <a:fillRect/>
                      </a:stretch>
                    </p:blipFill>
                    <p:spPr bwMode="auto">
                      <a:xfrm>
                        <a:off x="1645273" y="4522937"/>
                        <a:ext cx="762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462407501"/>
              </p:ext>
            </p:extLst>
          </p:nvPr>
        </p:nvGraphicFramePr>
        <p:xfrm>
          <a:off x="3172201" y="4484837"/>
          <a:ext cx="2009775" cy="419100"/>
        </p:xfrm>
        <a:graphic>
          <a:graphicData uri="http://schemas.openxmlformats.org/presentationml/2006/ole">
            <mc:AlternateContent xmlns:mc="http://schemas.openxmlformats.org/markup-compatibility/2006">
              <mc:Choice xmlns:v="urn:schemas-microsoft-com:vml" Requires="v">
                <p:oleObj spid="_x0000_s21586" name="Equation" r:id="rId11" imgW="2006280" imgH="419040" progId="Equation.DSMT4">
                  <p:embed/>
                </p:oleObj>
              </mc:Choice>
              <mc:Fallback>
                <p:oleObj name="Equation" r:id="rId11" imgW="2006280" imgH="419040" progId="Equation.DSMT4">
                  <p:embed/>
                  <p:pic>
                    <p:nvPicPr>
                      <p:cNvPr id="22" name="Объект 21"/>
                      <p:cNvPicPr>
                        <a:picLocks noChangeAspect="1" noChangeArrowheads="1"/>
                      </p:cNvPicPr>
                      <p:nvPr/>
                    </p:nvPicPr>
                    <p:blipFill>
                      <a:blip r:embed="rId12"/>
                      <a:srcRect/>
                      <a:stretch>
                        <a:fillRect/>
                      </a:stretch>
                    </p:blipFill>
                    <p:spPr bwMode="auto">
                      <a:xfrm>
                        <a:off x="3172201" y="4484837"/>
                        <a:ext cx="20097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3119203981"/>
              </p:ext>
            </p:extLst>
          </p:nvPr>
        </p:nvGraphicFramePr>
        <p:xfrm>
          <a:off x="7250113" y="4489450"/>
          <a:ext cx="2162175" cy="447675"/>
        </p:xfrm>
        <a:graphic>
          <a:graphicData uri="http://schemas.openxmlformats.org/presentationml/2006/ole">
            <mc:AlternateContent xmlns:mc="http://schemas.openxmlformats.org/markup-compatibility/2006">
              <mc:Choice xmlns:v="urn:schemas-microsoft-com:vml" Requires="v">
                <p:oleObj spid="_x0000_s21587" name="Equation" r:id="rId13" imgW="2158920" imgH="444240" progId="Equation.DSMT4">
                  <p:embed/>
                </p:oleObj>
              </mc:Choice>
              <mc:Fallback>
                <p:oleObj name="Equation" r:id="rId13" imgW="2158920" imgH="444240" progId="Equation.DSMT4">
                  <p:embed/>
                  <p:pic>
                    <p:nvPicPr>
                      <p:cNvPr id="23" name="Объект 22"/>
                      <p:cNvPicPr>
                        <a:picLocks noChangeAspect="1" noChangeArrowheads="1"/>
                      </p:cNvPicPr>
                      <p:nvPr/>
                    </p:nvPicPr>
                    <p:blipFill>
                      <a:blip r:embed="rId14"/>
                      <a:srcRect/>
                      <a:stretch>
                        <a:fillRect/>
                      </a:stretch>
                    </p:blipFill>
                    <p:spPr bwMode="auto">
                      <a:xfrm>
                        <a:off x="7250113" y="4489450"/>
                        <a:ext cx="21621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3603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2885" y="321973"/>
            <a:ext cx="10972800" cy="6001554"/>
          </a:xfrm>
        </p:spPr>
        <p:txBody>
          <a:bodyPr>
            <a:noAutofit/>
          </a:bodyPr>
          <a:lstStyle/>
          <a:p>
            <a:r>
              <a:rPr lang="en-GB" sz="2300" dirty="0">
                <a:latin typeface="Times New Roman" panose="02020603050405020304" pitchFamily="18" charset="0"/>
                <a:cs typeface="Times New Roman" panose="02020603050405020304" pitchFamily="18" charset="0"/>
              </a:rPr>
              <a:t>Calculation of the vacuum energy density in quantum field theory gives a value10</a:t>
            </a:r>
            <a:r>
              <a:rPr lang="en-GB" sz="2300" baseline="30000" dirty="0">
                <a:latin typeface="Times New Roman" panose="02020603050405020304" pitchFamily="18" charset="0"/>
                <a:cs typeface="Times New Roman" panose="02020603050405020304" pitchFamily="18" charset="0"/>
              </a:rPr>
              <a:t>122 </a:t>
            </a:r>
            <a:r>
              <a:rPr lang="en-GB" sz="2300" dirty="0">
                <a:latin typeface="Times New Roman" panose="02020603050405020304" pitchFamily="18" charset="0"/>
                <a:cs typeface="Times New Roman" panose="02020603050405020304" pitchFamily="18" charset="0"/>
              </a:rPr>
              <a:t>times higher than the observed one, and many proposed approaches have not solved this problem and have not calculated its real value. However, the application of the microscopic theory of superconductivity to the description of the physical vacuum on the Planck scale made it possible to solve the problem of the cosmological constant and obtain a formula for the observed vacuum density or dark energy. Its numerical value is 6.09⋅10</a:t>
            </a:r>
            <a:r>
              <a:rPr lang="en-GB" sz="2300" baseline="30000" dirty="0">
                <a:latin typeface="Times New Roman" panose="02020603050405020304" pitchFamily="18" charset="0"/>
                <a:cs typeface="Times New Roman" panose="02020603050405020304" pitchFamily="18" charset="0"/>
              </a:rPr>
              <a:t>−30</a:t>
            </a:r>
            <a:r>
              <a:rPr lang="en-GB" sz="2300" dirty="0">
                <a:latin typeface="Times New Roman" panose="02020603050405020304" pitchFamily="18" charset="0"/>
                <a:cs typeface="Times New Roman" panose="02020603050405020304" pitchFamily="18" charset="0"/>
              </a:rPr>
              <a:t>g/cm</a:t>
            </a:r>
            <a:r>
              <a:rPr lang="en-GB" sz="2300" baseline="30000" dirty="0">
                <a:latin typeface="Times New Roman" panose="02020603050405020304" pitchFamily="18" charset="0"/>
                <a:cs typeface="Times New Roman" panose="02020603050405020304" pitchFamily="18" charset="0"/>
              </a:rPr>
              <a:t>3</a:t>
            </a:r>
            <a:r>
              <a:rPr lang="en-GB" sz="2300" dirty="0">
                <a:latin typeface="Times New Roman" panose="02020603050405020304" pitchFamily="18" charset="0"/>
                <a:cs typeface="Times New Roman" panose="02020603050405020304" pitchFamily="18" charset="0"/>
              </a:rPr>
              <a:t>, and it is in complete agreement with observations, since the experimental value is (6.03±0.13)⋅10</a:t>
            </a:r>
            <a:r>
              <a:rPr lang="en-GB" sz="2300" baseline="30000" dirty="0">
                <a:latin typeface="Times New Roman" panose="02020603050405020304" pitchFamily="18" charset="0"/>
                <a:cs typeface="Times New Roman" panose="02020603050405020304" pitchFamily="18" charset="0"/>
              </a:rPr>
              <a:t>−30</a:t>
            </a:r>
            <a:r>
              <a:rPr lang="en-GB" sz="2300" dirty="0">
                <a:latin typeface="Times New Roman" panose="02020603050405020304" pitchFamily="18" charset="0"/>
                <a:cs typeface="Times New Roman" panose="02020603050405020304" pitchFamily="18" charset="0"/>
              </a:rPr>
              <a:t>g/cm</a:t>
            </a:r>
            <a:r>
              <a:rPr lang="en-GB" sz="2300" baseline="30000" dirty="0">
                <a:latin typeface="Times New Roman" panose="02020603050405020304" pitchFamily="18" charset="0"/>
                <a:cs typeface="Times New Roman" panose="02020603050405020304" pitchFamily="18" charset="0"/>
              </a:rPr>
              <a:t>3</a:t>
            </a:r>
            <a:r>
              <a:rPr lang="en-GB" sz="2300" dirty="0">
                <a:latin typeface="Times New Roman" panose="02020603050405020304" pitchFamily="18" charset="0"/>
                <a:cs typeface="Times New Roman" panose="02020603050405020304" pitchFamily="18" charset="0"/>
              </a:rPr>
              <a:t> (J. Prat, C. Hogan, C. Chang, J. </a:t>
            </a:r>
            <a:r>
              <a:rPr lang="en-GB" sz="2300" dirty="0" err="1">
                <a:latin typeface="Times New Roman" panose="02020603050405020304" pitchFamily="18" charset="0"/>
                <a:cs typeface="Times New Roman" panose="02020603050405020304" pitchFamily="18" charset="0"/>
              </a:rPr>
              <a:t>Frieman</a:t>
            </a:r>
            <a:r>
              <a:rPr lang="en-GB" sz="2300" dirty="0">
                <a:latin typeface="Times New Roman" panose="02020603050405020304" pitchFamily="18" charset="0"/>
                <a:cs typeface="Times New Roman" panose="02020603050405020304" pitchFamily="18" charset="0"/>
              </a:rPr>
              <a:t>, 2022).</a:t>
            </a:r>
            <a:endParaRPr lang="ru-RU" sz="2300" b="1" dirty="0">
              <a:latin typeface="Times New Roman" panose="02020603050405020304" pitchFamily="18" charset="0"/>
              <a:cs typeface="Times New Roman" panose="02020603050405020304" pitchFamily="18" charset="0"/>
            </a:endParaRPr>
          </a:p>
          <a:p>
            <a:r>
              <a:rPr lang="en-US" sz="2300" dirty="0" smtClean="0">
                <a:latin typeface="Times New Roman" panose="02020603050405020304" pitchFamily="18" charset="0"/>
                <a:cs typeface="Times New Roman" panose="02020603050405020304" pitchFamily="18" charset="0"/>
              </a:rPr>
              <a:t>The cosmological model with superconductivity (CMS), proposed by the author, also implies a description of the earliest stage of the Universe evolution preceding the inflation stage. It describes the formation of the </a:t>
            </a:r>
            <a:r>
              <a:rPr lang="en-US" sz="2300" dirty="0" err="1" smtClean="0">
                <a:latin typeface="Times New Roman" panose="02020603050405020304" pitchFamily="18" charset="0"/>
                <a:cs typeface="Times New Roman" panose="02020603050405020304" pitchFamily="18" charset="0"/>
              </a:rPr>
              <a:t>inflaton</a:t>
            </a:r>
            <a:r>
              <a:rPr lang="en-US" sz="2300" dirty="0" smtClean="0">
                <a:latin typeface="Times New Roman" panose="02020603050405020304" pitchFamily="18" charset="0"/>
                <a:cs typeface="Times New Roman" panose="02020603050405020304" pitchFamily="18" charset="0"/>
              </a:rPr>
              <a:t> field as a special condensate of primordial fermions with the Planck mass, followed by the inflationary expansion of the early Universe. The current expansion of the Universe and its evolution are described as an ongoing second-order phase transition, and the flow of physical cosmological time is a consequence of processes occurring on Planck scales. The value of the Hubble parameter H</a:t>
            </a:r>
            <a:r>
              <a:rPr lang="en-US" sz="2300" baseline="-25000" dirty="0" smtClean="0">
                <a:latin typeface="Times New Roman" panose="02020603050405020304" pitchFamily="18" charset="0"/>
                <a:cs typeface="Times New Roman" panose="02020603050405020304" pitchFamily="18" charset="0"/>
              </a:rPr>
              <a:t>0</a:t>
            </a:r>
            <a:r>
              <a:rPr lang="en-US" sz="2300" dirty="0" smtClean="0">
                <a:latin typeface="Times New Roman" panose="02020603050405020304" pitchFamily="18" charset="0"/>
                <a:cs typeface="Times New Roman" panose="02020603050405020304" pitchFamily="18" charset="0"/>
              </a:rPr>
              <a:t>=69.76 km·s</a:t>
            </a:r>
            <a:r>
              <a:rPr lang="en-US" sz="2300" baseline="30000" dirty="0" smtClean="0">
                <a:latin typeface="Times New Roman" panose="02020603050405020304" pitchFamily="18" charset="0"/>
                <a:cs typeface="Times New Roman" panose="02020603050405020304" pitchFamily="18" charset="0"/>
              </a:rPr>
              <a:t>−1</a:t>
            </a:r>
            <a:r>
              <a:rPr lang="en-US" sz="2300" dirty="0" smtClean="0">
                <a:latin typeface="Times New Roman" panose="02020603050405020304" pitchFamily="18" charset="0"/>
                <a:cs typeface="Times New Roman" panose="02020603050405020304" pitchFamily="18" charset="0"/>
              </a:rPr>
              <a:t>·Mpc</a:t>
            </a:r>
            <a:r>
              <a:rPr lang="en-US" sz="2300" baseline="30000" dirty="0" smtClean="0">
                <a:latin typeface="Times New Roman" panose="02020603050405020304" pitchFamily="18" charset="0"/>
                <a:cs typeface="Times New Roman" panose="02020603050405020304" pitchFamily="18" charset="0"/>
              </a:rPr>
              <a:t>−1</a:t>
            </a:r>
            <a:r>
              <a:rPr lang="en-US" sz="2300" dirty="0" smtClean="0">
                <a:latin typeface="Times New Roman" panose="02020603050405020304" pitchFamily="18" charset="0"/>
                <a:cs typeface="Times New Roman" panose="02020603050405020304" pitchFamily="18" charset="0"/>
              </a:rPr>
              <a:t> calculated in CMS corresponds to the average value for most values of this parameter obtained by different methods. CMS also describes black holes as a quantum condensate of primary fermions with Planck mass.</a:t>
            </a:r>
          </a:p>
          <a:p>
            <a:endParaRPr lang="uk-UA"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36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11"/>
          <p:cNvSpPr>
            <a:spLocks noGrp="1"/>
          </p:cNvSpPr>
          <p:nvPr>
            <p:ph/>
          </p:nvPr>
        </p:nvSpPr>
        <p:spPr/>
        <p:txBody>
          <a:bodyPr>
            <a:normAutofit fontScale="92500"/>
          </a:bodyPr>
          <a:lstStyle/>
          <a:p>
            <a:pPr marL="0" indent="0">
              <a:lnSpc>
                <a:spcPct val="150000"/>
              </a:lnSpc>
            </a:pPr>
            <a:r>
              <a:rPr lang="en-US" dirty="0"/>
              <a:t>Let’s apply the developed theory to describe black holes. </a:t>
            </a:r>
            <a:r>
              <a:rPr lang="en-US" dirty="0" smtClean="0"/>
              <a:t>When</a:t>
            </a:r>
            <a:r>
              <a:rPr lang="ru-RU" dirty="0" smtClean="0"/>
              <a:t>				</a:t>
            </a:r>
            <a:r>
              <a:rPr lang="en-US" dirty="0" smtClean="0"/>
              <a:t>, </a:t>
            </a:r>
            <a:endParaRPr lang="ru-RU" dirty="0"/>
          </a:p>
          <a:p>
            <a:pPr marL="0" indent="0" algn="r">
              <a:lnSpc>
                <a:spcPct val="150000"/>
              </a:lnSpc>
              <a:buNone/>
            </a:pPr>
            <a:r>
              <a:rPr lang="en-US" dirty="0">
                <a:solidFill>
                  <a:srgbClr val="FF0000"/>
                </a:solidFill>
              </a:rPr>
              <a:t>(15)</a:t>
            </a:r>
          </a:p>
          <a:p>
            <a:pPr marL="0" indent="0">
              <a:lnSpc>
                <a:spcPct val="150000"/>
              </a:lnSpc>
            </a:pPr>
            <a:endParaRPr lang="en-US" dirty="0"/>
          </a:p>
          <a:p>
            <a:pPr marL="0" indent="0">
              <a:lnSpc>
                <a:spcPct val="150000"/>
              </a:lnSpc>
            </a:pPr>
            <a:r>
              <a:rPr lang="en-US" dirty="0"/>
              <a:t>The value obtained by  	     corresponds to the scalar curvature and is determined by the gravitational radius of the black hole. </a:t>
            </a:r>
            <a:endParaRPr lang="ru-RU" dirty="0"/>
          </a:p>
          <a:p>
            <a:pPr marL="0" indent="0">
              <a:lnSpc>
                <a:spcPct val="150000"/>
              </a:lnSpc>
            </a:pPr>
            <a:r>
              <a:rPr lang="en-US" dirty="0"/>
              <a:t>Therefore, in the framework of the cosmological model with superconductivity (CMS), we can consider black holes as a gravitational condensate of primary fermions.</a:t>
            </a:r>
            <a:endParaRPr lang="ru-RU" dirty="0"/>
          </a:p>
          <a:p>
            <a:pPr marL="0" indent="0">
              <a:lnSpc>
                <a:spcPct val="150000"/>
              </a:lnSpc>
            </a:pPr>
            <a:r>
              <a:rPr lang="en-US" dirty="0"/>
              <a:t>Thus, a </a:t>
            </a:r>
            <a:r>
              <a:rPr lang="en-US" b="1" dirty="0"/>
              <a:t>cosmological theory with superconductivity</a:t>
            </a:r>
            <a:r>
              <a:rPr lang="en-US" dirty="0"/>
              <a:t> arises, which makes it possible to give a new description of a whole series of cosmological processes.</a:t>
            </a:r>
            <a:endParaRPr lang="ru-RU" dirty="0"/>
          </a:p>
          <a:p>
            <a:endParaRPr lang="uk-UA" dirty="0"/>
          </a:p>
        </p:txBody>
      </p:sp>
      <p:sp>
        <p:nvSpPr>
          <p:cNvPr id="3" name="Номер слайда 2"/>
          <p:cNvSpPr>
            <a:spLocks noGrp="1"/>
          </p:cNvSpPr>
          <p:nvPr>
            <p:ph type="sldNum" sz="quarter" idx="12"/>
          </p:nvPr>
        </p:nvSpPr>
        <p:spPr/>
        <p:txBody>
          <a:bodyPr/>
          <a:lstStyle/>
          <a:p>
            <a:fld id="{DED9B0ED-35A7-4827-ADCF-521345EACD96}" type="slidenum">
              <a:rPr lang="ru-RU" smtClean="0"/>
              <a:pPr/>
              <a:t>20</a:t>
            </a:fld>
            <a:endParaRPr lang="ru-RU"/>
          </a:p>
        </p:txBody>
      </p:sp>
      <p:sp>
        <p:nvSpPr>
          <p:cNvPr id="4" name="Объект 1"/>
          <p:cNvSpPr txBox="1">
            <a:spLocks/>
          </p:cNvSpPr>
          <p:nvPr/>
        </p:nvSpPr>
        <p:spPr>
          <a:xfrm>
            <a:off x="611699" y="622988"/>
            <a:ext cx="10862155" cy="5724636"/>
          </a:xfrm>
          <a:prstGeom prst="rect">
            <a:avLst/>
          </a:prstGeom>
        </p:spPr>
        <p:txBody>
          <a:bodyPr/>
          <a:lstStyle>
            <a:lvl1pPr marL="342900" indent="-342900" algn="l" rtl="0" eaLnBrk="0" fontAlgn="base" hangingPunct="0">
              <a:lnSpc>
                <a:spcPct val="90000"/>
              </a:lnSpc>
              <a:spcBef>
                <a:spcPct val="20000"/>
              </a:spcBef>
              <a:spcAft>
                <a:spcPct val="0"/>
              </a:spcAft>
              <a:buClr>
                <a:schemeClr val="folHlink"/>
              </a:buClr>
              <a:buSzPct val="60000"/>
              <a:buFont typeface="Wingdings" panose="05000000000000000000" pitchFamily="2" charset="2"/>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pPr>
            <a:endParaRPr lang="ru-RU" sz="2200" dirty="0">
              <a:latin typeface="+mn-lt"/>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1242153374"/>
              </p:ext>
            </p:extLst>
          </p:nvPr>
        </p:nvGraphicFramePr>
        <p:xfrm>
          <a:off x="8599720" y="612352"/>
          <a:ext cx="1346200" cy="457200"/>
        </p:xfrm>
        <a:graphic>
          <a:graphicData uri="http://schemas.openxmlformats.org/presentationml/2006/ole">
            <mc:AlternateContent xmlns:mc="http://schemas.openxmlformats.org/markup-compatibility/2006">
              <mc:Choice xmlns:v="urn:schemas-microsoft-com:vml" Requires="v">
                <p:oleObj spid="_x0000_s15470" name="Equation" r:id="rId3" imgW="1346040" imgH="457200" progId="Equation.DSMT4">
                  <p:embed/>
                </p:oleObj>
              </mc:Choice>
              <mc:Fallback>
                <p:oleObj name="Equation" r:id="rId3" imgW="1346040" imgH="457200" progId="Equation.DSMT4">
                  <p:embed/>
                  <p:pic>
                    <p:nvPicPr>
                      <p:cNvPr id="5" name="Объект 4"/>
                      <p:cNvPicPr/>
                      <p:nvPr/>
                    </p:nvPicPr>
                    <p:blipFill>
                      <a:blip r:embed="rId4"/>
                      <a:stretch>
                        <a:fillRect/>
                      </a:stretch>
                    </p:blipFill>
                    <p:spPr>
                      <a:xfrm>
                        <a:off x="8599720" y="612352"/>
                        <a:ext cx="1346200" cy="4572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3652661120"/>
              </p:ext>
            </p:extLst>
          </p:nvPr>
        </p:nvGraphicFramePr>
        <p:xfrm>
          <a:off x="10206717" y="631402"/>
          <a:ext cx="1701800" cy="419100"/>
        </p:xfrm>
        <a:graphic>
          <a:graphicData uri="http://schemas.openxmlformats.org/presentationml/2006/ole">
            <mc:AlternateContent xmlns:mc="http://schemas.openxmlformats.org/markup-compatibility/2006">
              <mc:Choice xmlns:v="urn:schemas-microsoft-com:vml" Requires="v">
                <p:oleObj spid="_x0000_s15471" name="Equation" r:id="rId5" imgW="1701720" imgH="419040" progId="Equation.DSMT4">
                  <p:embed/>
                </p:oleObj>
              </mc:Choice>
              <mc:Fallback>
                <p:oleObj name="Equation" r:id="rId5" imgW="1701720" imgH="419040" progId="Equation.DSMT4">
                  <p:embed/>
                  <p:pic>
                    <p:nvPicPr>
                      <p:cNvPr id="6" name="Объект 5"/>
                      <p:cNvPicPr/>
                      <p:nvPr/>
                    </p:nvPicPr>
                    <p:blipFill>
                      <a:blip r:embed="rId6"/>
                      <a:stretch>
                        <a:fillRect/>
                      </a:stretch>
                    </p:blipFill>
                    <p:spPr>
                      <a:xfrm>
                        <a:off x="10206717" y="631402"/>
                        <a:ext cx="1701800" cy="419100"/>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1654334494"/>
              </p:ext>
            </p:extLst>
          </p:nvPr>
        </p:nvGraphicFramePr>
        <p:xfrm>
          <a:off x="4135540" y="1030873"/>
          <a:ext cx="3365500" cy="876300"/>
        </p:xfrm>
        <a:graphic>
          <a:graphicData uri="http://schemas.openxmlformats.org/presentationml/2006/ole">
            <mc:AlternateContent xmlns:mc="http://schemas.openxmlformats.org/markup-compatibility/2006">
              <mc:Choice xmlns:v="urn:schemas-microsoft-com:vml" Requires="v">
                <p:oleObj spid="_x0000_s15472" name="Equation" r:id="rId7" imgW="3365280" imgH="876240" progId="Equation.DSMT4">
                  <p:embed/>
                </p:oleObj>
              </mc:Choice>
              <mc:Fallback>
                <p:oleObj name="Equation" r:id="rId7" imgW="3365280" imgH="876240" progId="Equation.DSMT4">
                  <p:embed/>
                  <p:pic>
                    <p:nvPicPr>
                      <p:cNvPr id="7" name="Объект 6"/>
                      <p:cNvPicPr/>
                      <p:nvPr/>
                    </p:nvPicPr>
                    <p:blipFill>
                      <a:blip r:embed="rId8"/>
                      <a:stretch>
                        <a:fillRect/>
                      </a:stretch>
                    </p:blipFill>
                    <p:spPr>
                      <a:xfrm>
                        <a:off x="4135540" y="1030873"/>
                        <a:ext cx="3365500" cy="8763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104758600"/>
              </p:ext>
            </p:extLst>
          </p:nvPr>
        </p:nvGraphicFramePr>
        <p:xfrm>
          <a:off x="3558415" y="2340815"/>
          <a:ext cx="355600" cy="457200"/>
        </p:xfrm>
        <a:graphic>
          <a:graphicData uri="http://schemas.openxmlformats.org/presentationml/2006/ole">
            <mc:AlternateContent xmlns:mc="http://schemas.openxmlformats.org/markup-compatibility/2006">
              <mc:Choice xmlns:v="urn:schemas-microsoft-com:vml" Requires="v">
                <p:oleObj spid="_x0000_s15473" name="Equation" r:id="rId9" imgW="355320" imgH="457200" progId="Equation.DSMT4">
                  <p:embed/>
                </p:oleObj>
              </mc:Choice>
              <mc:Fallback>
                <p:oleObj name="Equation" r:id="rId9" imgW="355320" imgH="457200" progId="Equation.DSMT4">
                  <p:embed/>
                  <p:pic>
                    <p:nvPicPr>
                      <p:cNvPr id="8" name="Объект 7"/>
                      <p:cNvPicPr/>
                      <p:nvPr/>
                    </p:nvPicPr>
                    <p:blipFill>
                      <a:blip r:embed="rId10"/>
                      <a:stretch>
                        <a:fillRect/>
                      </a:stretch>
                    </p:blipFill>
                    <p:spPr>
                      <a:xfrm>
                        <a:off x="3558415" y="2340815"/>
                        <a:ext cx="355600" cy="457200"/>
                      </a:xfrm>
                      <a:prstGeom prst="rect">
                        <a:avLst/>
                      </a:prstGeom>
                    </p:spPr>
                  </p:pic>
                </p:oleObj>
              </mc:Fallback>
            </mc:AlternateContent>
          </a:graphicData>
        </a:graphic>
      </p:graphicFrame>
    </p:spTree>
    <p:extLst>
      <p:ext uri="{BB962C8B-B14F-4D97-AF65-F5344CB8AC3E}">
        <p14:creationId xmlns:p14="http://schemas.microsoft.com/office/powerpoint/2010/main" val="1795211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81192" y="702156"/>
            <a:ext cx="11029616" cy="778458"/>
          </a:xfrm>
        </p:spPr>
        <p:txBody>
          <a:bodyPr>
            <a:normAutofit/>
          </a:bodyPr>
          <a:lstStyle/>
          <a:p>
            <a:r>
              <a:rPr lang="en-US" dirty="0" smtClean="0">
                <a:latin typeface="Arial Black" panose="020B0A04020102020204" pitchFamily="34" charset="0"/>
              </a:rPr>
              <a:t>Conclusion</a:t>
            </a:r>
            <a:endParaRPr lang="ru-RU" dirty="0">
              <a:latin typeface="Arial Black" panose="020B0A04020102020204" pitchFamily="34" charset="0"/>
            </a:endParaRPr>
          </a:p>
        </p:txBody>
      </p:sp>
      <p:sp>
        <p:nvSpPr>
          <p:cNvPr id="4" name="Объект 3"/>
          <p:cNvSpPr>
            <a:spLocks noGrp="1"/>
          </p:cNvSpPr>
          <p:nvPr>
            <p:ph idx="1"/>
          </p:nvPr>
        </p:nvSpPr>
        <p:spPr>
          <a:xfrm>
            <a:off x="399245" y="1839001"/>
            <a:ext cx="11372045" cy="4840648"/>
          </a:xfrm>
        </p:spPr>
        <p:txBody>
          <a:bodyPr>
            <a:normAutofit fontScale="70000" lnSpcReduction="20000"/>
          </a:bodyPr>
          <a:lstStyle/>
          <a:p>
            <a:pPr lvl="0"/>
            <a:r>
              <a:rPr lang="en-US" b="1" dirty="0" smtClean="0"/>
              <a:t>From our proposed cosmological theory with superconductivity (CMS), a number of consequences are derived:</a:t>
            </a:r>
            <a:endParaRPr lang="ru-RU" b="1" dirty="0" smtClean="0"/>
          </a:p>
          <a:p>
            <a:pPr marL="457200" lvl="0" indent="-457200">
              <a:buFont typeface="+mj-lt"/>
              <a:buAutoNum type="arabicParenR"/>
            </a:pPr>
            <a:r>
              <a:rPr lang="en-US" dirty="0" smtClean="0"/>
              <a:t>Within the limits of the theory of superconductivity the real value of density of dark energy as density of energy interactions of a primary fermions condensate is received. These fermions do not give a contribution to observable energy density. The contribution to observable forms of energy is given only by the interaction energy of the primary fermions.</a:t>
            </a:r>
            <a:r>
              <a:rPr lang="uk-UA" dirty="0" smtClean="0"/>
              <a:t> </a:t>
            </a:r>
            <a:r>
              <a:rPr lang="en-US" dirty="0"/>
              <a:t>This interaction generates an </a:t>
            </a:r>
            <a:r>
              <a:rPr lang="en-US" dirty="0" err="1"/>
              <a:t>inflaton</a:t>
            </a:r>
            <a:r>
              <a:rPr lang="en-US" dirty="0"/>
              <a:t> scalar field that causes the accelerated expansion of space.</a:t>
            </a:r>
            <a:endParaRPr lang="ru-RU" dirty="0" smtClean="0"/>
          </a:p>
          <a:p>
            <a:pPr marL="457200" indent="-457200">
              <a:buFont typeface="+mj-lt"/>
              <a:buAutoNum type="arabicParenR"/>
            </a:pPr>
            <a:r>
              <a:rPr lang="en-US" dirty="0" smtClean="0"/>
              <a:t>Initial exponential expansion of the vacuum-like Universe within the limits of superconducting cosmology allows to provide the birth of the hot Universe and solves the same problems which are solved by an inflationary cosmology.</a:t>
            </a:r>
          </a:p>
          <a:p>
            <a:pPr marL="457200" lvl="0" indent="-457200">
              <a:buFont typeface="+mj-lt"/>
              <a:buAutoNum type="arabicParenR"/>
            </a:pPr>
            <a:r>
              <a:rPr lang="en-US" dirty="0"/>
              <a:t>Origin of cosmological time  becomes clear: 	</a:t>
            </a:r>
            <a:r>
              <a:rPr lang="ru-RU" dirty="0" smtClean="0"/>
              <a:t>	</a:t>
            </a:r>
            <a:r>
              <a:rPr lang="en-US" dirty="0" smtClean="0"/>
              <a:t>   </a:t>
            </a:r>
            <a:r>
              <a:rPr lang="ru-RU" dirty="0" smtClean="0"/>
              <a:t>	</a:t>
            </a:r>
            <a:r>
              <a:rPr lang="en-US" dirty="0" smtClean="0"/>
              <a:t>in </a:t>
            </a:r>
            <a:r>
              <a:rPr lang="en-US" dirty="0"/>
              <a:t>the observable Universe time is a consequence of proceeding phase transition of II kind, which is similar to the phase transition, which has created the up-to-date vacuum energy density with change and fixing of a fine-structure constant 				</a:t>
            </a:r>
            <a:r>
              <a:rPr lang="ru-RU" dirty="0" smtClean="0"/>
              <a:t>			</a:t>
            </a:r>
            <a:r>
              <a:rPr lang="en-US" dirty="0" smtClean="0"/>
              <a:t>. </a:t>
            </a:r>
            <a:r>
              <a:rPr lang="ru-RU" dirty="0" smtClean="0"/>
              <a:t/>
            </a:r>
            <a:br>
              <a:rPr lang="ru-RU" dirty="0" smtClean="0"/>
            </a:br>
            <a:r>
              <a:rPr lang="ru-RU" dirty="0" smtClean="0"/>
              <a:t/>
            </a:r>
            <a:br>
              <a:rPr lang="ru-RU" dirty="0" smtClean="0"/>
            </a:br>
            <a:r>
              <a:rPr lang="en-US" dirty="0" smtClean="0"/>
              <a:t>This </a:t>
            </a:r>
            <a:r>
              <a:rPr lang="en-US" dirty="0"/>
              <a:t>also solves the problem of time irreversibility. Therefore, the evolution of the entire observable Universe can be described as an ongoing second-order phase transition</a:t>
            </a:r>
            <a:r>
              <a:rPr lang="en-US" dirty="0" smtClean="0"/>
              <a:t>.</a:t>
            </a:r>
          </a:p>
        </p:txBody>
      </p:sp>
      <p:sp>
        <p:nvSpPr>
          <p:cNvPr id="2" name="Номер слайда 1"/>
          <p:cNvSpPr>
            <a:spLocks noGrp="1"/>
          </p:cNvSpPr>
          <p:nvPr>
            <p:ph type="sldNum" sz="quarter" idx="12"/>
          </p:nvPr>
        </p:nvSpPr>
        <p:spPr/>
        <p:txBody>
          <a:bodyPr/>
          <a:lstStyle/>
          <a:p>
            <a:fld id="{4CE29D2B-D635-4057-A95F-6824DBC6654A}" type="slidenum">
              <a:rPr lang="ru-RU" altLang="ru-RU" smtClean="0"/>
              <a:pPr/>
              <a:t>21</a:t>
            </a:fld>
            <a:endParaRPr lang="ru-RU" altLang="ru-RU"/>
          </a:p>
        </p:txBody>
      </p:sp>
      <p:graphicFrame>
        <p:nvGraphicFramePr>
          <p:cNvPr id="13" name="Объект 12"/>
          <p:cNvGraphicFramePr>
            <a:graphicFrameLocks noChangeAspect="1"/>
          </p:cNvGraphicFramePr>
          <p:nvPr>
            <p:extLst>
              <p:ext uri="{D42A27DB-BD31-4B8C-83A1-F6EECF244321}">
                <p14:modId xmlns:p14="http://schemas.microsoft.com/office/powerpoint/2010/main" val="3136986600"/>
              </p:ext>
            </p:extLst>
          </p:nvPr>
        </p:nvGraphicFramePr>
        <p:xfrm>
          <a:off x="5976846" y="4712769"/>
          <a:ext cx="833597" cy="381000"/>
        </p:xfrm>
        <a:graphic>
          <a:graphicData uri="http://schemas.openxmlformats.org/presentationml/2006/ole">
            <mc:AlternateContent xmlns:mc="http://schemas.openxmlformats.org/markup-compatibility/2006">
              <mc:Choice xmlns:v="urn:schemas-microsoft-com:vml" Requires="v">
                <p:oleObj spid="_x0000_s16440" name="Equation" r:id="rId4" imgW="901440" imgH="380880" progId="Equation.DSMT4">
                  <p:embed/>
                </p:oleObj>
              </mc:Choice>
              <mc:Fallback>
                <p:oleObj name="Equation" r:id="rId4" imgW="901440" imgH="380880" progId="Equation.DSMT4">
                  <p:embed/>
                  <p:pic>
                    <p:nvPicPr>
                      <p:cNvPr id="13" name="Объект 12"/>
                      <p:cNvPicPr/>
                      <p:nvPr/>
                    </p:nvPicPr>
                    <p:blipFill>
                      <a:blip r:embed="rId5"/>
                      <a:stretch>
                        <a:fillRect/>
                      </a:stretch>
                    </p:blipFill>
                    <p:spPr>
                      <a:xfrm>
                        <a:off x="5976846" y="4712769"/>
                        <a:ext cx="833597" cy="381000"/>
                      </a:xfrm>
                      <a:prstGeom prst="rect">
                        <a:avLst/>
                      </a:prstGeom>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948963720"/>
              </p:ext>
            </p:extLst>
          </p:nvPr>
        </p:nvGraphicFramePr>
        <p:xfrm>
          <a:off x="3303812" y="5491166"/>
          <a:ext cx="2489200" cy="508000"/>
        </p:xfrm>
        <a:graphic>
          <a:graphicData uri="http://schemas.openxmlformats.org/presentationml/2006/ole">
            <mc:AlternateContent xmlns:mc="http://schemas.openxmlformats.org/markup-compatibility/2006">
              <mc:Choice xmlns:v="urn:schemas-microsoft-com:vml" Requires="v">
                <p:oleObj spid="_x0000_s16441" name="Equation" r:id="rId6" imgW="2489040" imgH="507960" progId="Equation.DSMT4">
                  <p:embed/>
                </p:oleObj>
              </mc:Choice>
              <mc:Fallback>
                <p:oleObj name="Equation" r:id="rId6" imgW="2489040" imgH="507960" progId="Equation.DSMT4">
                  <p:embed/>
                  <p:pic>
                    <p:nvPicPr>
                      <p:cNvPr id="14" name="Объект 13"/>
                      <p:cNvPicPr/>
                      <p:nvPr/>
                    </p:nvPicPr>
                    <p:blipFill>
                      <a:blip r:embed="rId7"/>
                      <a:stretch>
                        <a:fillRect/>
                      </a:stretch>
                    </p:blipFill>
                    <p:spPr>
                      <a:xfrm>
                        <a:off x="3303812" y="5491166"/>
                        <a:ext cx="2489200" cy="508000"/>
                      </a:xfrm>
                      <a:prstGeom prst="rect">
                        <a:avLst/>
                      </a:prstGeom>
                    </p:spPr>
                  </p:pic>
                </p:oleObj>
              </mc:Fallback>
            </mc:AlternateContent>
          </a:graphicData>
        </a:graphic>
      </p:graphicFrame>
    </p:spTree>
    <p:extLst>
      <p:ext uri="{BB962C8B-B14F-4D97-AF65-F5344CB8AC3E}">
        <p14:creationId xmlns:p14="http://schemas.microsoft.com/office/powerpoint/2010/main" val="2402788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p:nvPr>
        </p:nvSpPr>
        <p:spPr>
          <a:xfrm>
            <a:off x="836783" y="690352"/>
            <a:ext cx="10946165" cy="5364596"/>
          </a:xfrm>
        </p:spPr>
        <p:txBody>
          <a:bodyPr>
            <a:normAutofit fontScale="92500" lnSpcReduction="20000"/>
          </a:bodyPr>
          <a:lstStyle/>
          <a:p>
            <a:pPr marL="457200" lvl="0" indent="-457200">
              <a:buFont typeface="+mj-lt"/>
              <a:buAutoNum type="arabicParenR" startAt="4"/>
            </a:pPr>
            <a:r>
              <a:rPr lang="en-US" dirty="0" smtClean="0"/>
              <a:t>The closeness of the densities </a:t>
            </a:r>
            <a:r>
              <a:rPr lang="ru-RU" dirty="0" smtClean="0"/>
              <a:t>	</a:t>
            </a:r>
            <a:r>
              <a:rPr lang="en-US" dirty="0" smtClean="0"/>
              <a:t>	</a:t>
            </a:r>
            <a:r>
              <a:rPr lang="en-US" dirty="0"/>
              <a:t> </a:t>
            </a:r>
            <a:r>
              <a:rPr lang="en-US" dirty="0" smtClean="0"/>
              <a:t>      and       (coincidence problem) is due to the similarity or identity of the interaction constants: 		</a:t>
            </a:r>
            <a:r>
              <a:rPr lang="en-US" dirty="0"/>
              <a:t> </a:t>
            </a:r>
            <a:r>
              <a:rPr lang="en-US" dirty="0" smtClean="0"/>
              <a:t>   </a:t>
            </a:r>
            <a:r>
              <a:rPr lang="ru-RU" dirty="0" smtClean="0"/>
              <a:t>   </a:t>
            </a:r>
            <a:r>
              <a:rPr lang="en-US" dirty="0" smtClean="0"/>
              <a:t>.</a:t>
            </a:r>
          </a:p>
          <a:p>
            <a:pPr marL="457200" lvl="0" indent="-457200">
              <a:buFont typeface="+mj-lt"/>
              <a:buAutoNum type="arabicParenR" startAt="4"/>
            </a:pPr>
            <a:r>
              <a:rPr lang="en-US" dirty="0" smtClean="0"/>
              <a:t>If </a:t>
            </a:r>
            <a:r>
              <a:rPr lang="en-US" dirty="0"/>
              <a:t>the observer is at a point close to the end of the phase transition, he records the coincidence of a number of dynamic and static quantities, such as the Large Dirac numbers, etc., which also happens in </a:t>
            </a:r>
            <a:r>
              <a:rPr lang="en-US" dirty="0" smtClean="0"/>
              <a:t>reality.</a:t>
            </a:r>
            <a:endParaRPr lang="ru-RU" dirty="0" smtClean="0"/>
          </a:p>
          <a:p>
            <a:pPr marL="457200" lvl="0" indent="-457200">
              <a:buFont typeface="+mj-lt"/>
              <a:buAutoNum type="arabicParenR" startAt="4"/>
            </a:pPr>
            <a:r>
              <a:rPr lang="en-US" dirty="0" smtClean="0"/>
              <a:t>Black </a:t>
            </a:r>
            <a:r>
              <a:rPr lang="en-US" dirty="0"/>
              <a:t>holes can be described as gravitational condensates of primordial fermions</a:t>
            </a:r>
            <a:r>
              <a:rPr lang="en-US" dirty="0" smtClean="0"/>
              <a:t>.</a:t>
            </a:r>
          </a:p>
          <a:p>
            <a:pPr marL="457200" lvl="0" indent="-457200">
              <a:buFont typeface="+mj-lt"/>
              <a:buAutoNum type="arabicParenR" startAt="4"/>
            </a:pPr>
            <a:r>
              <a:rPr lang="en-US" dirty="0"/>
              <a:t>The transition from the macroscopic classical dynamics of general relativity to the microscopic dynamics of fermions near the Fermi surface shows that the real structure and dynamics of space-time are described by coherent quantum processes. In particular, the evolutionary cosmological time parameter itself is determined by the dynamics of microscopic quantum processes on Planck scales.</a:t>
            </a:r>
          </a:p>
          <a:p>
            <a:pPr marL="457200" lvl="0" indent="-457200">
              <a:buFont typeface="+mj-lt"/>
              <a:buAutoNum type="arabicParenR" startAt="4"/>
            </a:pPr>
            <a:r>
              <a:rPr lang="en-US" dirty="0"/>
              <a:t>The macroscopic nature of the observed space-time is provided by the factor </a:t>
            </a:r>
            <a:r>
              <a:rPr lang="en-US" dirty="0" smtClean="0"/>
              <a:t>	   , </a:t>
            </a:r>
            <a:r>
              <a:rPr lang="en-US" dirty="0"/>
              <a:t>which varies in the range from 1 to 3.26·10</a:t>
            </a:r>
            <a:r>
              <a:rPr lang="en-US" baseline="30000" dirty="0"/>
              <a:t>59</a:t>
            </a:r>
            <a:r>
              <a:rPr lang="en-US" dirty="0"/>
              <a:t> and determines the scale of coherence of quantum processes in superconducting cosmology</a:t>
            </a:r>
            <a:r>
              <a:rPr lang="en-US" dirty="0" smtClean="0"/>
              <a:t>.</a:t>
            </a:r>
          </a:p>
          <a:p>
            <a:pPr marL="457200" lvl="0" indent="-457200">
              <a:buFont typeface="+mj-lt"/>
              <a:buAutoNum type="arabicParenR" startAt="4"/>
            </a:pPr>
            <a:r>
              <a:rPr lang="en-US" dirty="0"/>
              <a:t>Instead of 10</a:t>
            </a:r>
            <a:r>
              <a:rPr lang="en-US" baseline="30000" dirty="0"/>
              <a:t>500</a:t>
            </a:r>
            <a:r>
              <a:rPr lang="en-US" dirty="0"/>
              <a:t> variants of worlds possible in superstring theory, CMS has a single version with several variables </a:t>
            </a:r>
            <a:r>
              <a:rPr lang="en-US" sz="2600" dirty="0" err="1">
                <a:solidFill>
                  <a:srgbClr val="0000FF"/>
                </a:solidFill>
                <a:latin typeface="Times New Roman" panose="02020603050405020304" pitchFamily="18" charset="0"/>
                <a:cs typeface="Times New Roman" panose="02020603050405020304" pitchFamily="18" charset="0"/>
              </a:rPr>
              <a:t>λ</a:t>
            </a:r>
            <a:r>
              <a:rPr lang="en-US" sz="2600" i="1" baseline="-25000" dirty="0" err="1">
                <a:solidFill>
                  <a:srgbClr val="0000FF"/>
                </a:solidFill>
                <a:latin typeface="Times New Roman" panose="02020603050405020304" pitchFamily="18" charset="0"/>
                <a:cs typeface="Times New Roman" panose="02020603050405020304" pitchFamily="18" charset="0"/>
              </a:rPr>
              <a:t>i</a:t>
            </a:r>
            <a:r>
              <a:rPr lang="en-US" sz="2600" dirty="0">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λ</a:t>
            </a:r>
            <a:r>
              <a:rPr lang="en-US" sz="2600" i="1" baseline="-25000" dirty="0" err="1">
                <a:solidFill>
                  <a:srgbClr val="0000FF"/>
                </a:solidFill>
                <a:latin typeface="Times New Roman" panose="02020603050405020304" pitchFamily="18" charset="0"/>
                <a:cs typeface="Times New Roman" panose="02020603050405020304" pitchFamily="18" charset="0"/>
              </a:rPr>
              <a:t>j</a:t>
            </a:r>
            <a:r>
              <a:rPr lang="en-US" dirty="0"/>
              <a:t>, which run through all possible ranges during the evolution of the Universe.</a:t>
            </a:r>
            <a:endParaRPr lang="ru-RU" dirty="0"/>
          </a:p>
        </p:txBody>
      </p:sp>
      <p:sp>
        <p:nvSpPr>
          <p:cNvPr id="2" name="Номер слайда 1"/>
          <p:cNvSpPr>
            <a:spLocks noGrp="1"/>
          </p:cNvSpPr>
          <p:nvPr>
            <p:ph type="sldNum" sz="quarter" idx="12"/>
          </p:nvPr>
        </p:nvSpPr>
        <p:spPr/>
        <p:txBody>
          <a:bodyPr/>
          <a:lstStyle/>
          <a:p>
            <a:fld id="{4CE29D2B-D635-4057-A95F-6824DBC6654A}" type="slidenum">
              <a:rPr lang="ru-RU" altLang="ru-RU" smtClean="0"/>
              <a:pPr/>
              <a:t>22</a:t>
            </a:fld>
            <a:endParaRPr lang="ru-RU" alt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4193829056"/>
              </p:ext>
            </p:extLst>
          </p:nvPr>
        </p:nvGraphicFramePr>
        <p:xfrm>
          <a:off x="5195440" y="798881"/>
          <a:ext cx="1114425" cy="381000"/>
        </p:xfrm>
        <a:graphic>
          <a:graphicData uri="http://schemas.openxmlformats.org/presentationml/2006/ole">
            <mc:AlternateContent xmlns:mc="http://schemas.openxmlformats.org/markup-compatibility/2006">
              <mc:Choice xmlns:v="urn:schemas-microsoft-com:vml" Requires="v">
                <p:oleObj spid="_x0000_s17518" name="Equation" r:id="rId4" imgW="1114466" imgH="381071" progId="Equation.DSMT4">
                  <p:embed/>
                </p:oleObj>
              </mc:Choice>
              <mc:Fallback>
                <p:oleObj name="Equation" r:id="rId4" imgW="1114466" imgH="381071" progId="Equation.DSMT4">
                  <p:embed/>
                  <p:pic>
                    <p:nvPicPr>
                      <p:cNvPr id="7" name="Объект 6"/>
                      <p:cNvPicPr/>
                      <p:nvPr/>
                    </p:nvPicPr>
                    <p:blipFill>
                      <a:blip r:embed="rId5"/>
                      <a:stretch>
                        <a:fillRect/>
                      </a:stretch>
                    </p:blipFill>
                    <p:spPr>
                      <a:xfrm>
                        <a:off x="5195440" y="798881"/>
                        <a:ext cx="1114425" cy="3810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739974818"/>
              </p:ext>
            </p:extLst>
          </p:nvPr>
        </p:nvGraphicFramePr>
        <p:xfrm>
          <a:off x="7962016" y="1141635"/>
          <a:ext cx="1782763" cy="425450"/>
        </p:xfrm>
        <a:graphic>
          <a:graphicData uri="http://schemas.openxmlformats.org/presentationml/2006/ole">
            <mc:AlternateContent xmlns:mc="http://schemas.openxmlformats.org/markup-compatibility/2006">
              <mc:Choice xmlns:v="urn:schemas-microsoft-com:vml" Requires="v">
                <p:oleObj spid="_x0000_s17519" name="Equation" r:id="rId6" imgW="1803240" imgH="419040" progId="Equation.DSMT4">
                  <p:embed/>
                </p:oleObj>
              </mc:Choice>
              <mc:Fallback>
                <p:oleObj name="Equation" r:id="rId6" imgW="1803240" imgH="419040" progId="Equation.DSMT4">
                  <p:embed/>
                  <p:pic>
                    <p:nvPicPr>
                      <p:cNvPr id="8" name="Объект 7"/>
                      <p:cNvPicPr>
                        <a:picLocks noChangeAspect="1" noChangeArrowheads="1"/>
                      </p:cNvPicPr>
                      <p:nvPr/>
                    </p:nvPicPr>
                    <p:blipFill>
                      <a:blip r:embed="rId7"/>
                      <a:srcRect/>
                      <a:stretch>
                        <a:fillRect/>
                      </a:stretch>
                    </p:blipFill>
                    <p:spPr bwMode="auto">
                      <a:xfrm>
                        <a:off x="7962016" y="1141635"/>
                        <a:ext cx="1782763"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189061492"/>
              </p:ext>
            </p:extLst>
          </p:nvPr>
        </p:nvGraphicFramePr>
        <p:xfrm>
          <a:off x="7170993" y="786181"/>
          <a:ext cx="315913" cy="393700"/>
        </p:xfrm>
        <a:graphic>
          <a:graphicData uri="http://schemas.openxmlformats.org/presentationml/2006/ole">
            <mc:AlternateContent xmlns:mc="http://schemas.openxmlformats.org/markup-compatibility/2006">
              <mc:Choice xmlns:v="urn:schemas-microsoft-com:vml" Requires="v">
                <p:oleObj spid="_x0000_s17520" name="Equation" r:id="rId8" imgW="304560" imgH="380880" progId="Equation.DSMT4">
                  <p:embed/>
                </p:oleObj>
              </mc:Choice>
              <mc:Fallback>
                <p:oleObj name="Equation" r:id="rId8" imgW="304560" imgH="380880" progId="Equation.DSMT4">
                  <p:embed/>
                  <p:pic>
                    <p:nvPicPr>
                      <p:cNvPr id="9" name="Объект 8"/>
                      <p:cNvPicPr>
                        <a:picLocks noChangeAspect="1" noChangeArrowheads="1"/>
                      </p:cNvPicPr>
                      <p:nvPr/>
                    </p:nvPicPr>
                    <p:blipFill>
                      <a:blip r:embed="rId9"/>
                      <a:srcRect/>
                      <a:stretch>
                        <a:fillRect/>
                      </a:stretch>
                    </p:blipFill>
                    <p:spPr bwMode="auto">
                      <a:xfrm>
                        <a:off x="7170993" y="786181"/>
                        <a:ext cx="31591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908891181"/>
              </p:ext>
            </p:extLst>
          </p:nvPr>
        </p:nvGraphicFramePr>
        <p:xfrm>
          <a:off x="10983719" y="4005348"/>
          <a:ext cx="457200" cy="419100"/>
        </p:xfrm>
        <a:graphic>
          <a:graphicData uri="http://schemas.openxmlformats.org/presentationml/2006/ole">
            <mc:AlternateContent xmlns:mc="http://schemas.openxmlformats.org/markup-compatibility/2006">
              <mc:Choice xmlns:v="urn:schemas-microsoft-com:vml" Requires="v">
                <p:oleObj spid="_x0000_s17521" name="Equation" r:id="rId10" imgW="457200" imgH="419040" progId="Equation.DSMT4">
                  <p:embed/>
                </p:oleObj>
              </mc:Choice>
              <mc:Fallback>
                <p:oleObj name="Equation" r:id="rId10" imgW="457200" imgH="419040" progId="Equation.DSMT4">
                  <p:embed/>
                  <p:pic>
                    <p:nvPicPr>
                      <p:cNvPr id="11" name="Объект 10"/>
                      <p:cNvPicPr/>
                      <p:nvPr/>
                    </p:nvPicPr>
                    <p:blipFill>
                      <a:blip r:embed="rId11"/>
                      <a:stretch>
                        <a:fillRect/>
                      </a:stretch>
                    </p:blipFill>
                    <p:spPr>
                      <a:xfrm>
                        <a:off x="10983719" y="4005348"/>
                        <a:ext cx="457200" cy="419100"/>
                      </a:xfrm>
                      <a:prstGeom prst="rect">
                        <a:avLst/>
                      </a:prstGeom>
                    </p:spPr>
                  </p:pic>
                </p:oleObj>
              </mc:Fallback>
            </mc:AlternateContent>
          </a:graphicData>
        </a:graphic>
      </p:graphicFrame>
    </p:spTree>
    <p:extLst>
      <p:ext uri="{BB962C8B-B14F-4D97-AF65-F5344CB8AC3E}">
        <p14:creationId xmlns:p14="http://schemas.microsoft.com/office/powerpoint/2010/main" val="783136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b="1" dirty="0" smtClean="0">
                <a:latin typeface="Arial Black" panose="020B0A04020102020204" pitchFamily="34" charset="0"/>
                <a:ea typeface="Times New Roman" panose="02020603050405020304" pitchFamily="18" charset="0"/>
              </a:rPr>
              <a:t>References</a:t>
            </a:r>
            <a:r>
              <a:rPr lang="ru-RU" altLang="ru-RU" dirty="0" smtClean="0">
                <a:latin typeface="Arial Black" panose="020B0A04020102020204" pitchFamily="34" charset="0"/>
                <a:cs typeface="Vollkorn SemiBold" panose="00000700000000000000" pitchFamily="2" charset="0"/>
              </a:rPr>
              <a:t>: </a:t>
            </a:r>
          </a:p>
        </p:txBody>
      </p:sp>
      <p:sp>
        <p:nvSpPr>
          <p:cNvPr id="2" name="Объект 1"/>
          <p:cNvSpPr>
            <a:spLocks noGrp="1"/>
          </p:cNvSpPr>
          <p:nvPr>
            <p:ph idx="1"/>
          </p:nvPr>
        </p:nvSpPr>
        <p:spPr>
          <a:xfrm>
            <a:off x="373487" y="1365161"/>
            <a:ext cx="11410681" cy="5164428"/>
          </a:xfrm>
        </p:spPr>
        <p:txBody>
          <a:bodyPr>
            <a:noAutofit/>
          </a:bodyPr>
          <a:lstStyle/>
          <a:p>
            <a:pPr lvl="0">
              <a:lnSpc>
                <a:spcPct val="90000"/>
              </a:lnSpc>
              <a:spcBef>
                <a:spcPts val="0"/>
              </a:spcBef>
              <a:spcAft>
                <a:spcPts val="400"/>
              </a:spcAft>
              <a:buFont typeface="+mj-lt"/>
              <a:buAutoNum type="arabicPeriod"/>
            </a:pPr>
            <a:r>
              <a:rPr lang="en-US" sz="1600" dirty="0" smtClean="0">
                <a:solidFill>
                  <a:schemeClr val="tx1"/>
                </a:solidFill>
              </a:rPr>
              <a:t>Weinberg, S., “The cosmological constant problem”, </a:t>
            </a:r>
            <a:r>
              <a:rPr lang="en-US" sz="1600" i="1" dirty="0" smtClean="0">
                <a:solidFill>
                  <a:schemeClr val="tx1"/>
                </a:solidFill>
              </a:rPr>
              <a:t>Reviews of Modern Physics</a:t>
            </a:r>
            <a:r>
              <a:rPr lang="en-US" sz="1600" dirty="0" smtClean="0">
                <a:solidFill>
                  <a:schemeClr val="tx1"/>
                </a:solidFill>
              </a:rPr>
              <a:t>, vol. 61, no. 1, APS, pp. 1–23, 1989. doi:10.1103/RevModPhys.61.1.</a:t>
            </a:r>
            <a:endParaRPr lang="ru-RU" sz="1600" dirty="0" smtClean="0">
              <a:solidFill>
                <a:schemeClr val="tx1"/>
              </a:solidFill>
            </a:endParaRPr>
          </a:p>
          <a:p>
            <a:pPr lvl="0">
              <a:lnSpc>
                <a:spcPct val="90000"/>
              </a:lnSpc>
              <a:spcBef>
                <a:spcPts val="0"/>
              </a:spcBef>
              <a:spcAft>
                <a:spcPts val="400"/>
              </a:spcAft>
              <a:buFont typeface="+mj-lt"/>
              <a:buAutoNum type="arabicPeriod"/>
            </a:pPr>
            <a:r>
              <a:rPr lang="en-US" sz="1600" dirty="0" smtClean="0">
                <a:solidFill>
                  <a:schemeClr val="tx1"/>
                </a:solidFill>
              </a:rPr>
              <a:t>Wheeler, J. A., “</a:t>
            </a:r>
            <a:r>
              <a:rPr lang="en-US" sz="1600" dirty="0" err="1" smtClean="0">
                <a:solidFill>
                  <a:schemeClr val="tx1"/>
                </a:solidFill>
              </a:rPr>
              <a:t>Geons</a:t>
            </a:r>
            <a:r>
              <a:rPr lang="en-US" sz="1600" dirty="0" smtClean="0">
                <a:solidFill>
                  <a:schemeClr val="tx1"/>
                </a:solidFill>
              </a:rPr>
              <a:t>”, </a:t>
            </a:r>
            <a:r>
              <a:rPr lang="en-US" sz="1600" i="1" dirty="0" smtClean="0">
                <a:solidFill>
                  <a:schemeClr val="tx1"/>
                </a:solidFill>
              </a:rPr>
              <a:t>Physical Review</a:t>
            </a:r>
            <a:r>
              <a:rPr lang="en-US" sz="1600" dirty="0" smtClean="0">
                <a:solidFill>
                  <a:schemeClr val="tx1"/>
                </a:solidFill>
              </a:rPr>
              <a:t>, vol. 97, no. 2, APS, pp. 511–536, 1955. doi:10.1103/PhysRev.97.511.</a:t>
            </a:r>
            <a:endParaRPr lang="ru-RU" sz="1600" dirty="0" smtClean="0">
              <a:solidFill>
                <a:schemeClr val="tx1"/>
              </a:solidFill>
            </a:endParaRPr>
          </a:p>
          <a:p>
            <a:pPr lvl="0" eaLnBrk="0" fontAlgn="base" hangingPunct="0">
              <a:lnSpc>
                <a:spcPct val="90000"/>
              </a:lnSpc>
              <a:spcBef>
                <a:spcPts val="0"/>
              </a:spcBef>
              <a:spcAft>
                <a:spcPts val="400"/>
              </a:spcAft>
              <a:buFont typeface="+mj-lt"/>
              <a:buAutoNum type="arabicPeriod"/>
            </a:pPr>
            <a:r>
              <a:rPr lang="en-US" sz="1600" dirty="0" smtClean="0">
                <a:solidFill>
                  <a:schemeClr val="tx1"/>
                </a:solidFill>
              </a:rPr>
              <a:t>Bardeen, J., Cooper, L. N., and Schrieffer, J. R., “Theory of Superconductivity”, </a:t>
            </a:r>
            <a:r>
              <a:rPr lang="en-US" sz="1600" i="1" dirty="0" smtClean="0">
                <a:solidFill>
                  <a:schemeClr val="tx1"/>
                </a:solidFill>
              </a:rPr>
              <a:t>Physical Review</a:t>
            </a:r>
            <a:r>
              <a:rPr lang="en-US" sz="1600" dirty="0" smtClean="0">
                <a:solidFill>
                  <a:schemeClr val="tx1"/>
                </a:solidFill>
              </a:rPr>
              <a:t>, vol. 108, no. 5, APS, pp. 1175–1204, 1957. doi:10.1103/PhysRev.108.1175.</a:t>
            </a:r>
            <a:endParaRPr lang="ru-RU" sz="1600" dirty="0" smtClean="0">
              <a:solidFill>
                <a:schemeClr val="tx1"/>
              </a:solidFill>
            </a:endParaRPr>
          </a:p>
          <a:p>
            <a:pPr lvl="0" eaLnBrk="0" fontAlgn="base" hangingPunct="0">
              <a:lnSpc>
                <a:spcPct val="90000"/>
              </a:lnSpc>
              <a:spcBef>
                <a:spcPts val="0"/>
              </a:spcBef>
              <a:spcAft>
                <a:spcPts val="400"/>
              </a:spcAft>
              <a:buFont typeface="+mj-lt"/>
              <a:buAutoNum type="arabicPeriod"/>
            </a:pPr>
            <a:r>
              <a:rPr lang="en-US" sz="1600" dirty="0" smtClean="0">
                <a:solidFill>
                  <a:schemeClr val="tx1"/>
                </a:solidFill>
              </a:rPr>
              <a:t>Bukalov, A. V., “The Solution of the Cosmological Constant Problem and the Formation of the Space-Time Continuum”, </a:t>
            </a:r>
            <a:r>
              <a:rPr lang="en-US" sz="1600" i="1" dirty="0" smtClean="0">
                <a:solidFill>
                  <a:schemeClr val="tx1"/>
                </a:solidFill>
              </a:rPr>
              <a:t>Odessa Astronomical Publications</a:t>
            </a:r>
            <a:r>
              <a:rPr lang="en-US" sz="1600" dirty="0" smtClean="0">
                <a:solidFill>
                  <a:schemeClr val="tx1"/>
                </a:solidFill>
              </a:rPr>
              <a:t>, vol. 29, p. 42, 2016. doi:10.18524/1810-4215.2016.29.84962.</a:t>
            </a:r>
            <a:endParaRPr lang="ru-RU" sz="1600" dirty="0" smtClean="0">
              <a:solidFill>
                <a:schemeClr val="tx1"/>
              </a:solidFill>
            </a:endParaRPr>
          </a:p>
          <a:p>
            <a:pPr lvl="0" eaLnBrk="0" fontAlgn="base" hangingPunct="0">
              <a:lnSpc>
                <a:spcPct val="90000"/>
              </a:lnSpc>
              <a:spcBef>
                <a:spcPts val="0"/>
              </a:spcBef>
              <a:spcAft>
                <a:spcPts val="400"/>
              </a:spcAft>
              <a:buFont typeface="+mj-lt"/>
              <a:buAutoNum type="arabicPeriod"/>
            </a:pPr>
            <a:r>
              <a:rPr lang="en-US" sz="1600" dirty="0" err="1" smtClean="0">
                <a:solidFill>
                  <a:schemeClr val="tx1"/>
                </a:solidFill>
              </a:rPr>
              <a:t>Pitaevskii</a:t>
            </a:r>
            <a:r>
              <a:rPr lang="en-US" sz="1600" dirty="0" smtClean="0">
                <a:solidFill>
                  <a:schemeClr val="tx1"/>
                </a:solidFill>
              </a:rPr>
              <a:t>, L. P., </a:t>
            </a:r>
            <a:r>
              <a:rPr lang="en-US" sz="1600" dirty="0" err="1" smtClean="0">
                <a:solidFill>
                  <a:schemeClr val="tx1"/>
                </a:solidFill>
              </a:rPr>
              <a:t>Lifshitz</a:t>
            </a:r>
            <a:r>
              <a:rPr lang="en-US" sz="1600" dirty="0" smtClean="0">
                <a:solidFill>
                  <a:schemeClr val="tx1"/>
                </a:solidFill>
              </a:rPr>
              <a:t>, E. M. </a:t>
            </a:r>
            <a:r>
              <a:rPr lang="en-US" sz="1600" i="1" dirty="0" smtClean="0">
                <a:solidFill>
                  <a:schemeClr val="tx1"/>
                </a:solidFill>
              </a:rPr>
              <a:t>Statistical Physics Part</a:t>
            </a:r>
            <a:r>
              <a:rPr lang="en-US" sz="1600" dirty="0" smtClean="0">
                <a:solidFill>
                  <a:schemeClr val="tx1"/>
                </a:solidFill>
              </a:rPr>
              <a:t> 2 (1980).</a:t>
            </a:r>
            <a:endParaRPr lang="ru-RU" sz="1600" dirty="0" smtClean="0">
              <a:solidFill>
                <a:schemeClr val="tx1"/>
              </a:solidFill>
            </a:endParaRPr>
          </a:p>
          <a:p>
            <a:pPr lvl="0" eaLnBrk="0" fontAlgn="base" hangingPunct="0">
              <a:lnSpc>
                <a:spcPct val="90000"/>
              </a:lnSpc>
              <a:spcBef>
                <a:spcPts val="0"/>
              </a:spcBef>
              <a:spcAft>
                <a:spcPts val="400"/>
              </a:spcAft>
              <a:buFont typeface="+mj-lt"/>
              <a:buAutoNum type="arabicPeriod"/>
            </a:pPr>
            <a:r>
              <a:rPr lang="en-US" sz="1600" dirty="0" smtClean="0">
                <a:solidFill>
                  <a:schemeClr val="tx1"/>
                </a:solidFill>
              </a:rPr>
              <a:t>Planck Collaboration, “Planck 2018 results. VI. Cosmological parameters (Corrigendum)”, </a:t>
            </a:r>
            <a:r>
              <a:rPr lang="en-US" sz="1600" i="1" dirty="0" smtClean="0">
                <a:solidFill>
                  <a:schemeClr val="tx1"/>
                </a:solidFill>
              </a:rPr>
              <a:t>Astronomy and Astrophysics</a:t>
            </a:r>
            <a:r>
              <a:rPr lang="en-US" sz="1600" dirty="0" smtClean="0">
                <a:solidFill>
                  <a:schemeClr val="tx1"/>
                </a:solidFill>
              </a:rPr>
              <a:t>, vol. 652, 2021. doi:10.1051/0004-6361/201833910e. arXiv:1807.06209v4.</a:t>
            </a:r>
            <a:endParaRPr lang="ru-RU" sz="1600" dirty="0" smtClean="0">
              <a:solidFill>
                <a:schemeClr val="tx1"/>
              </a:solidFill>
            </a:endParaRPr>
          </a:p>
          <a:p>
            <a:pPr lvl="0" eaLnBrk="0" fontAlgn="base" hangingPunct="0">
              <a:lnSpc>
                <a:spcPct val="90000"/>
              </a:lnSpc>
              <a:spcBef>
                <a:spcPts val="0"/>
              </a:spcBef>
              <a:spcAft>
                <a:spcPts val="400"/>
              </a:spcAft>
              <a:buFont typeface="+mj-lt"/>
              <a:buAutoNum type="arabicPeriod"/>
            </a:pPr>
            <a:r>
              <a:rPr lang="en-US" sz="1600" dirty="0" err="1" smtClean="0">
                <a:solidFill>
                  <a:schemeClr val="tx1"/>
                </a:solidFill>
              </a:rPr>
              <a:t>Fomin</a:t>
            </a:r>
            <a:r>
              <a:rPr lang="en-US" sz="1600" dirty="0" smtClean="0">
                <a:solidFill>
                  <a:schemeClr val="tx1"/>
                </a:solidFill>
              </a:rPr>
              <a:t>, P. I., “Zero cosmological constant and Planck scales phenomenology”, </a:t>
            </a:r>
            <a:r>
              <a:rPr lang="en-US" sz="1600" i="1" dirty="0" smtClean="0">
                <a:solidFill>
                  <a:schemeClr val="tx1"/>
                </a:solidFill>
              </a:rPr>
              <a:t>Proc. of the Fourth Seminar on Quantum Gravity</a:t>
            </a:r>
            <a:r>
              <a:rPr lang="en-US" sz="1600" dirty="0" smtClean="0">
                <a:solidFill>
                  <a:schemeClr val="tx1"/>
                </a:solidFill>
              </a:rPr>
              <a:t>, May 25–29, </a:t>
            </a:r>
            <a:r>
              <a:rPr lang="en-US" sz="1600" dirty="0" err="1" smtClean="0">
                <a:solidFill>
                  <a:schemeClr val="tx1"/>
                </a:solidFill>
              </a:rPr>
              <a:t>Moskow</a:t>
            </a:r>
            <a:r>
              <a:rPr lang="en-US" sz="1600" dirty="0" smtClean="0">
                <a:solidFill>
                  <a:schemeClr val="tx1"/>
                </a:solidFill>
              </a:rPr>
              <a:t> / Ed. by </a:t>
            </a:r>
            <a:r>
              <a:rPr lang="en-US" sz="1600" dirty="0" err="1" smtClean="0">
                <a:solidFill>
                  <a:schemeClr val="tx1"/>
                </a:solidFill>
              </a:rPr>
              <a:t>M.A.Markov</a:t>
            </a:r>
            <a:r>
              <a:rPr lang="en-US" sz="1600" dirty="0" smtClean="0">
                <a:solidFill>
                  <a:schemeClr val="tx1"/>
                </a:solidFill>
              </a:rPr>
              <a:t>. — Singapore: World Scientific, 1988. — P. 813.</a:t>
            </a:r>
            <a:endParaRPr lang="ru-RU" sz="1600" dirty="0" smtClean="0">
              <a:solidFill>
                <a:schemeClr val="tx1"/>
              </a:solidFill>
            </a:endParaRPr>
          </a:p>
          <a:p>
            <a:pPr lvl="0" eaLnBrk="0" fontAlgn="base" hangingPunct="0">
              <a:lnSpc>
                <a:spcPct val="90000"/>
              </a:lnSpc>
              <a:spcBef>
                <a:spcPts val="0"/>
              </a:spcBef>
              <a:spcAft>
                <a:spcPts val="400"/>
              </a:spcAft>
              <a:buFont typeface="+mj-lt"/>
              <a:buAutoNum type="arabicPeriod"/>
            </a:pPr>
            <a:r>
              <a:rPr lang="en-US" sz="1600" dirty="0" err="1" smtClean="0">
                <a:solidFill>
                  <a:schemeClr val="tx1"/>
                </a:solidFill>
              </a:rPr>
              <a:t>Fomin</a:t>
            </a:r>
            <a:r>
              <a:rPr lang="en-US" sz="1600" dirty="0" smtClean="0">
                <a:solidFill>
                  <a:schemeClr val="tx1"/>
                </a:solidFill>
              </a:rPr>
              <a:t>, P. I., “On the crystal-like structure of physical vacuum at Planck distances”,</a:t>
            </a:r>
            <a:r>
              <a:rPr lang="en-US" sz="1600" i="1" dirty="0" smtClean="0">
                <a:solidFill>
                  <a:schemeClr val="tx1"/>
                </a:solidFill>
              </a:rPr>
              <a:t> Problems of physical kinetics and solid state physics</a:t>
            </a:r>
            <a:r>
              <a:rPr lang="en-US" sz="1600" dirty="0" smtClean="0">
                <a:solidFill>
                  <a:schemeClr val="tx1"/>
                </a:solidFill>
              </a:rPr>
              <a:t>. Kyiv: </a:t>
            </a:r>
            <a:r>
              <a:rPr lang="en-US" sz="1600" dirty="0" err="1" smtClean="0">
                <a:solidFill>
                  <a:schemeClr val="tx1"/>
                </a:solidFill>
              </a:rPr>
              <a:t>Naukova</a:t>
            </a:r>
            <a:r>
              <a:rPr lang="en-US" sz="1600" dirty="0" smtClean="0">
                <a:solidFill>
                  <a:schemeClr val="tx1"/>
                </a:solidFill>
              </a:rPr>
              <a:t> </a:t>
            </a:r>
            <a:r>
              <a:rPr lang="en-US" sz="1600" dirty="0" err="1" smtClean="0">
                <a:solidFill>
                  <a:schemeClr val="tx1"/>
                </a:solidFill>
              </a:rPr>
              <a:t>dumka</a:t>
            </a:r>
            <a:r>
              <a:rPr lang="en-US" sz="1600" dirty="0" smtClean="0">
                <a:solidFill>
                  <a:schemeClr val="tx1"/>
                </a:solidFill>
              </a:rPr>
              <a:t>, 1990. — P. 387–398.</a:t>
            </a:r>
            <a:endParaRPr lang="ru-RU" sz="1600" dirty="0" smtClean="0">
              <a:solidFill>
                <a:schemeClr val="tx1"/>
              </a:solidFill>
            </a:endParaRPr>
          </a:p>
          <a:p>
            <a:pPr lvl="0" eaLnBrk="0" fontAlgn="base" hangingPunct="0">
              <a:lnSpc>
                <a:spcPct val="90000"/>
              </a:lnSpc>
              <a:spcBef>
                <a:spcPts val="0"/>
              </a:spcBef>
              <a:spcAft>
                <a:spcPts val="400"/>
              </a:spcAft>
              <a:buFont typeface="+mj-lt"/>
              <a:buAutoNum type="arabicPeriod"/>
            </a:pPr>
            <a:r>
              <a:rPr lang="en-US" sz="1600" dirty="0" smtClean="0">
                <a:solidFill>
                  <a:schemeClr val="tx1"/>
                </a:solidFill>
              </a:rPr>
              <a:t>Bukalov, A. V., “On solving the problem of the cosmological constant”, </a:t>
            </a:r>
            <a:r>
              <a:rPr lang="en-US" sz="1600" i="1" dirty="0" smtClean="0">
                <a:solidFill>
                  <a:schemeClr val="tx1"/>
                </a:solidFill>
              </a:rPr>
              <a:t>Proceedings of 12-th Odessa International Astronomical Gamow Conference-School “Astronomy and Beyond: Astrophysics, Cosmology and Gravitation, </a:t>
            </a:r>
            <a:r>
              <a:rPr lang="en-US" sz="1600" i="1" dirty="0" err="1" smtClean="0">
                <a:solidFill>
                  <a:schemeClr val="tx1"/>
                </a:solidFill>
              </a:rPr>
              <a:t>Cosmomicrophysics</a:t>
            </a:r>
            <a:r>
              <a:rPr lang="en-US" sz="1600" i="1" dirty="0" smtClean="0">
                <a:solidFill>
                  <a:schemeClr val="tx1"/>
                </a:solidFill>
              </a:rPr>
              <a:t>, Radio-astronomy and Astrobiology” 20-26 August, 2012, Odessa, Ukraine</a:t>
            </a:r>
            <a:r>
              <a:rPr lang="en-US" sz="1600" dirty="0" smtClean="0">
                <a:solidFill>
                  <a:schemeClr val="tx1"/>
                </a:solidFill>
              </a:rPr>
              <a:t>. — P. 28.</a:t>
            </a:r>
            <a:endParaRPr lang="ru-RU" sz="1600" dirty="0" smtClean="0">
              <a:solidFill>
                <a:schemeClr val="tx1"/>
              </a:solidFill>
            </a:endParaRPr>
          </a:p>
          <a:p>
            <a:pPr lvl="0" eaLnBrk="0" fontAlgn="base" hangingPunct="0">
              <a:lnSpc>
                <a:spcPct val="90000"/>
              </a:lnSpc>
              <a:spcBef>
                <a:spcPts val="0"/>
              </a:spcBef>
              <a:spcAft>
                <a:spcPts val="400"/>
              </a:spcAft>
              <a:buFont typeface="+mj-lt"/>
              <a:buAutoNum type="arabicPeriod"/>
            </a:pPr>
            <a:r>
              <a:rPr lang="en-US" sz="1600" dirty="0" smtClean="0">
                <a:solidFill>
                  <a:schemeClr val="tx1"/>
                </a:solidFill>
              </a:rPr>
              <a:t>Prat, J., Hogan, C., Chang, C., and </a:t>
            </a:r>
            <a:r>
              <a:rPr lang="en-US" sz="1600" dirty="0" err="1" smtClean="0">
                <a:solidFill>
                  <a:schemeClr val="tx1"/>
                </a:solidFill>
              </a:rPr>
              <a:t>Frieman</a:t>
            </a:r>
            <a:r>
              <a:rPr lang="en-US" sz="1600" dirty="0" smtClean="0">
                <a:solidFill>
                  <a:schemeClr val="tx1"/>
                </a:solidFill>
              </a:rPr>
              <a:t>, J., “Vacuum energy density measured from cosmological data”, </a:t>
            </a:r>
            <a:r>
              <a:rPr lang="en-US" sz="1600" i="1" dirty="0" smtClean="0">
                <a:solidFill>
                  <a:schemeClr val="tx1"/>
                </a:solidFill>
              </a:rPr>
              <a:t>Journal of Cosmology and </a:t>
            </a:r>
            <a:r>
              <a:rPr lang="en-US" sz="1600" i="1" dirty="0" err="1" smtClean="0">
                <a:solidFill>
                  <a:schemeClr val="tx1"/>
                </a:solidFill>
              </a:rPr>
              <a:t>Astroparticle</a:t>
            </a:r>
            <a:r>
              <a:rPr lang="en-US" sz="1600" i="1" dirty="0" smtClean="0">
                <a:solidFill>
                  <a:schemeClr val="tx1"/>
                </a:solidFill>
              </a:rPr>
              <a:t> Physics</a:t>
            </a:r>
            <a:r>
              <a:rPr lang="en-US" sz="1600" dirty="0" smtClean="0">
                <a:solidFill>
                  <a:schemeClr val="tx1"/>
                </a:solidFill>
              </a:rPr>
              <a:t>, vol. 2022, no. 6, IOP, 2022. doi:10.1088/1475-7516/2022/06/015. arXiv:2111.08151.</a:t>
            </a:r>
            <a:endParaRPr lang="ru-RU" sz="1600" dirty="0">
              <a:solidFill>
                <a:schemeClr val="tx1"/>
              </a:solidFill>
            </a:endParaRPr>
          </a:p>
        </p:txBody>
      </p:sp>
      <p:sp>
        <p:nvSpPr>
          <p:cNvPr id="18436" name="Номер слайда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defRPr sz="24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DFE8E0D-3932-4A91-971A-A2CBDFB1B0E3}" type="slidenum">
              <a:rPr lang="ru-RU" altLang="ru-RU" sz="1400" smtClean="0"/>
              <a:pPr>
                <a:spcBef>
                  <a:spcPct val="0"/>
                </a:spcBef>
                <a:buClrTx/>
                <a:buSzTx/>
                <a:buFontTx/>
                <a:buNone/>
              </a:pPr>
              <a:t>23</a:t>
            </a:fld>
            <a:endParaRPr lang="ru-RU" altLang="ru-RU" sz="1400" smtClean="0"/>
          </a:p>
        </p:txBody>
      </p:sp>
    </p:spTree>
    <p:extLst>
      <p:ext uri="{BB962C8B-B14F-4D97-AF65-F5344CB8AC3E}">
        <p14:creationId xmlns:p14="http://schemas.microsoft.com/office/powerpoint/2010/main" val="2711553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p:nvPr>
        </p:nvSpPr>
        <p:spPr>
          <a:xfrm>
            <a:off x="373070" y="824248"/>
            <a:ext cx="11487151" cy="5280338"/>
          </a:xfrm>
        </p:spPr>
        <p:txBody>
          <a:bodyPr>
            <a:normAutofit fontScale="55000" lnSpcReduction="20000"/>
          </a:bodyPr>
          <a:lstStyle/>
          <a:p>
            <a:pPr marL="457200" lvl="0" indent="-457200" eaLnBrk="0" fontAlgn="base" hangingPunct="0">
              <a:lnSpc>
                <a:spcPct val="110000"/>
              </a:lnSpc>
              <a:buFont typeface="+mj-lt"/>
              <a:buAutoNum type="arabicPeriod" startAt="11"/>
            </a:pPr>
            <a:r>
              <a:rPr lang="en-US" dirty="0" err="1">
                <a:solidFill>
                  <a:schemeClr val="tx1"/>
                </a:solidFill>
              </a:rPr>
              <a:t>Riess</a:t>
            </a:r>
            <a:r>
              <a:rPr lang="en-US" dirty="0">
                <a:solidFill>
                  <a:schemeClr val="tx1"/>
                </a:solidFill>
              </a:rPr>
              <a:t>, A. G. and </a:t>
            </a:r>
            <a:r>
              <a:rPr lang="en-US" dirty="0" err="1">
                <a:solidFill>
                  <a:schemeClr val="tx1"/>
                </a:solidFill>
              </a:rPr>
              <a:t>Breuval</a:t>
            </a:r>
            <a:r>
              <a:rPr lang="en-US" dirty="0">
                <a:solidFill>
                  <a:schemeClr val="tx1"/>
                </a:solidFill>
              </a:rPr>
              <a:t>, L., “The Local Value of H</a:t>
            </a:r>
            <a:r>
              <a:rPr lang="en-US" baseline="-25000" dirty="0">
                <a:solidFill>
                  <a:schemeClr val="tx1"/>
                </a:solidFill>
              </a:rPr>
              <a:t>0</a:t>
            </a:r>
            <a:r>
              <a:rPr lang="en-US" dirty="0">
                <a:solidFill>
                  <a:schemeClr val="tx1"/>
                </a:solidFill>
              </a:rPr>
              <a:t>”, </a:t>
            </a:r>
            <a:r>
              <a:rPr lang="en-US" i="1" dirty="0">
                <a:solidFill>
                  <a:schemeClr val="tx1"/>
                </a:solidFill>
              </a:rPr>
              <a:t>IAU Symposium</a:t>
            </a:r>
            <a:r>
              <a:rPr lang="en-US" dirty="0">
                <a:solidFill>
                  <a:schemeClr val="tx1"/>
                </a:solidFill>
              </a:rPr>
              <a:t>, vol. 376, pp. 15–29, 2024. doi:10.1017/S1743921323003034. arXiv:2308.10954. </a:t>
            </a:r>
            <a:endParaRPr lang="ru-RU" dirty="0">
              <a:solidFill>
                <a:schemeClr val="tx1"/>
              </a:solidFill>
            </a:endParaRPr>
          </a:p>
          <a:p>
            <a:pPr marL="457200" lvl="0" indent="-457200" eaLnBrk="0" fontAlgn="base" hangingPunct="0">
              <a:lnSpc>
                <a:spcPct val="110000"/>
              </a:lnSpc>
              <a:buFont typeface="+mj-lt"/>
              <a:buAutoNum type="arabicPeriod" startAt="11"/>
            </a:pPr>
            <a:r>
              <a:rPr lang="en-US" dirty="0">
                <a:solidFill>
                  <a:schemeClr val="tx1"/>
                </a:solidFill>
              </a:rPr>
              <a:t>Cao, S. and </a:t>
            </a:r>
            <a:r>
              <a:rPr lang="en-US" dirty="0" err="1">
                <a:solidFill>
                  <a:schemeClr val="tx1"/>
                </a:solidFill>
              </a:rPr>
              <a:t>Ratra</a:t>
            </a:r>
            <a:r>
              <a:rPr lang="en-US" dirty="0">
                <a:solidFill>
                  <a:schemeClr val="tx1"/>
                </a:solidFill>
              </a:rPr>
              <a:t>, B., “H</a:t>
            </a:r>
            <a:r>
              <a:rPr lang="en-US" baseline="-25000" dirty="0">
                <a:solidFill>
                  <a:schemeClr val="tx1"/>
                </a:solidFill>
              </a:rPr>
              <a:t>0</a:t>
            </a:r>
            <a:r>
              <a:rPr lang="en-US" dirty="0">
                <a:solidFill>
                  <a:schemeClr val="tx1"/>
                </a:solidFill>
              </a:rPr>
              <a:t>=69.8 ±1.3 km s</a:t>
            </a:r>
            <a:r>
              <a:rPr lang="en-US" baseline="30000" dirty="0">
                <a:solidFill>
                  <a:schemeClr val="tx1"/>
                </a:solidFill>
              </a:rPr>
              <a:t>-1</a:t>
            </a:r>
            <a:r>
              <a:rPr lang="en-US" dirty="0">
                <a:solidFill>
                  <a:schemeClr val="tx1"/>
                </a:solidFill>
              </a:rPr>
              <a:t> Mpc</a:t>
            </a:r>
            <a:r>
              <a:rPr lang="en-US" baseline="30000" dirty="0">
                <a:solidFill>
                  <a:schemeClr val="tx1"/>
                </a:solidFill>
              </a:rPr>
              <a:t>-1</a:t>
            </a:r>
            <a:r>
              <a:rPr lang="en-US" dirty="0">
                <a:solidFill>
                  <a:schemeClr val="tx1"/>
                </a:solidFill>
              </a:rPr>
              <a:t>, </a:t>
            </a:r>
            <a:r>
              <a:rPr lang="en-US" dirty="0" err="1">
                <a:solidFill>
                  <a:schemeClr val="tx1"/>
                </a:solidFill>
              </a:rPr>
              <a:t>Ω</a:t>
            </a:r>
            <a:r>
              <a:rPr lang="en-US" baseline="-25000" dirty="0" err="1">
                <a:solidFill>
                  <a:schemeClr val="tx1"/>
                </a:solidFill>
              </a:rPr>
              <a:t>m</a:t>
            </a:r>
            <a:r>
              <a:rPr lang="en-US" baseline="-25000" dirty="0">
                <a:solidFill>
                  <a:schemeClr val="tx1"/>
                </a:solidFill>
              </a:rPr>
              <a:t> 0</a:t>
            </a:r>
            <a:r>
              <a:rPr lang="en-US" dirty="0">
                <a:solidFill>
                  <a:schemeClr val="tx1"/>
                </a:solidFill>
              </a:rPr>
              <a:t>=0.288 ±0.017, and other constraints from lower-redshift, non-CMB, expansion-rate data”, </a:t>
            </a:r>
            <a:r>
              <a:rPr lang="en-US" i="1" dirty="0">
                <a:solidFill>
                  <a:schemeClr val="tx1"/>
                </a:solidFill>
              </a:rPr>
              <a:t>Physical Review D</a:t>
            </a:r>
            <a:r>
              <a:rPr lang="en-US" dirty="0">
                <a:solidFill>
                  <a:schemeClr val="tx1"/>
                </a:solidFill>
              </a:rPr>
              <a:t>, vol. 107, no. 10, APS, 2023. doi:10.1103/PhysRevD.107.103521.1. arXiv:2302.14203.</a:t>
            </a:r>
            <a:endParaRPr lang="ru-RU" dirty="0">
              <a:solidFill>
                <a:schemeClr val="tx1"/>
              </a:solidFill>
            </a:endParaRPr>
          </a:p>
          <a:p>
            <a:pPr marL="457200" lvl="0" indent="-457200" eaLnBrk="0" fontAlgn="base" hangingPunct="0">
              <a:lnSpc>
                <a:spcPct val="110000"/>
              </a:lnSpc>
              <a:buFont typeface="+mj-lt"/>
              <a:buAutoNum type="arabicPeriod" startAt="11"/>
            </a:pPr>
            <a:r>
              <a:rPr lang="en-US" dirty="0">
                <a:solidFill>
                  <a:schemeClr val="tx1"/>
                </a:solidFill>
              </a:rPr>
              <a:t>Renzi, F. and </a:t>
            </a:r>
            <a:r>
              <a:rPr lang="en-US" dirty="0" err="1">
                <a:solidFill>
                  <a:schemeClr val="tx1"/>
                </a:solidFill>
              </a:rPr>
              <a:t>Silvestri</a:t>
            </a:r>
            <a:r>
              <a:rPr lang="en-US" dirty="0">
                <a:solidFill>
                  <a:schemeClr val="tx1"/>
                </a:solidFill>
              </a:rPr>
              <a:t>, A., “A look at the Hubble speed from first principles”, </a:t>
            </a:r>
            <a:r>
              <a:rPr lang="en-US" i="1" dirty="0" err="1">
                <a:solidFill>
                  <a:schemeClr val="tx1"/>
                </a:solidFill>
              </a:rPr>
              <a:t>arXiv</a:t>
            </a:r>
            <a:r>
              <a:rPr lang="en-US" i="1" dirty="0">
                <a:solidFill>
                  <a:schemeClr val="tx1"/>
                </a:solidFill>
              </a:rPr>
              <a:t> e-prints</a:t>
            </a:r>
            <a:r>
              <a:rPr lang="en-US" dirty="0">
                <a:solidFill>
                  <a:schemeClr val="tx1"/>
                </a:solidFill>
              </a:rPr>
              <a:t>, 2020. doi:10.48550/arXiv.2011.10559. arXiv:2011.10559.</a:t>
            </a:r>
            <a:endParaRPr lang="ru-RU" dirty="0">
              <a:solidFill>
                <a:schemeClr val="tx1"/>
              </a:solidFill>
            </a:endParaRPr>
          </a:p>
          <a:p>
            <a:pPr marL="457200" lvl="0" indent="-457200" eaLnBrk="0" fontAlgn="base" hangingPunct="0">
              <a:lnSpc>
                <a:spcPct val="110000"/>
              </a:lnSpc>
              <a:buFont typeface="+mj-lt"/>
              <a:buAutoNum type="arabicPeriod" startAt="11"/>
            </a:pPr>
            <a:r>
              <a:rPr lang="en-US" dirty="0" err="1">
                <a:solidFill>
                  <a:schemeClr val="tx1"/>
                </a:solidFill>
              </a:rPr>
              <a:t>Forconi</a:t>
            </a:r>
            <a:r>
              <a:rPr lang="en-US" dirty="0">
                <a:solidFill>
                  <a:schemeClr val="tx1"/>
                </a:solidFill>
              </a:rPr>
              <a:t>, M., </a:t>
            </a:r>
            <a:r>
              <a:rPr lang="en-US" dirty="0" err="1">
                <a:solidFill>
                  <a:schemeClr val="tx1"/>
                </a:solidFill>
              </a:rPr>
              <a:t>Ruchika</a:t>
            </a:r>
            <a:r>
              <a:rPr lang="en-US" dirty="0">
                <a:solidFill>
                  <a:schemeClr val="tx1"/>
                </a:solidFill>
              </a:rPr>
              <a:t>, Melchiorri, A., Mena, O., and </a:t>
            </a:r>
            <a:r>
              <a:rPr lang="en-US" dirty="0" err="1">
                <a:solidFill>
                  <a:schemeClr val="tx1"/>
                </a:solidFill>
              </a:rPr>
              <a:t>Menci</a:t>
            </a:r>
            <a:r>
              <a:rPr lang="en-US" dirty="0">
                <a:solidFill>
                  <a:schemeClr val="tx1"/>
                </a:solidFill>
              </a:rPr>
              <a:t>, N., “Do the early galaxies observed by JWST disagree with Planck's CMB polarization measurements?”, </a:t>
            </a:r>
            <a:r>
              <a:rPr lang="en-US" i="1" dirty="0">
                <a:solidFill>
                  <a:schemeClr val="tx1"/>
                </a:solidFill>
              </a:rPr>
              <a:t>Journal of Cosmology and </a:t>
            </a:r>
            <a:r>
              <a:rPr lang="en-US" i="1" dirty="0" err="1">
                <a:solidFill>
                  <a:schemeClr val="tx1"/>
                </a:solidFill>
              </a:rPr>
              <a:t>Astroparticle</a:t>
            </a:r>
            <a:r>
              <a:rPr lang="en-US" i="1" dirty="0">
                <a:solidFill>
                  <a:schemeClr val="tx1"/>
                </a:solidFill>
              </a:rPr>
              <a:t> Physics</a:t>
            </a:r>
            <a:r>
              <a:rPr lang="en-US" dirty="0">
                <a:solidFill>
                  <a:schemeClr val="tx1"/>
                </a:solidFill>
              </a:rPr>
              <a:t>, vol. 2023, no. 10, IOP, 2023. doi:10.1088/1475-7516/2023/10/012. arXiv:2306.07781.</a:t>
            </a:r>
            <a:endParaRPr lang="ru-RU" dirty="0">
              <a:solidFill>
                <a:schemeClr val="tx1"/>
              </a:solidFill>
            </a:endParaRPr>
          </a:p>
          <a:p>
            <a:pPr marL="457200" lvl="0" indent="-457200" eaLnBrk="0" fontAlgn="base" hangingPunct="0">
              <a:lnSpc>
                <a:spcPct val="110000"/>
              </a:lnSpc>
              <a:buFont typeface="+mj-lt"/>
              <a:buAutoNum type="arabicPeriod" startAt="11"/>
            </a:pPr>
            <a:r>
              <a:rPr lang="en-US" dirty="0" err="1">
                <a:solidFill>
                  <a:schemeClr val="tx1"/>
                </a:solidFill>
              </a:rPr>
              <a:t>Gariazzo</a:t>
            </a:r>
            <a:r>
              <a:rPr lang="en-US" dirty="0">
                <a:solidFill>
                  <a:schemeClr val="tx1"/>
                </a:solidFill>
              </a:rPr>
              <a:t>, S., Di Valentino, E., Mena, O., and </a:t>
            </a:r>
            <a:r>
              <a:rPr lang="en-US" dirty="0" err="1">
                <a:solidFill>
                  <a:schemeClr val="tx1"/>
                </a:solidFill>
              </a:rPr>
              <a:t>Nunes</a:t>
            </a:r>
            <a:r>
              <a:rPr lang="en-US" dirty="0">
                <a:solidFill>
                  <a:schemeClr val="tx1"/>
                </a:solidFill>
              </a:rPr>
              <a:t>, R. C., “Late-time interacting cosmologies and the Hubble constant tension”, </a:t>
            </a:r>
            <a:r>
              <a:rPr lang="en-US" i="1" dirty="0">
                <a:solidFill>
                  <a:schemeClr val="tx1"/>
                </a:solidFill>
              </a:rPr>
              <a:t>Physical Review D</a:t>
            </a:r>
            <a:r>
              <a:rPr lang="en-US" dirty="0">
                <a:solidFill>
                  <a:schemeClr val="tx1"/>
                </a:solidFill>
              </a:rPr>
              <a:t>, vol. 106, no. 2, APS, 2022. doi:10.1103/PhysRevD.106.023530. arXiv:2111.03152v2.</a:t>
            </a:r>
            <a:endParaRPr lang="ru-RU" dirty="0">
              <a:solidFill>
                <a:schemeClr val="tx1"/>
              </a:solidFill>
            </a:endParaRPr>
          </a:p>
          <a:p>
            <a:pPr marL="457200" lvl="0" indent="-457200" eaLnBrk="0" fontAlgn="base" hangingPunct="0">
              <a:lnSpc>
                <a:spcPct val="110000"/>
              </a:lnSpc>
              <a:buFont typeface="+mj-lt"/>
              <a:buAutoNum type="arabicPeriod" startAt="11"/>
            </a:pPr>
            <a:r>
              <a:rPr lang="en-US" dirty="0" err="1">
                <a:solidFill>
                  <a:schemeClr val="tx1"/>
                </a:solidFill>
              </a:rPr>
              <a:t>Chudaykin</a:t>
            </a:r>
            <a:r>
              <a:rPr lang="en-US" dirty="0">
                <a:solidFill>
                  <a:schemeClr val="tx1"/>
                </a:solidFill>
              </a:rPr>
              <a:t>, A., </a:t>
            </a:r>
            <a:r>
              <a:rPr lang="en-US" dirty="0" err="1">
                <a:solidFill>
                  <a:schemeClr val="tx1"/>
                </a:solidFill>
              </a:rPr>
              <a:t>Gorbunov</a:t>
            </a:r>
            <a:r>
              <a:rPr lang="en-US" dirty="0">
                <a:solidFill>
                  <a:schemeClr val="tx1"/>
                </a:solidFill>
              </a:rPr>
              <a:t>, D., and </a:t>
            </a:r>
            <a:r>
              <a:rPr lang="en-US" dirty="0" err="1">
                <a:solidFill>
                  <a:schemeClr val="tx1"/>
                </a:solidFill>
              </a:rPr>
              <a:t>Nedelko</a:t>
            </a:r>
            <a:r>
              <a:rPr lang="en-US" dirty="0">
                <a:solidFill>
                  <a:schemeClr val="tx1"/>
                </a:solidFill>
              </a:rPr>
              <a:t>, N., “Exploring an early dark energy solution to the Hubble tension with Planck and </a:t>
            </a:r>
            <a:r>
              <a:rPr lang="en-US" dirty="0" err="1">
                <a:solidFill>
                  <a:schemeClr val="tx1"/>
                </a:solidFill>
              </a:rPr>
              <a:t>SPTPol</a:t>
            </a:r>
            <a:r>
              <a:rPr lang="en-US" dirty="0">
                <a:solidFill>
                  <a:schemeClr val="tx1"/>
                </a:solidFill>
              </a:rPr>
              <a:t> data”, </a:t>
            </a:r>
            <a:r>
              <a:rPr lang="en-US" i="1" dirty="0">
                <a:solidFill>
                  <a:schemeClr val="tx1"/>
                </a:solidFill>
              </a:rPr>
              <a:t>Physical Review D</a:t>
            </a:r>
            <a:r>
              <a:rPr lang="en-US" dirty="0">
                <a:solidFill>
                  <a:schemeClr val="tx1"/>
                </a:solidFill>
              </a:rPr>
              <a:t>, vol. 103, no. 4, APS, 2021. doi:10.1103/PhysRevD.103.043529. arXiv:2011.04682v2.</a:t>
            </a:r>
            <a:endParaRPr lang="ru-RU" dirty="0">
              <a:solidFill>
                <a:schemeClr val="tx1"/>
              </a:solidFill>
            </a:endParaRPr>
          </a:p>
          <a:p>
            <a:pPr marL="457200" lvl="0" indent="-457200" eaLnBrk="0" fontAlgn="base" hangingPunct="0">
              <a:lnSpc>
                <a:spcPct val="110000"/>
              </a:lnSpc>
              <a:buFont typeface="+mj-lt"/>
              <a:buAutoNum type="arabicPeriod" startAt="11"/>
            </a:pPr>
            <a:r>
              <a:rPr lang="en-US" dirty="0">
                <a:solidFill>
                  <a:schemeClr val="tx1"/>
                </a:solidFill>
              </a:rPr>
              <a:t>Lucca, M. and Hooper, D. C., “Shedding light on dark matter-dark energy interactions”, </a:t>
            </a:r>
            <a:r>
              <a:rPr lang="en-US" i="1" dirty="0">
                <a:solidFill>
                  <a:schemeClr val="tx1"/>
                </a:solidFill>
              </a:rPr>
              <a:t>Physical Review D</a:t>
            </a:r>
            <a:r>
              <a:rPr lang="en-US" dirty="0">
                <a:solidFill>
                  <a:schemeClr val="tx1"/>
                </a:solidFill>
              </a:rPr>
              <a:t>, vol. 102, no. 12, APS, 2020. doi:10.1103/PhysRevD.102.123502. arXiv:2002.06127v3.</a:t>
            </a:r>
            <a:endParaRPr lang="ru-RU" dirty="0">
              <a:solidFill>
                <a:schemeClr val="tx1"/>
              </a:solidFill>
            </a:endParaRPr>
          </a:p>
          <a:p>
            <a:pPr marL="457200" lvl="0" indent="-457200" eaLnBrk="0" fontAlgn="base" hangingPunct="0">
              <a:lnSpc>
                <a:spcPct val="110000"/>
              </a:lnSpc>
              <a:buFont typeface="+mj-lt"/>
              <a:buAutoNum type="arabicPeriod" startAt="11"/>
            </a:pPr>
            <a:r>
              <a:rPr lang="en-US" dirty="0">
                <a:solidFill>
                  <a:schemeClr val="tx1"/>
                </a:solidFill>
              </a:rPr>
              <a:t>Krishnan, C., </a:t>
            </a:r>
            <a:r>
              <a:rPr lang="en-US" dirty="0" err="1">
                <a:solidFill>
                  <a:schemeClr val="tx1"/>
                </a:solidFill>
              </a:rPr>
              <a:t>Colgáin</a:t>
            </a:r>
            <a:r>
              <a:rPr lang="en-US" dirty="0">
                <a:solidFill>
                  <a:schemeClr val="tx1"/>
                </a:solidFill>
              </a:rPr>
              <a:t>, E. Ó., </a:t>
            </a:r>
            <a:r>
              <a:rPr lang="en-US" dirty="0" err="1">
                <a:solidFill>
                  <a:schemeClr val="tx1"/>
                </a:solidFill>
              </a:rPr>
              <a:t>Ruchika</a:t>
            </a:r>
            <a:r>
              <a:rPr lang="en-US" dirty="0">
                <a:solidFill>
                  <a:schemeClr val="tx1"/>
                </a:solidFill>
              </a:rPr>
              <a:t>, S., Sheikh-Jabbari, M. M., and Yang, T., “Is there an early Universe solution to Hubble tension?”, </a:t>
            </a:r>
            <a:r>
              <a:rPr lang="en-US" i="1" dirty="0">
                <a:solidFill>
                  <a:schemeClr val="tx1"/>
                </a:solidFill>
              </a:rPr>
              <a:t>Physical Review D</a:t>
            </a:r>
            <a:r>
              <a:rPr lang="en-US" dirty="0">
                <a:solidFill>
                  <a:schemeClr val="tx1"/>
                </a:solidFill>
              </a:rPr>
              <a:t>, vol. 102, no. 10, APS, 2020. doi:10.1103/PhysRevD.102.103525. arXiv:2002.06044v3.</a:t>
            </a:r>
            <a:endParaRPr lang="ru-RU" dirty="0">
              <a:solidFill>
                <a:schemeClr val="tx1"/>
              </a:solidFill>
            </a:endParaRPr>
          </a:p>
          <a:p>
            <a:pPr marL="457200" lvl="0" indent="-457200" eaLnBrk="0" fontAlgn="base" hangingPunct="0">
              <a:lnSpc>
                <a:spcPct val="110000"/>
              </a:lnSpc>
              <a:buFont typeface="+mj-lt"/>
              <a:buAutoNum type="arabicPeriod" startAt="11"/>
            </a:pPr>
            <a:r>
              <a:rPr lang="en-US" dirty="0">
                <a:solidFill>
                  <a:schemeClr val="tx1"/>
                </a:solidFill>
              </a:rPr>
              <a:t>Freedman, W. L. and </a:t>
            </a:r>
            <a:r>
              <a:rPr lang="en-US" dirty="0" err="1">
                <a:solidFill>
                  <a:schemeClr val="tx1"/>
                </a:solidFill>
              </a:rPr>
              <a:t>Madore</a:t>
            </a:r>
            <a:r>
              <a:rPr lang="en-US" dirty="0">
                <a:solidFill>
                  <a:schemeClr val="tx1"/>
                </a:solidFill>
              </a:rPr>
              <a:t>, B. F., “Progress in direct measurements of the Hubble constant”, </a:t>
            </a:r>
            <a:r>
              <a:rPr lang="en-US" i="1" dirty="0">
                <a:solidFill>
                  <a:schemeClr val="tx1"/>
                </a:solidFill>
              </a:rPr>
              <a:t>Journal of Cosmology and </a:t>
            </a:r>
            <a:r>
              <a:rPr lang="en-US" i="1" dirty="0" err="1">
                <a:solidFill>
                  <a:schemeClr val="tx1"/>
                </a:solidFill>
              </a:rPr>
              <a:t>Astroparticle</a:t>
            </a:r>
            <a:r>
              <a:rPr lang="en-US" i="1" dirty="0">
                <a:solidFill>
                  <a:schemeClr val="tx1"/>
                </a:solidFill>
              </a:rPr>
              <a:t> Physics</a:t>
            </a:r>
            <a:r>
              <a:rPr lang="en-US" dirty="0">
                <a:solidFill>
                  <a:schemeClr val="tx1"/>
                </a:solidFill>
              </a:rPr>
              <a:t>, vol. 2023, no. 11, IOP, 2023. doi:10.1088/1475-7516/2023/11/050. arXiv:2309.05618v2.</a:t>
            </a:r>
            <a:endParaRPr lang="ru-RU" dirty="0">
              <a:solidFill>
                <a:schemeClr val="tx1"/>
              </a:solidFill>
            </a:endParaRPr>
          </a:p>
          <a:p>
            <a:pPr marL="457200" indent="-457200" eaLnBrk="0" fontAlgn="base" hangingPunct="0">
              <a:lnSpc>
                <a:spcPct val="110000"/>
              </a:lnSpc>
              <a:buFont typeface="+mj-lt"/>
              <a:buAutoNum type="arabicPeriod" startAt="11"/>
            </a:pPr>
            <a:r>
              <a:rPr lang="en-US" dirty="0" smtClean="0">
                <a:solidFill>
                  <a:schemeClr val="tx1"/>
                </a:solidFill>
              </a:rPr>
              <a:t>Freedman</a:t>
            </a:r>
            <a:r>
              <a:rPr lang="en-US" dirty="0">
                <a:solidFill>
                  <a:schemeClr val="tx1"/>
                </a:solidFill>
              </a:rPr>
              <a:t>, W. L., </a:t>
            </a:r>
            <a:r>
              <a:rPr lang="en-US" dirty="0" err="1">
                <a:solidFill>
                  <a:schemeClr val="tx1"/>
                </a:solidFill>
              </a:rPr>
              <a:t>Madore</a:t>
            </a:r>
            <a:r>
              <a:rPr lang="en-US" dirty="0">
                <a:solidFill>
                  <a:schemeClr val="tx1"/>
                </a:solidFill>
              </a:rPr>
              <a:t>, B. F., Jang, I. S., Hoyt, T. J., Lee, A. J., Owens, K. A., “Status Report on the Chicago-Carnegie Hubble Program (CCHP): Three Independent Astrophysical Determinations of the Hubble Constant Using the James Webb Space Telescope”, 2024. doi:10.48550/arXiv.2408.06153. arXiv:2408.06153</a:t>
            </a:r>
            <a:r>
              <a:rPr lang="en-US" dirty="0" smtClean="0">
                <a:solidFill>
                  <a:schemeClr val="tx1"/>
                </a:solidFill>
              </a:rPr>
              <a:t>.</a:t>
            </a:r>
            <a:endParaRPr lang="uk-UA" dirty="0"/>
          </a:p>
        </p:txBody>
      </p:sp>
    </p:spTree>
    <p:extLst>
      <p:ext uri="{BB962C8B-B14F-4D97-AF65-F5344CB8AC3E}">
        <p14:creationId xmlns:p14="http://schemas.microsoft.com/office/powerpoint/2010/main" val="3401575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0" compatLnSpc="1">
            <a:prstTxWarp prst="textNoShape">
              <a:avLst/>
            </a:prstTxWarp>
          </a:bodyPr>
          <a:lstStyle/>
          <a:p>
            <a:pPr algn="ctr" eaLnBrk="1" hangingPunct="1"/>
            <a:r>
              <a:rPr lang="en-US" altLang="ru-RU" sz="4800" dirty="0">
                <a:latin typeface="Arial" panose="020B0604020202020204" pitchFamily="34" charset="0"/>
              </a:rPr>
              <a:t>Thank you for attention</a:t>
            </a:r>
            <a:r>
              <a:rPr lang="ru-RU" altLang="ru-RU" sz="4800" dirty="0" smtClean="0">
                <a:latin typeface="Arial" panose="020B0604020202020204" pitchFamily="34" charset="0"/>
              </a:rPr>
              <a:t>!</a:t>
            </a:r>
          </a:p>
        </p:txBody>
      </p:sp>
      <p:sp>
        <p:nvSpPr>
          <p:cNvPr id="20483" name="Номер слайда 4"/>
          <p:cNvSpPr>
            <a:spLocks noGrp="1"/>
          </p:cNvSpPr>
          <p:nvPr>
            <p:ph type="sldNum" sz="quarter" idx="12"/>
          </p:nvPr>
        </p:nvSpPr>
        <p:spPr>
          <a:noFill/>
        </p:spPr>
        <p:txBody>
          <a:bodyPr/>
          <a:lstStyle>
            <a:lvl1pPr>
              <a:lnSpc>
                <a:spcPct val="90000"/>
              </a:lnSpc>
              <a:spcBef>
                <a:spcPct val="20000"/>
              </a:spcBef>
              <a:buClr>
                <a:schemeClr val="folHlink"/>
              </a:buClr>
              <a:buSzPct val="60000"/>
              <a:buFont typeface="Wingdings" panose="05000000000000000000" pitchFamily="2" charset="2"/>
              <a:defRPr sz="24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nSpc>
                <a:spcPct val="100000"/>
              </a:lnSpc>
              <a:spcBef>
                <a:spcPct val="0"/>
              </a:spcBef>
              <a:buClrTx/>
              <a:buSzTx/>
              <a:buFontTx/>
              <a:buNone/>
            </a:pPr>
            <a:fld id="{976939FE-3041-4C57-AC42-A442F57FA9CC}" type="slidenum">
              <a:rPr lang="ru-RU" altLang="ru-RU" sz="1400" smtClean="0"/>
              <a:pPr>
                <a:lnSpc>
                  <a:spcPct val="100000"/>
                </a:lnSpc>
                <a:spcBef>
                  <a:spcPct val="0"/>
                </a:spcBef>
                <a:buClrTx/>
                <a:buSzTx/>
                <a:buFontTx/>
                <a:buNone/>
              </a:pPr>
              <a:t>25</a:t>
            </a:fld>
            <a:endParaRPr lang="ru-RU" altLang="ru-RU" sz="1400" smtClean="0"/>
          </a:p>
        </p:txBody>
      </p:sp>
    </p:spTree>
    <p:extLst>
      <p:ext uri="{BB962C8B-B14F-4D97-AF65-F5344CB8AC3E}">
        <p14:creationId xmlns:p14="http://schemas.microsoft.com/office/powerpoint/2010/main" val="50989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6372" y="282944"/>
            <a:ext cx="10018713" cy="1080950"/>
          </a:xfrm>
        </p:spPr>
        <p:txBody>
          <a:bodyPr>
            <a:normAutofit/>
          </a:bodyPr>
          <a:lstStyle/>
          <a:p>
            <a:r>
              <a:rPr lang="en-US" dirty="0">
                <a:latin typeface="Arial Black" panose="020B0A04020102020204" pitchFamily="34" charset="0"/>
              </a:rPr>
              <a:t>Introduction</a:t>
            </a:r>
            <a:endParaRPr lang="ru-RU" dirty="0">
              <a:latin typeface="Arial Black" panose="020B0A04020102020204" pitchFamily="34" charset="0"/>
            </a:endParaRPr>
          </a:p>
        </p:txBody>
      </p:sp>
      <p:sp>
        <p:nvSpPr>
          <p:cNvPr id="3" name="Объект 2"/>
          <p:cNvSpPr>
            <a:spLocks noGrp="1"/>
          </p:cNvSpPr>
          <p:nvPr>
            <p:ph idx="1"/>
          </p:nvPr>
        </p:nvSpPr>
        <p:spPr>
          <a:xfrm>
            <a:off x="438866" y="1764406"/>
            <a:ext cx="11129536" cy="4384907"/>
          </a:xfrm>
        </p:spPr>
        <p:txBody>
          <a:bodyPr>
            <a:normAutofit fontScale="92500" lnSpcReduction="10000"/>
          </a:bodyPr>
          <a:lstStyle/>
          <a:p>
            <a:r>
              <a:rPr lang="en-US" dirty="0" smtClean="0"/>
              <a:t>The problem of the cosmological constant [1] or the dark energy problem is the one of the most important and difficult in modern cosmology. A number of authors have proposed many options for solving this problem, but almost all of them do not provide an opportunity to accurately calculate the value of the density of dark energy.</a:t>
            </a:r>
            <a:endParaRPr lang="ru-RU" dirty="0" smtClean="0"/>
          </a:p>
          <a:p>
            <a:r>
              <a:rPr lang="en-US" dirty="0" smtClean="0"/>
              <a:t>In addition, as is known, standard estimates in the framework of quantum field theory give vacuum energy density values that are 10</a:t>
            </a:r>
            <a:r>
              <a:rPr lang="en-US" baseline="30000" dirty="0" smtClean="0"/>
              <a:t>122</a:t>
            </a:r>
            <a:r>
              <a:rPr lang="en-US" dirty="0" smtClean="0"/>
              <a:t> times higher than the observed one:</a:t>
            </a:r>
            <a:endParaRPr lang="ru-RU" dirty="0" smtClean="0"/>
          </a:p>
          <a:p>
            <a:pPr marL="457200" lvl="1" indent="0">
              <a:buNone/>
            </a:pPr>
            <a:r>
              <a:rPr lang="ru-RU" dirty="0" smtClean="0"/>
              <a:t>	</a:t>
            </a:r>
            <a:r>
              <a:rPr lang="en-US" dirty="0" smtClean="0"/>
              <a:t>		</a:t>
            </a:r>
            <a:endParaRPr lang="ru-RU" dirty="0" smtClean="0"/>
          </a:p>
          <a:p>
            <a:pPr marL="0" indent="0">
              <a:buNone/>
            </a:pPr>
            <a:r>
              <a:rPr lang="ru-RU" dirty="0" smtClean="0"/>
              <a:t>	</a:t>
            </a:r>
            <a:r>
              <a:rPr lang="en-US" dirty="0" smtClean="0"/>
              <a:t>where		</a:t>
            </a:r>
            <a:r>
              <a:rPr lang="ru-RU" dirty="0" smtClean="0"/>
              <a:t>			  </a:t>
            </a:r>
            <a:r>
              <a:rPr lang="en-US" dirty="0" smtClean="0"/>
              <a:t>    is the Planck energy.</a:t>
            </a:r>
            <a:endParaRPr lang="ru-RU" dirty="0"/>
          </a:p>
        </p:txBody>
      </p:sp>
      <p:sp>
        <p:nvSpPr>
          <p:cNvPr id="4" name="Номер слайда 3"/>
          <p:cNvSpPr>
            <a:spLocks noGrp="1"/>
          </p:cNvSpPr>
          <p:nvPr>
            <p:ph type="sldNum" sz="quarter" idx="12"/>
          </p:nvPr>
        </p:nvSpPr>
        <p:spPr/>
        <p:txBody>
          <a:bodyPr/>
          <a:lstStyle/>
          <a:p>
            <a:fld id="{34FA064B-C0A4-41AB-9DD7-71D16D0DDB32}" type="slidenum">
              <a:rPr lang="ru-RU" smtClean="0"/>
              <a:pPr/>
              <a:t>3</a:t>
            </a:fld>
            <a:endParaRPr lang="ru-RU"/>
          </a:p>
        </p:txBody>
      </p:sp>
      <p:sp>
        <p:nvSpPr>
          <p:cNvPr id="5" name="Rectangle 2"/>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1220165073"/>
              </p:ext>
            </p:extLst>
          </p:nvPr>
        </p:nvGraphicFramePr>
        <p:xfrm>
          <a:off x="6475728" y="4565025"/>
          <a:ext cx="4381500" cy="990600"/>
        </p:xfrm>
        <a:graphic>
          <a:graphicData uri="http://schemas.openxmlformats.org/presentationml/2006/ole">
            <mc:AlternateContent xmlns:mc="http://schemas.openxmlformats.org/markup-compatibility/2006">
              <mc:Choice xmlns:v="urn:schemas-microsoft-com:vml" Requires="v">
                <p:oleObj spid="_x0000_s1082" name="Equation" r:id="rId5" imgW="2920680" imgH="660240" progId="Equation.DSMT4">
                  <p:embed/>
                </p:oleObj>
              </mc:Choice>
              <mc:Fallback>
                <p:oleObj name="Equation" r:id="rId5" imgW="2920680" imgH="660240" progId="Equation.DSMT4">
                  <p:embed/>
                  <p:pic>
                    <p:nvPicPr>
                      <p:cNvPr id="9" name="Объект 8"/>
                      <p:cNvPicPr>
                        <a:picLocks noChangeAspect="1" noChangeArrowheads="1"/>
                      </p:cNvPicPr>
                      <p:nvPr/>
                    </p:nvPicPr>
                    <p:blipFill>
                      <a:blip r:embed="rId6"/>
                      <a:srcRect/>
                      <a:stretch>
                        <a:fillRect/>
                      </a:stretch>
                    </p:blipFill>
                    <p:spPr bwMode="auto">
                      <a:xfrm>
                        <a:off x="6475728" y="4565025"/>
                        <a:ext cx="43815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013646485"/>
              </p:ext>
            </p:extLst>
          </p:nvPr>
        </p:nvGraphicFramePr>
        <p:xfrm>
          <a:off x="2064948" y="5549785"/>
          <a:ext cx="2151716" cy="457002"/>
        </p:xfrm>
        <a:graphic>
          <a:graphicData uri="http://schemas.openxmlformats.org/presentationml/2006/ole">
            <mc:AlternateContent xmlns:mc="http://schemas.openxmlformats.org/markup-compatibility/2006">
              <mc:Choice xmlns:v="urn:schemas-microsoft-com:vml" Requires="v">
                <p:oleObj spid="_x0000_s1083" name="Equation" r:id="rId7" imgW="1434960" imgH="304560" progId="Equation.DSMT4">
                  <p:embed/>
                </p:oleObj>
              </mc:Choice>
              <mc:Fallback>
                <p:oleObj name="Equation" r:id="rId7" imgW="1434960" imgH="304560" progId="Equation.DSMT4">
                  <p:embed/>
                  <p:pic>
                    <p:nvPicPr>
                      <p:cNvPr id="10" name="Объект 9"/>
                      <p:cNvPicPr>
                        <a:picLocks noChangeAspect="1" noChangeArrowheads="1"/>
                      </p:cNvPicPr>
                      <p:nvPr/>
                    </p:nvPicPr>
                    <p:blipFill>
                      <a:blip r:embed="rId8"/>
                      <a:srcRect/>
                      <a:stretch>
                        <a:fillRect/>
                      </a:stretch>
                    </p:blipFill>
                    <p:spPr bwMode="auto">
                      <a:xfrm>
                        <a:off x="2064948" y="5549785"/>
                        <a:ext cx="2151716" cy="45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3789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p:nvPr>
        </p:nvSpPr>
        <p:spPr/>
        <p:txBody>
          <a:bodyPr>
            <a:normAutofit/>
          </a:bodyPr>
          <a:lstStyle/>
          <a:p>
            <a:r>
              <a:rPr lang="en-US" dirty="0" smtClean="0"/>
              <a:t>In the works of P. I. </a:t>
            </a:r>
            <a:r>
              <a:rPr lang="en-US" dirty="0" err="1" smtClean="0"/>
              <a:t>Fomin</a:t>
            </a:r>
            <a:r>
              <a:rPr lang="en-US" dirty="0" smtClean="0"/>
              <a:t> </a:t>
            </a:r>
            <a:r>
              <a:rPr lang="en-US" dirty="0">
                <a:solidFill>
                  <a:schemeClr val="tx1"/>
                </a:solidFill>
              </a:rPr>
              <a:t>[7, 8</a:t>
            </a:r>
            <a:r>
              <a:rPr lang="en-US" dirty="0" smtClean="0">
                <a:solidFill>
                  <a:schemeClr val="tx1"/>
                </a:solidFill>
              </a:rPr>
              <a:t>]</a:t>
            </a:r>
            <a:r>
              <a:rPr lang="en-US" dirty="0" smtClean="0"/>
              <a:t> it is shown that quasi-closed worlds of Planck dimensions can form regular structures [</a:t>
            </a:r>
            <a:r>
              <a:rPr lang="en-US" dirty="0">
                <a:solidFill>
                  <a:schemeClr val="tx1"/>
                </a:solidFill>
              </a:rPr>
              <a:t>7</a:t>
            </a:r>
            <a:r>
              <a:rPr lang="en-US" dirty="0" smtClean="0"/>
              <a:t>], a crystal-like lattice with cells of the Planck order, acting as “space atoms”:</a:t>
            </a:r>
            <a:endParaRPr lang="ru-RU" dirty="0" smtClean="0"/>
          </a:p>
          <a:p>
            <a:pPr>
              <a:lnSpc>
                <a:spcPct val="100000"/>
              </a:lnSpc>
            </a:pPr>
            <a:endParaRPr lang="ru-RU" dirty="0" smtClean="0"/>
          </a:p>
          <a:p>
            <a:pPr>
              <a:lnSpc>
                <a:spcPct val="100000"/>
              </a:lnSpc>
            </a:pPr>
            <a:endParaRPr lang="ru-RU" dirty="0" smtClean="0"/>
          </a:p>
          <a:p>
            <a:pPr>
              <a:lnSpc>
                <a:spcPct val="100000"/>
              </a:lnSpc>
            </a:pPr>
            <a:endParaRPr lang="ru-RU" dirty="0"/>
          </a:p>
          <a:p>
            <a:pPr>
              <a:lnSpc>
                <a:spcPct val="100000"/>
              </a:lnSpc>
            </a:pPr>
            <a:r>
              <a:rPr lang="en-US" dirty="0" smtClean="0"/>
              <a:t>Since these worlds are quasi-closed objects, their effective mass is close to zero. At the same time, they must interact with each other by quadrupole gravitational forces. </a:t>
            </a:r>
            <a:r>
              <a:rPr lang="de-DE" dirty="0" smtClean="0"/>
              <a:t>T</a:t>
            </a:r>
            <a:r>
              <a:rPr lang="en-US" dirty="0" smtClean="0"/>
              <a:t>he additional energy contributions of vacuum condensates to the vacuum energy density are automatically compensated due to the corresponding deformation of space atoms.</a:t>
            </a:r>
            <a:endParaRPr lang="ru-RU" dirty="0"/>
          </a:p>
        </p:txBody>
      </p:sp>
      <p:sp>
        <p:nvSpPr>
          <p:cNvPr id="4" name="Номер слайда 3"/>
          <p:cNvSpPr>
            <a:spLocks noGrp="1"/>
          </p:cNvSpPr>
          <p:nvPr>
            <p:ph type="sldNum" sz="quarter" idx="12"/>
          </p:nvPr>
        </p:nvSpPr>
        <p:spPr/>
        <p:txBody>
          <a:bodyPr/>
          <a:lstStyle/>
          <a:p>
            <a:fld id="{34FA064B-C0A4-41AB-9DD7-71D16D0DDB32}" type="slidenum">
              <a:rPr lang="ru-RU" smtClean="0"/>
              <a:pPr/>
              <a:t>4</a:t>
            </a:fld>
            <a:endParaRPr lang="ru-RU"/>
          </a:p>
        </p:txBody>
      </p:sp>
      <p:sp>
        <p:nvSpPr>
          <p:cNvPr id="5" name="Rectangle 2"/>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600363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p:cNvGraphicFramePr>
            <a:graphicFrameLocks noChangeAspect="1"/>
          </p:cNvGraphicFramePr>
          <p:nvPr>
            <p:extLst/>
          </p:nvPr>
        </p:nvGraphicFramePr>
        <p:xfrm>
          <a:off x="4511824" y="2539950"/>
          <a:ext cx="2113632" cy="457002"/>
        </p:xfrm>
        <a:graphic>
          <a:graphicData uri="http://schemas.openxmlformats.org/presentationml/2006/ole">
            <mc:AlternateContent xmlns:mc="http://schemas.openxmlformats.org/markup-compatibility/2006">
              <mc:Choice xmlns:v="urn:schemas-microsoft-com:vml" Requires="v">
                <p:oleObj spid="_x0000_s2077" name="Equation" r:id="rId5" imgW="1409400" imgH="304560" progId="Equation.DSMT4">
                  <p:embed/>
                </p:oleObj>
              </mc:Choice>
              <mc:Fallback>
                <p:oleObj name="Equation" r:id="rId5" imgW="1409400" imgH="304560" progId="Equation.DSMT4">
                  <p:embed/>
                  <p:pic>
                    <p:nvPicPr>
                      <p:cNvPr id="8" name="Объект 7"/>
                      <p:cNvPicPr>
                        <a:picLocks noChangeAspect="1" noChangeArrowheads="1"/>
                      </p:cNvPicPr>
                      <p:nvPr/>
                    </p:nvPicPr>
                    <p:blipFill>
                      <a:blip r:embed="rId6"/>
                      <a:srcRect/>
                      <a:stretch>
                        <a:fillRect/>
                      </a:stretch>
                    </p:blipFill>
                    <p:spPr bwMode="auto">
                      <a:xfrm>
                        <a:off x="4511824" y="2539950"/>
                        <a:ext cx="2113632" cy="4570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0708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82580" y="309093"/>
            <a:ext cx="11088710" cy="6107582"/>
          </a:xfrm>
        </p:spPr>
        <p:txBody>
          <a:bodyPr>
            <a:normAutofit fontScale="92500" lnSpcReduction="20000"/>
          </a:bodyPr>
          <a:lstStyle/>
          <a:p>
            <a:endParaRPr lang="ru-RU" dirty="0"/>
          </a:p>
          <a:p>
            <a:r>
              <a:rPr lang="en-US" dirty="0"/>
              <a:t>Because of this, P. I. </a:t>
            </a:r>
            <a:r>
              <a:rPr lang="en-US" dirty="0" err="1"/>
              <a:t>Fomin</a:t>
            </a:r>
            <a:r>
              <a:rPr lang="en-US" dirty="0"/>
              <a:t> in 1989 proposed to consider the physical vacuum as a four-dimensional gravitational quantum crystal with energy bands that correspond to generations of observed fermions.</a:t>
            </a:r>
          </a:p>
          <a:p>
            <a:r>
              <a:rPr lang="en-US" dirty="0"/>
              <a:t>Indeed, the connection between quantum solid state physics and elementary particle physics is fairly </a:t>
            </a:r>
            <a:r>
              <a:rPr lang="en-US" dirty="0" smtClean="0"/>
              <a:t>obvious</a:t>
            </a:r>
            <a:r>
              <a:rPr lang="uk-UA" dirty="0" smtClean="0"/>
              <a:t>. </a:t>
            </a:r>
            <a:r>
              <a:rPr lang="en-US" dirty="0" smtClean="0"/>
              <a:t>Moreover</a:t>
            </a:r>
            <a:r>
              <a:rPr lang="en-US" dirty="0"/>
              <a:t>, they use not only the same mathematical apparatus, but also in modern solid-state physics there are analogues of a number of elementary particles, and many processes describing the evolution of the Universe, including inflation, are modeled in </a:t>
            </a:r>
            <a:r>
              <a:rPr lang="en-US" dirty="0" smtClean="0"/>
              <a:t>metamaterials.</a:t>
            </a:r>
            <a:endParaRPr lang="en-US" dirty="0"/>
          </a:p>
          <a:p>
            <a:r>
              <a:rPr lang="en-US" dirty="0"/>
              <a:t>According to P. I. </a:t>
            </a:r>
            <a:r>
              <a:rPr lang="en-US" dirty="0" err="1"/>
              <a:t>Fomin</a:t>
            </a:r>
            <a:r>
              <a:rPr lang="en-US" dirty="0"/>
              <a:t>, all particles in the Universe as vacuum excitations are completely similar to quasi-particles living in a crystal, however, the space of a crystal is completely empty for them, although from an external point of view it has a regular ordered structure</a:t>
            </a:r>
            <a:r>
              <a:rPr lang="en-US" dirty="0" smtClean="0"/>
              <a:t>.</a:t>
            </a:r>
          </a:p>
          <a:p>
            <a:r>
              <a:rPr lang="en-US" dirty="0" smtClean="0"/>
              <a:t>Let's </a:t>
            </a:r>
            <a:r>
              <a:rPr lang="en-US" dirty="0"/>
              <a:t>take the next step in describing such a structure of the physical vacuum</a:t>
            </a:r>
            <a:r>
              <a:rPr lang="en-US" dirty="0" smtClean="0"/>
              <a:t>.</a:t>
            </a:r>
            <a:endParaRPr lang="en-US" dirty="0"/>
          </a:p>
        </p:txBody>
      </p:sp>
      <p:sp>
        <p:nvSpPr>
          <p:cNvPr id="4" name="Номер слайда 3"/>
          <p:cNvSpPr>
            <a:spLocks noGrp="1"/>
          </p:cNvSpPr>
          <p:nvPr>
            <p:ph type="sldNum" sz="quarter" idx="4294967295"/>
          </p:nvPr>
        </p:nvSpPr>
        <p:spPr>
          <a:xfrm>
            <a:off x="11139488" y="5956300"/>
            <a:ext cx="1052512" cy="365125"/>
          </a:xfrm>
        </p:spPr>
        <p:txBody>
          <a:bodyPr/>
          <a:lstStyle/>
          <a:p>
            <a:pPr>
              <a:defRPr/>
            </a:pPr>
            <a:fld id="{34FA064B-C0A4-41AB-9DD7-71D16D0DDB32}" type="slidenum">
              <a:rPr lang="ru-RU" smtClean="0"/>
              <a:pPr>
                <a:defRPr/>
              </a:pPr>
              <a:t>5</a:t>
            </a:fld>
            <a:endParaRPr lang="ru-RU"/>
          </a:p>
        </p:txBody>
      </p:sp>
    </p:spTree>
    <p:extLst>
      <p:ext uri="{BB962C8B-B14F-4D97-AF65-F5344CB8AC3E}">
        <p14:creationId xmlns:p14="http://schemas.microsoft.com/office/powerpoint/2010/main" val="3961275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22149" y="299125"/>
            <a:ext cx="62562" cy="84068"/>
          </a:xfrm>
          <a:prstGeom prst="rect">
            <a:avLst/>
          </a:prstGeom>
        </p:spPr>
        <p:txBody>
          <a:bodyPr wrap="none" lIns="0" tIns="0" rIns="0" bIns="0">
            <a:noAutofit/>
          </a:bodyPr>
          <a:lstStyle/>
          <a:p>
            <a:r>
              <a:rPr lang="en-US" sz="673">
                <a:latin typeface="Times New Roman"/>
              </a:rPr>
              <a:t>2</a:t>
            </a:r>
          </a:p>
        </p:txBody>
      </p:sp>
      <p:sp>
        <p:nvSpPr>
          <p:cNvPr id="7" name="Заголовок 6"/>
          <p:cNvSpPr>
            <a:spLocks noGrp="1"/>
          </p:cNvSpPr>
          <p:nvPr>
            <p:ph type="title"/>
          </p:nvPr>
        </p:nvSpPr>
        <p:spPr/>
        <p:txBody>
          <a:bodyPr/>
          <a:lstStyle/>
          <a:p>
            <a:r>
              <a:rPr lang="en-US" dirty="0" smtClean="0">
                <a:latin typeface="Arial Black" panose="020B0A04020102020204" pitchFamily="34" charset="0"/>
                <a:cs typeface="Arial" panose="020B0604020202020204" pitchFamily="34" charset="0"/>
              </a:rPr>
              <a:t>Structure of the vacuum on the Planck scale </a:t>
            </a:r>
            <a:r>
              <a:rPr lang="ru-RU" dirty="0" smtClean="0">
                <a:latin typeface="Arial Black" panose="020B0A04020102020204" pitchFamily="34" charset="0"/>
                <a:cs typeface="Arial" panose="020B0604020202020204" pitchFamily="34" charset="0"/>
              </a:rPr>
              <a:t/>
            </a:r>
            <a:br>
              <a:rPr lang="ru-RU" dirty="0" smtClean="0">
                <a:latin typeface="Arial Black" panose="020B0A04020102020204" pitchFamily="34" charset="0"/>
                <a:cs typeface="Arial" panose="020B0604020202020204" pitchFamily="34" charset="0"/>
              </a:rPr>
            </a:br>
            <a:r>
              <a:rPr lang="en-US" dirty="0" smtClean="0">
                <a:latin typeface="Arial Black" panose="020B0A04020102020204" pitchFamily="34" charset="0"/>
                <a:cs typeface="Arial" panose="020B0604020202020204" pitchFamily="34" charset="0"/>
              </a:rPr>
              <a:t>and superconductivity</a:t>
            </a:r>
            <a:endParaRPr lang="uk-UA" dirty="0">
              <a:latin typeface="Arial Black" panose="020B0A04020102020204" pitchFamily="34" charset="0"/>
              <a:cs typeface="Arial" panose="020B0604020202020204" pitchFamily="34" charset="0"/>
            </a:endParaRPr>
          </a:p>
        </p:txBody>
      </p:sp>
      <p:sp>
        <p:nvSpPr>
          <p:cNvPr id="8" name="Объект 7"/>
          <p:cNvSpPr>
            <a:spLocks noGrp="1"/>
          </p:cNvSpPr>
          <p:nvPr>
            <p:ph idx="1"/>
          </p:nvPr>
        </p:nvSpPr>
        <p:spPr>
          <a:xfrm>
            <a:off x="430117" y="1854558"/>
            <a:ext cx="11331765" cy="4803819"/>
          </a:xfrm>
        </p:spPr>
        <p:txBody>
          <a:bodyPr>
            <a:normAutofit fontScale="77500" lnSpcReduction="20000"/>
          </a:bodyPr>
          <a:lstStyle/>
          <a:p>
            <a:pPr>
              <a:spcBef>
                <a:spcPts val="0"/>
              </a:spcBef>
            </a:pPr>
            <a:r>
              <a:rPr lang="en-US" dirty="0" smtClean="0"/>
              <a:t>Let us consider such a crystal-like structure not just as an analogue of a </a:t>
            </a:r>
            <a:r>
              <a:rPr lang="en-US" dirty="0" err="1" smtClean="0"/>
              <a:t>solidbody</a:t>
            </a:r>
            <a:r>
              <a:rPr lang="en-US" dirty="0" smtClean="0"/>
              <a:t>, but as a structure similar to the structure of a metal, in which there are free primary fermions [4, 9]. Such fermions arise naturally in multidimensional </a:t>
            </a:r>
            <a:r>
              <a:rPr lang="en-US" dirty="0" err="1" smtClean="0"/>
              <a:t>Kaluza</a:t>
            </a:r>
            <a:r>
              <a:rPr lang="en-US" dirty="0" smtClean="0"/>
              <a:t>–Klein theories.</a:t>
            </a:r>
          </a:p>
          <a:p>
            <a:pPr>
              <a:spcBef>
                <a:spcPts val="0"/>
              </a:spcBef>
            </a:pPr>
            <a:r>
              <a:rPr lang="en-US" dirty="0" smtClean="0"/>
              <a:t>These fermions can interact with a spatial crystal-like lattice, and under certain conditions can pair through phonon interaction, similar to the Bardeen-Cooper-Schrieffer (BCS) mechanism [9] for electrons in a metal with the formation of a Bose condensate.</a:t>
            </a:r>
          </a:p>
          <a:p>
            <a:pPr>
              <a:spcBef>
                <a:spcPts val="0"/>
              </a:spcBef>
            </a:pPr>
            <a:r>
              <a:rPr lang="en-US" dirty="0" smtClean="0"/>
              <a:t>Thus, pairing of fermions can occur near the Fermi surface of this spatial “quasicrystal” In this case, the maximum oscillation frequency of a crystal -like lattice, as an analogue of the Debye frequency, is close to the Planck frequency:</a:t>
            </a:r>
          </a:p>
          <a:p>
            <a:pPr>
              <a:spcBef>
                <a:spcPts val="0"/>
              </a:spcBef>
            </a:pPr>
            <a:r>
              <a:rPr lang="en-US" dirty="0" smtClean="0"/>
              <a:t>In [4, 9] we described the process of formation of dark energy as a condensate of primary fermions, by analogy with the theory of superconductivity by Bardeen-Cooper-Schrieffer (BCS). It gives a better understanding of the dark energy nature.</a:t>
            </a:r>
            <a:endParaRPr lang="uk-UA" dirty="0" smtClean="0"/>
          </a:p>
          <a:p>
            <a:pPr>
              <a:spcBef>
                <a:spcPts val="0"/>
              </a:spcBef>
            </a:pPr>
            <a:r>
              <a:rPr lang="en-US" dirty="0"/>
              <a:t>Let us consider the degenerate almost ideal Fermi gas with attraction between the particles, which are the primary fermions with a mass close to the Planck mass:	          </a:t>
            </a:r>
          </a:p>
        </p:txBody>
      </p:sp>
      <p:graphicFrame>
        <p:nvGraphicFramePr>
          <p:cNvPr id="15" name="Объект 14"/>
          <p:cNvGraphicFramePr>
            <a:graphicFrameLocks noChangeAspect="1"/>
          </p:cNvGraphicFramePr>
          <p:nvPr>
            <p:extLst>
              <p:ext uri="{D42A27DB-BD31-4B8C-83A1-F6EECF244321}">
                <p14:modId xmlns:p14="http://schemas.microsoft.com/office/powerpoint/2010/main" val="1145345787"/>
              </p:ext>
            </p:extLst>
          </p:nvPr>
        </p:nvGraphicFramePr>
        <p:xfrm>
          <a:off x="7982231" y="4718878"/>
          <a:ext cx="1041400" cy="381000"/>
        </p:xfrm>
        <a:graphic>
          <a:graphicData uri="http://schemas.openxmlformats.org/presentationml/2006/ole">
            <mc:AlternateContent xmlns:mc="http://schemas.openxmlformats.org/markup-compatibility/2006">
              <mc:Choice xmlns:v="urn:schemas-microsoft-com:vml" Requires="v">
                <p:oleObj spid="_x0000_s18468" name="Equation" r:id="rId5" imgW="1041120" imgH="380880" progId="Equation.DSMT4">
                  <p:embed/>
                </p:oleObj>
              </mc:Choice>
              <mc:Fallback>
                <p:oleObj name="Equation" r:id="rId5" imgW="1041120" imgH="380880" progId="Equation.DSMT4">
                  <p:embed/>
                  <p:pic>
                    <p:nvPicPr>
                      <p:cNvPr id="2" name="Объект 1"/>
                      <p:cNvPicPr/>
                      <p:nvPr/>
                    </p:nvPicPr>
                    <p:blipFill>
                      <a:blip r:embed="rId6"/>
                      <a:stretch>
                        <a:fillRect/>
                      </a:stretch>
                    </p:blipFill>
                    <p:spPr>
                      <a:xfrm>
                        <a:off x="7982231" y="4718878"/>
                        <a:ext cx="1041400" cy="3810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643770309"/>
              </p:ext>
            </p:extLst>
          </p:nvPr>
        </p:nvGraphicFramePr>
        <p:xfrm>
          <a:off x="10695902" y="6225861"/>
          <a:ext cx="1066800" cy="381000"/>
        </p:xfrm>
        <a:graphic>
          <a:graphicData uri="http://schemas.openxmlformats.org/presentationml/2006/ole">
            <mc:AlternateContent xmlns:mc="http://schemas.openxmlformats.org/markup-compatibility/2006">
              <mc:Choice xmlns:v="urn:schemas-microsoft-com:vml" Requires="v">
                <p:oleObj spid="_x0000_s18469" name="Equation" r:id="rId7" imgW="1066800" imgH="381000" progId="Equation.DSMT4">
                  <p:embed/>
                </p:oleObj>
              </mc:Choice>
              <mc:Fallback>
                <p:oleObj name="Equation" r:id="rId7" imgW="1066800" imgH="381000" progId="Equation.DSMT4">
                  <p:embed/>
                  <p:pic>
                    <p:nvPicPr>
                      <p:cNvPr id="12" name="Объект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95902" y="6225861"/>
                        <a:ext cx="1066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051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134" y="763930"/>
            <a:ext cx="11029616" cy="418306"/>
          </a:xfrm>
        </p:spPr>
        <p:txBody>
          <a:bodyPr>
            <a:normAutofit fontScale="90000"/>
          </a:bodyPr>
          <a:lstStyle/>
          <a:p>
            <a:r>
              <a:rPr lang="en-US" dirty="0" smtClean="0"/>
              <a:t>The energy spectrum of the superfluid gas</a:t>
            </a:r>
            <a:endParaRPr lang="ru-RU" dirty="0"/>
          </a:p>
        </p:txBody>
      </p:sp>
      <p:sp>
        <p:nvSpPr>
          <p:cNvPr id="17" name="Объект 16"/>
          <p:cNvSpPr>
            <a:spLocks noGrp="1"/>
          </p:cNvSpPr>
          <p:nvPr>
            <p:ph idx="1"/>
          </p:nvPr>
        </p:nvSpPr>
        <p:spPr>
          <a:xfrm>
            <a:off x="400888" y="1493816"/>
            <a:ext cx="11029615" cy="4850939"/>
          </a:xfrm>
        </p:spPr>
        <p:txBody>
          <a:bodyPr>
            <a:normAutofit fontScale="70000" lnSpcReduction="20000"/>
          </a:bodyPr>
          <a:lstStyle/>
          <a:p>
            <a:r>
              <a:rPr lang="en-US" dirty="0" smtClean="0"/>
              <a:t>It is well known, that even in the presence of an arbitrarily weak attraction between the particles, the ground state of the system is unstable respect to the restructuring, changing whole system and lowering its energy</a:t>
            </a:r>
            <a:r>
              <a:rPr lang="ru-RU" dirty="0" smtClean="0"/>
              <a:t> </a:t>
            </a:r>
            <a:r>
              <a:rPr lang="en-US" dirty="0" smtClean="0"/>
              <a:t>[3, 5]. This instability arises from the Cooper effect, i.e. aspiration to the formation of bound states of fermions pairs that are in the p-space near the Fermi surface and have momenta equal in direction and antiparallel spins. For consideration of this problem, following to [</a:t>
            </a:r>
            <a:r>
              <a:rPr lang="en-US" dirty="0">
                <a:solidFill>
                  <a:schemeClr val="tx1"/>
                </a:solidFill>
              </a:rPr>
              <a:t>5</a:t>
            </a:r>
            <a:r>
              <a:rPr lang="en-US" dirty="0" smtClean="0"/>
              <a:t>], we introduce the </a:t>
            </a:r>
            <a:r>
              <a:rPr lang="en-US" dirty="0" err="1" smtClean="0"/>
              <a:t>Bogolyubov</a:t>
            </a:r>
            <a:r>
              <a:rPr lang="en-US" dirty="0" smtClean="0"/>
              <a:t> transformation of the operators, which bring together the operators of the particles with opposite momenta and spins:</a:t>
            </a:r>
            <a:endParaRPr lang="ru-RU" dirty="0" smtClean="0"/>
          </a:p>
          <a:p>
            <a:pPr lvl="0"/>
            <a:endParaRPr lang="ru-RU" dirty="0" smtClean="0"/>
          </a:p>
          <a:p>
            <a:pPr lvl="0"/>
            <a:endParaRPr lang="ru-RU" dirty="0" smtClean="0"/>
          </a:p>
          <a:p>
            <a:pPr lvl="0"/>
            <a:endParaRPr lang="en-US" dirty="0" smtClean="0"/>
          </a:p>
          <a:p>
            <a:pPr lvl="0"/>
            <a:r>
              <a:rPr lang="en-US" dirty="0" smtClean="0"/>
              <a:t>The indexes + and - refer to the two values of the spin projection. With gas isotropy the coefficients </a:t>
            </a:r>
            <a:r>
              <a:rPr lang="en-US" sz="3400" i="1" dirty="0" smtClean="0">
                <a:solidFill>
                  <a:srgbClr val="3333FF"/>
                </a:solidFill>
                <a:latin typeface="Times New Roman" panose="02020603050405020304" pitchFamily="18" charset="0"/>
                <a:cs typeface="Times New Roman" panose="02020603050405020304" pitchFamily="18" charset="0"/>
              </a:rPr>
              <a:t>u</a:t>
            </a:r>
            <a:r>
              <a:rPr lang="en-US" sz="3400" i="1" baseline="-25000" dirty="0" smtClean="0">
                <a:solidFill>
                  <a:srgbClr val="3333FF"/>
                </a:solidFill>
                <a:latin typeface="Times New Roman" panose="02020603050405020304" pitchFamily="18" charset="0"/>
                <a:cs typeface="Times New Roman" panose="02020603050405020304" pitchFamily="18" charset="0"/>
              </a:rPr>
              <a:t>p</a:t>
            </a:r>
            <a:r>
              <a:rPr lang="en-US" sz="3400" i="1" dirty="0" smtClean="0">
                <a:solidFill>
                  <a:srgbClr val="3333FF"/>
                </a:solidFill>
                <a:latin typeface="Times New Roman" panose="02020603050405020304" pitchFamily="18" charset="0"/>
                <a:cs typeface="Times New Roman" panose="02020603050405020304" pitchFamily="18" charset="0"/>
              </a:rPr>
              <a:t>, </a:t>
            </a:r>
            <a:r>
              <a:rPr lang="en-US" sz="3400" i="1" dirty="0" err="1" smtClean="0">
                <a:solidFill>
                  <a:srgbClr val="3333FF"/>
                </a:solidFill>
                <a:latin typeface="Times New Roman" panose="02020603050405020304" pitchFamily="18" charset="0"/>
                <a:cs typeface="Times New Roman" panose="02020603050405020304" pitchFamily="18" charset="0"/>
              </a:rPr>
              <a:t>v</a:t>
            </a:r>
            <a:r>
              <a:rPr lang="en-US" sz="3400" i="1" baseline="-25000" dirty="0" err="1" smtClean="0">
                <a:solidFill>
                  <a:srgbClr val="3333FF"/>
                </a:solidFill>
                <a:latin typeface="Times New Roman" panose="02020603050405020304" pitchFamily="18" charset="0"/>
                <a:cs typeface="Times New Roman" panose="02020603050405020304" pitchFamily="18" charset="0"/>
              </a:rPr>
              <a:t>p</a:t>
            </a:r>
            <a:r>
              <a:rPr lang="en-US" dirty="0" smtClean="0"/>
              <a:t>  can depend only on the absolute value of the momentum p. The operators comply with the creation and annihilation of quasiparticles on condition:</a:t>
            </a:r>
            <a:endParaRPr lang="ru-RU" dirty="0" smtClean="0"/>
          </a:p>
          <a:p>
            <a:pPr marL="0" lvl="0" indent="0">
              <a:buNone/>
            </a:pPr>
            <a:r>
              <a:rPr lang="en-US" dirty="0" smtClean="0"/>
              <a:t>	</a:t>
            </a:r>
            <a:r>
              <a:rPr lang="ru-RU" dirty="0" smtClean="0"/>
              <a:t/>
            </a:r>
            <a:br>
              <a:rPr lang="ru-RU" dirty="0" smtClean="0"/>
            </a:br>
            <a:r>
              <a:rPr lang="ru-RU" dirty="0" smtClean="0"/>
              <a:t>	</a:t>
            </a:r>
            <a:r>
              <a:rPr lang="en-US" dirty="0" smtClean="0"/>
              <a:t>where the index </a:t>
            </a:r>
            <a:r>
              <a:rPr lang="el-GR" sz="3400" dirty="0" smtClean="0">
                <a:solidFill>
                  <a:srgbClr val="3333FF"/>
                </a:solidFill>
                <a:latin typeface="Times New Roman" panose="02020603050405020304" pitchFamily="18" charset="0"/>
                <a:cs typeface="Times New Roman" panose="02020603050405020304" pitchFamily="18" charset="0"/>
              </a:rPr>
              <a:t>α</a:t>
            </a:r>
            <a:r>
              <a:rPr lang="en-US" dirty="0" smtClean="0"/>
              <a:t> numbers the two values of the spin projection.</a:t>
            </a:r>
            <a:endParaRPr lang="ru-RU" dirty="0" smtClean="0"/>
          </a:p>
          <a:p>
            <a:endParaRPr lang="uk-UA" dirty="0"/>
          </a:p>
        </p:txBody>
      </p:sp>
      <p:sp>
        <p:nvSpPr>
          <p:cNvPr id="4" name="Номер слайда 3"/>
          <p:cNvSpPr>
            <a:spLocks noGrp="1"/>
          </p:cNvSpPr>
          <p:nvPr>
            <p:ph type="sldNum" sz="quarter" idx="12"/>
          </p:nvPr>
        </p:nvSpPr>
        <p:spPr/>
        <p:txBody>
          <a:bodyPr/>
          <a:lstStyle/>
          <a:p>
            <a:fld id="{A37C47D8-5774-4E13-9165-C1898E295E10}" type="slidenum">
              <a:rPr lang="ru-RU" altLang="ru-RU" smtClean="0"/>
              <a:pPr/>
              <a:t>7</a:t>
            </a:fld>
            <a:endParaRPr lang="ru-RU" altLang="ru-RU"/>
          </a:p>
        </p:txBody>
      </p:sp>
      <p:graphicFrame>
        <p:nvGraphicFramePr>
          <p:cNvPr id="10" name="Объект 9"/>
          <p:cNvGraphicFramePr>
            <a:graphicFrameLocks noChangeAspect="1"/>
          </p:cNvGraphicFramePr>
          <p:nvPr>
            <p:extLst>
              <p:ext uri="{D42A27DB-BD31-4B8C-83A1-F6EECF244321}">
                <p14:modId xmlns:p14="http://schemas.microsoft.com/office/powerpoint/2010/main" val="441092703"/>
              </p:ext>
            </p:extLst>
          </p:nvPr>
        </p:nvGraphicFramePr>
        <p:xfrm>
          <a:off x="4224007" y="3181386"/>
          <a:ext cx="2664296" cy="1221677"/>
        </p:xfrm>
        <a:graphic>
          <a:graphicData uri="http://schemas.openxmlformats.org/presentationml/2006/ole">
            <mc:AlternateContent xmlns:mc="http://schemas.openxmlformats.org/markup-compatibility/2006">
              <mc:Choice xmlns:v="urn:schemas-microsoft-com:vml" Requires="v">
                <p:oleObj spid="_x0000_s4159" name="Equation" r:id="rId4" imgW="2603160" imgH="1193760" progId="Equation.DSMT4">
                  <p:embed/>
                </p:oleObj>
              </mc:Choice>
              <mc:Fallback>
                <p:oleObj name="Equation" r:id="rId4" imgW="2603160" imgH="1193760" progId="Equation.DSMT4">
                  <p:embed/>
                  <p:pic>
                    <p:nvPicPr>
                      <p:cNvPr id="10" name="Объект 9"/>
                      <p:cNvPicPr/>
                      <p:nvPr/>
                    </p:nvPicPr>
                    <p:blipFill>
                      <a:blip r:embed="rId5"/>
                      <a:stretch>
                        <a:fillRect/>
                      </a:stretch>
                    </p:blipFill>
                    <p:spPr>
                      <a:xfrm>
                        <a:off x="4224007" y="3181386"/>
                        <a:ext cx="2664296" cy="1221677"/>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619050855"/>
              </p:ext>
            </p:extLst>
          </p:nvPr>
        </p:nvGraphicFramePr>
        <p:xfrm>
          <a:off x="8898366" y="5111157"/>
          <a:ext cx="2057400" cy="533400"/>
        </p:xfrm>
        <a:graphic>
          <a:graphicData uri="http://schemas.openxmlformats.org/presentationml/2006/ole">
            <mc:AlternateContent xmlns:mc="http://schemas.openxmlformats.org/markup-compatibility/2006">
              <mc:Choice xmlns:v="urn:schemas-microsoft-com:vml" Requires="v">
                <p:oleObj spid="_x0000_s4160" name="Equation" r:id="rId6" imgW="1028520" imgH="266400" progId="Equation.DSMT4">
                  <p:embed/>
                </p:oleObj>
              </mc:Choice>
              <mc:Fallback>
                <p:oleObj name="Equation" r:id="rId6" imgW="1028520" imgH="266400" progId="Equation.DSMT4">
                  <p:embed/>
                  <p:pic>
                    <p:nvPicPr>
                      <p:cNvPr id="11" name="Объект 10"/>
                      <p:cNvPicPr/>
                      <p:nvPr/>
                    </p:nvPicPr>
                    <p:blipFill>
                      <a:blip r:embed="rId7"/>
                      <a:stretch>
                        <a:fillRect/>
                      </a:stretch>
                    </p:blipFill>
                    <p:spPr>
                      <a:xfrm>
                        <a:off x="8898366" y="5111157"/>
                        <a:ext cx="2057400" cy="533400"/>
                      </a:xfrm>
                      <a:prstGeom prst="rect">
                        <a:avLst/>
                      </a:prstGeom>
                    </p:spPr>
                  </p:pic>
                </p:oleObj>
              </mc:Fallback>
            </mc:AlternateContent>
          </a:graphicData>
        </a:graphic>
      </p:graphicFrame>
    </p:spTree>
    <p:extLst>
      <p:ext uri="{BB962C8B-B14F-4D97-AF65-F5344CB8AC3E}">
        <p14:creationId xmlns:p14="http://schemas.microsoft.com/office/powerpoint/2010/main" val="128208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334434" y="775779"/>
            <a:ext cx="11487151" cy="5545483"/>
          </a:xfrm>
        </p:spPr>
        <p:txBody>
          <a:bodyPr>
            <a:normAutofit fontScale="85000" lnSpcReduction="20000"/>
          </a:bodyPr>
          <a:lstStyle/>
          <a:p>
            <a:pPr lvl="0"/>
            <a:r>
              <a:rPr lang="en-US" dirty="0" smtClean="0"/>
              <a:t>Other pairs of operators are </a:t>
            </a:r>
            <a:r>
              <a:rPr lang="en-US" dirty="0" err="1" smtClean="0"/>
              <a:t>anticommutative</a:t>
            </a:r>
            <a:r>
              <a:rPr lang="en-US" dirty="0" smtClean="0"/>
              <a:t>. Therefore, the transform coefficients is imposed a condition:</a:t>
            </a:r>
            <a:endParaRPr lang="ru-RU" dirty="0" smtClean="0"/>
          </a:p>
          <a:p>
            <a:endParaRPr lang="en-US" dirty="0" smtClean="0"/>
          </a:p>
          <a:p>
            <a:endParaRPr lang="en-US" dirty="0" smtClean="0"/>
          </a:p>
          <a:p>
            <a:r>
              <a:rPr lang="en-US" dirty="0" smtClean="0"/>
              <a:t>The transformation inverse to 		</a:t>
            </a:r>
            <a:r>
              <a:rPr lang="ru-RU" dirty="0" smtClean="0"/>
              <a:t>	</a:t>
            </a:r>
            <a:r>
              <a:rPr lang="en-US" dirty="0" smtClean="0"/>
              <a:t>takes the form</a:t>
            </a:r>
          </a:p>
          <a:p>
            <a:endParaRPr lang="en-US" dirty="0" smtClean="0"/>
          </a:p>
          <a:p>
            <a:endParaRPr lang="en-US" dirty="0" smtClean="0"/>
          </a:p>
          <a:p>
            <a:endParaRPr lang="en-US" dirty="0" smtClean="0"/>
          </a:p>
          <a:p>
            <a:endParaRPr lang="en-US" dirty="0" smtClean="0"/>
          </a:p>
          <a:p>
            <a:endParaRPr lang="en-US" dirty="0" smtClean="0"/>
          </a:p>
          <a:p>
            <a:r>
              <a:rPr lang="en-US" dirty="0" smtClean="0"/>
              <a:t>Due to the primary role of the interaction between pairs of particles with opposite momenta and spins only write the Hamiltonian with the members, in which </a:t>
            </a:r>
            <a:endParaRPr lang="ru-RU" dirty="0" smtClean="0"/>
          </a:p>
          <a:p>
            <a:endParaRPr lang="en-US" dirty="0" smtClean="0"/>
          </a:p>
          <a:p>
            <a:endParaRPr lang="en-US" dirty="0" smtClean="0"/>
          </a:p>
          <a:p>
            <a:endParaRPr lang="en-US" dirty="0" smtClean="0"/>
          </a:p>
          <a:p>
            <a:endParaRPr lang="en-US" dirty="0" smtClean="0"/>
          </a:p>
          <a:p>
            <a:pPr marL="324000" lvl="1" indent="0">
              <a:buNone/>
            </a:pPr>
            <a:r>
              <a:rPr lang="en-US" dirty="0" smtClean="0"/>
              <a:t>where 		</a:t>
            </a:r>
            <a:r>
              <a:rPr lang="ru-RU" dirty="0" smtClean="0"/>
              <a:t> </a:t>
            </a:r>
            <a:r>
              <a:rPr lang="en-US" dirty="0" smtClean="0"/>
              <a:t>	</a:t>
            </a:r>
            <a:r>
              <a:rPr lang="ru-RU" dirty="0" smtClean="0"/>
              <a:t>		</a:t>
            </a:r>
            <a:r>
              <a:rPr lang="en-US" dirty="0" smtClean="0"/>
              <a:t>is a “coupling constant”, </a:t>
            </a:r>
            <a:r>
              <a:rPr lang="ru-RU" dirty="0" smtClean="0"/>
              <a:t> </a:t>
            </a:r>
            <a:r>
              <a:rPr lang="en-US" dirty="0" smtClean="0"/>
              <a:t>	    </a:t>
            </a:r>
            <a:r>
              <a:rPr lang="ru-RU" dirty="0" smtClean="0"/>
              <a:t>		</a:t>
            </a:r>
            <a:r>
              <a:rPr lang="en-US" dirty="0" smtClean="0"/>
              <a:t>is the scattering length. </a:t>
            </a:r>
            <a:endParaRPr lang="ru-RU" dirty="0" smtClean="0"/>
          </a:p>
          <a:p>
            <a:endParaRPr lang="ru-RU" dirty="0" smtClean="0"/>
          </a:p>
          <a:p>
            <a:endParaRPr lang="ru-RU" dirty="0"/>
          </a:p>
        </p:txBody>
      </p:sp>
      <p:sp>
        <p:nvSpPr>
          <p:cNvPr id="3" name="Номер слайда 2"/>
          <p:cNvSpPr>
            <a:spLocks noGrp="1"/>
          </p:cNvSpPr>
          <p:nvPr>
            <p:ph type="sldNum" sz="quarter" idx="12"/>
          </p:nvPr>
        </p:nvSpPr>
        <p:spPr/>
        <p:txBody>
          <a:bodyPr/>
          <a:lstStyle/>
          <a:p>
            <a:fld id="{DED9B0ED-35A7-4827-ADCF-521345EACD96}" type="slidenum">
              <a:rPr lang="ru-RU" smtClean="0"/>
              <a:pPr/>
              <a:t>8</a:t>
            </a:fld>
            <a:endParaRPr lang="ru-RU"/>
          </a:p>
        </p:txBody>
      </p:sp>
      <p:sp>
        <p:nvSpPr>
          <p:cNvPr id="4" name="Rectangle 2"/>
          <p:cNvSpPr>
            <a:spLocks noChangeArrowheads="1"/>
          </p:cNvSpPr>
          <p:nvPr/>
        </p:nvSpPr>
        <p:spPr bwMode="auto">
          <a:xfrm>
            <a:off x="3251684" y="20968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259401523"/>
              </p:ext>
            </p:extLst>
          </p:nvPr>
        </p:nvGraphicFramePr>
        <p:xfrm>
          <a:off x="3999099" y="938461"/>
          <a:ext cx="1289050" cy="450850"/>
        </p:xfrm>
        <a:graphic>
          <a:graphicData uri="http://schemas.openxmlformats.org/presentationml/2006/ole">
            <mc:AlternateContent xmlns:mc="http://schemas.openxmlformats.org/markup-compatibility/2006">
              <mc:Choice xmlns:v="urn:schemas-microsoft-com:vml" Requires="v">
                <p:oleObj spid="_x0000_s5311" name="Equation" r:id="rId4" imgW="1282680" imgH="457200" progId="Equation.DSMT4">
                  <p:embed/>
                </p:oleObj>
              </mc:Choice>
              <mc:Fallback>
                <p:oleObj name="Equation" r:id="rId4" imgW="1282680" imgH="457200" progId="Equation.DSMT4">
                  <p:embed/>
                  <p:pic>
                    <p:nvPicPr>
                      <p:cNvPr id="5" name="Объект 4"/>
                      <p:cNvPicPr>
                        <a:picLocks noChangeAspect="1" noChangeArrowheads="1"/>
                      </p:cNvPicPr>
                      <p:nvPr/>
                    </p:nvPicPr>
                    <p:blipFill>
                      <a:blip r:embed="rId5"/>
                      <a:srcRect/>
                      <a:stretch>
                        <a:fillRect/>
                      </a:stretch>
                    </p:blipFill>
                    <p:spPr bwMode="auto">
                      <a:xfrm>
                        <a:off x="3999099" y="938461"/>
                        <a:ext cx="128905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890610294"/>
              </p:ext>
            </p:extLst>
          </p:nvPr>
        </p:nvGraphicFramePr>
        <p:xfrm>
          <a:off x="4228607" y="1635662"/>
          <a:ext cx="1001712" cy="569913"/>
        </p:xfrm>
        <a:graphic>
          <a:graphicData uri="http://schemas.openxmlformats.org/presentationml/2006/ole">
            <mc:AlternateContent xmlns:mc="http://schemas.openxmlformats.org/markup-compatibility/2006">
              <mc:Choice xmlns:v="urn:schemas-microsoft-com:vml" Requires="v">
                <p:oleObj spid="_x0000_s5312" name="Equation" r:id="rId6" imgW="977760" imgH="558720" progId="Equation.DSMT4">
                  <p:embed/>
                </p:oleObj>
              </mc:Choice>
              <mc:Fallback>
                <p:oleObj name="Equation" r:id="rId6" imgW="977760" imgH="558720" progId="Equation.DSMT4">
                  <p:embed/>
                  <p:pic>
                    <p:nvPicPr>
                      <p:cNvPr id="10" name="Объект 9"/>
                      <p:cNvPicPr/>
                      <p:nvPr/>
                    </p:nvPicPr>
                    <p:blipFill>
                      <a:blip r:embed="rId7"/>
                      <a:stretch>
                        <a:fillRect/>
                      </a:stretch>
                    </p:blipFill>
                    <p:spPr>
                      <a:xfrm>
                        <a:off x="4228607" y="1635662"/>
                        <a:ext cx="1001712" cy="569913"/>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2824971743"/>
              </p:ext>
            </p:extLst>
          </p:nvPr>
        </p:nvGraphicFramePr>
        <p:xfrm>
          <a:off x="3776660" y="2343455"/>
          <a:ext cx="2578100" cy="1193800"/>
        </p:xfrm>
        <a:graphic>
          <a:graphicData uri="http://schemas.openxmlformats.org/presentationml/2006/ole">
            <mc:AlternateContent xmlns:mc="http://schemas.openxmlformats.org/markup-compatibility/2006">
              <mc:Choice xmlns:v="urn:schemas-microsoft-com:vml" Requires="v">
                <p:oleObj spid="_x0000_s5313" name="Equation" r:id="rId8" imgW="2577960" imgH="1193760" progId="Equation.DSMT4">
                  <p:embed/>
                </p:oleObj>
              </mc:Choice>
              <mc:Fallback>
                <p:oleObj name="Equation" r:id="rId8" imgW="2577960" imgH="1193760" progId="Equation.DSMT4">
                  <p:embed/>
                  <p:pic>
                    <p:nvPicPr>
                      <p:cNvPr id="11" name="Объект 10"/>
                      <p:cNvPicPr/>
                      <p:nvPr/>
                    </p:nvPicPr>
                    <p:blipFill>
                      <a:blip r:embed="rId9"/>
                      <a:stretch>
                        <a:fillRect/>
                      </a:stretch>
                    </p:blipFill>
                    <p:spPr>
                      <a:xfrm>
                        <a:off x="3776660" y="2343455"/>
                        <a:ext cx="2578100" cy="1193800"/>
                      </a:xfrm>
                      <a:prstGeom prst="rect">
                        <a:avLst/>
                      </a:prstGeom>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1786421340"/>
              </p:ext>
            </p:extLst>
          </p:nvPr>
        </p:nvGraphicFramePr>
        <p:xfrm>
          <a:off x="7782555" y="3946052"/>
          <a:ext cx="3302000" cy="381000"/>
        </p:xfrm>
        <a:graphic>
          <a:graphicData uri="http://schemas.openxmlformats.org/presentationml/2006/ole">
            <mc:AlternateContent xmlns:mc="http://schemas.openxmlformats.org/markup-compatibility/2006">
              <mc:Choice xmlns:v="urn:schemas-microsoft-com:vml" Requires="v">
                <p:oleObj spid="_x0000_s5314" name="Equation" r:id="rId10" imgW="3301920" imgH="380880" progId="Equation.DSMT4">
                  <p:embed/>
                </p:oleObj>
              </mc:Choice>
              <mc:Fallback>
                <p:oleObj name="Equation" r:id="rId10" imgW="3301920" imgH="380880" progId="Equation.DSMT4">
                  <p:embed/>
                  <p:pic>
                    <p:nvPicPr>
                      <p:cNvPr id="12" name="Объект 11"/>
                      <p:cNvPicPr/>
                      <p:nvPr/>
                    </p:nvPicPr>
                    <p:blipFill>
                      <a:blip r:embed="rId11"/>
                      <a:stretch>
                        <a:fillRect/>
                      </a:stretch>
                    </p:blipFill>
                    <p:spPr>
                      <a:xfrm>
                        <a:off x="7782555" y="3946052"/>
                        <a:ext cx="3302000" cy="381000"/>
                      </a:xfrm>
                      <a:prstGeom prst="rect">
                        <a:avLst/>
                      </a:prstGeom>
                    </p:spPr>
                  </p:pic>
                </p:oleObj>
              </mc:Fallback>
            </mc:AlternateContent>
          </a:graphicData>
        </a:graphic>
      </p:graphicFrame>
      <p:sp>
        <p:nvSpPr>
          <p:cNvPr id="13" name="Rectangle 5"/>
          <p:cNvSpPr>
            <a:spLocks noChangeArrowheads="1"/>
          </p:cNvSpPr>
          <p:nvPr/>
        </p:nvSpPr>
        <p:spPr bwMode="auto">
          <a:xfrm>
            <a:off x="2891644" y="43077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666699592"/>
              </p:ext>
            </p:extLst>
          </p:nvPr>
        </p:nvGraphicFramePr>
        <p:xfrm>
          <a:off x="2920552" y="4346370"/>
          <a:ext cx="5086350" cy="904875"/>
        </p:xfrm>
        <a:graphic>
          <a:graphicData uri="http://schemas.openxmlformats.org/presentationml/2006/ole">
            <mc:AlternateContent xmlns:mc="http://schemas.openxmlformats.org/markup-compatibility/2006">
              <mc:Choice xmlns:v="urn:schemas-microsoft-com:vml" Requires="v">
                <p:oleObj spid="_x0000_s5315" name="Equation" r:id="rId12" imgW="5079960" imgH="901440" progId="Equation.DSMT4">
                  <p:embed/>
                </p:oleObj>
              </mc:Choice>
              <mc:Fallback>
                <p:oleObj name="Equation" r:id="rId12" imgW="5079960" imgH="901440" progId="Equation.DSMT4">
                  <p:embed/>
                  <p:pic>
                    <p:nvPicPr>
                      <p:cNvPr id="14" name="Объект 13"/>
                      <p:cNvPicPr>
                        <a:picLocks noChangeAspect="1" noChangeArrowheads="1"/>
                      </p:cNvPicPr>
                      <p:nvPr/>
                    </p:nvPicPr>
                    <p:blipFill>
                      <a:blip r:embed="rId13"/>
                      <a:srcRect/>
                      <a:stretch>
                        <a:fillRect/>
                      </a:stretch>
                    </p:blipFill>
                    <p:spPr bwMode="auto">
                      <a:xfrm>
                        <a:off x="2920552" y="4346370"/>
                        <a:ext cx="5086350"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270706260"/>
              </p:ext>
            </p:extLst>
          </p:nvPr>
        </p:nvGraphicFramePr>
        <p:xfrm>
          <a:off x="1595512" y="5511637"/>
          <a:ext cx="1854200" cy="444500"/>
        </p:xfrm>
        <a:graphic>
          <a:graphicData uri="http://schemas.openxmlformats.org/presentationml/2006/ole">
            <mc:AlternateContent xmlns:mc="http://schemas.openxmlformats.org/markup-compatibility/2006">
              <mc:Choice xmlns:v="urn:schemas-microsoft-com:vml" Requires="v">
                <p:oleObj spid="_x0000_s5316" name="Equation" r:id="rId14" imgW="1854000" imgH="444240" progId="Equation.DSMT4">
                  <p:embed/>
                </p:oleObj>
              </mc:Choice>
              <mc:Fallback>
                <p:oleObj name="Equation" r:id="rId14" imgW="1854000" imgH="444240" progId="Equation.DSMT4">
                  <p:embed/>
                  <p:pic>
                    <p:nvPicPr>
                      <p:cNvPr id="15" name="Объект 14"/>
                      <p:cNvPicPr/>
                      <p:nvPr/>
                    </p:nvPicPr>
                    <p:blipFill>
                      <a:blip r:embed="rId15"/>
                      <a:stretch>
                        <a:fillRect/>
                      </a:stretch>
                    </p:blipFill>
                    <p:spPr>
                      <a:xfrm>
                        <a:off x="1595512" y="5511637"/>
                        <a:ext cx="1854200" cy="444500"/>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032166033"/>
              </p:ext>
            </p:extLst>
          </p:nvPr>
        </p:nvGraphicFramePr>
        <p:xfrm>
          <a:off x="6502365" y="5599194"/>
          <a:ext cx="635000" cy="279400"/>
        </p:xfrm>
        <a:graphic>
          <a:graphicData uri="http://schemas.openxmlformats.org/presentationml/2006/ole">
            <mc:AlternateContent xmlns:mc="http://schemas.openxmlformats.org/markup-compatibility/2006">
              <mc:Choice xmlns:v="urn:schemas-microsoft-com:vml" Requires="v">
                <p:oleObj spid="_x0000_s5317" name="Equation" r:id="rId16" imgW="634680" imgH="279360" progId="Equation.DSMT4">
                  <p:embed/>
                </p:oleObj>
              </mc:Choice>
              <mc:Fallback>
                <p:oleObj name="Equation" r:id="rId16" imgW="634680" imgH="279360" progId="Equation.DSMT4">
                  <p:embed/>
                  <p:pic>
                    <p:nvPicPr>
                      <p:cNvPr id="16" name="Объект 15"/>
                      <p:cNvPicPr/>
                      <p:nvPr/>
                    </p:nvPicPr>
                    <p:blipFill>
                      <a:blip r:embed="rId17"/>
                      <a:stretch>
                        <a:fillRect/>
                      </a:stretch>
                    </p:blipFill>
                    <p:spPr>
                      <a:xfrm>
                        <a:off x="6502365" y="5599194"/>
                        <a:ext cx="635000" cy="279400"/>
                      </a:xfrm>
                      <a:prstGeom prst="rect">
                        <a:avLst/>
                      </a:prstGeom>
                    </p:spPr>
                  </p:pic>
                </p:oleObj>
              </mc:Fallback>
            </mc:AlternateContent>
          </a:graphicData>
        </a:graphic>
      </p:graphicFrame>
    </p:spTree>
    <p:extLst>
      <p:ext uri="{BB962C8B-B14F-4D97-AF65-F5344CB8AC3E}">
        <p14:creationId xmlns:p14="http://schemas.microsoft.com/office/powerpoint/2010/main" val="1416724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436510" y="721216"/>
            <a:ext cx="11487151" cy="6001555"/>
          </a:xfrm>
        </p:spPr>
        <p:txBody>
          <a:bodyPr>
            <a:normAutofit fontScale="77500" lnSpcReduction="20000"/>
          </a:bodyPr>
          <a:lstStyle/>
          <a:p>
            <a:r>
              <a:rPr lang="en-US" dirty="0" smtClean="0"/>
              <a:t>Following to </a:t>
            </a:r>
            <a:r>
              <a:rPr lang="en-US" dirty="0" err="1" smtClean="0"/>
              <a:t>Pitaevskii</a:t>
            </a:r>
            <a:r>
              <a:rPr lang="en-US" dirty="0" smtClean="0"/>
              <a:t> L.P. &amp; </a:t>
            </a:r>
            <a:r>
              <a:rPr lang="en-US" dirty="0" err="1" smtClean="0"/>
              <a:t>Lifshitz</a:t>
            </a:r>
            <a:r>
              <a:rPr lang="en-US" dirty="0" smtClean="0"/>
              <a:t> E.M. [</a:t>
            </a:r>
            <a:r>
              <a:rPr lang="ru-RU" dirty="0" smtClean="0"/>
              <a:t>5</a:t>
            </a:r>
            <a:r>
              <a:rPr lang="en-US" dirty="0" smtClean="0"/>
              <a:t>], we get the value of the energy gap:</a:t>
            </a:r>
            <a:endParaRPr lang="ru-RU" dirty="0" smtClean="0"/>
          </a:p>
          <a:p>
            <a:endParaRPr lang="en-US" dirty="0" smtClean="0"/>
          </a:p>
          <a:p>
            <a:pPr marL="0" indent="0" algn="r">
              <a:buNone/>
            </a:pPr>
            <a:r>
              <a:rPr lang="en-US" dirty="0" smtClean="0"/>
              <a:t> </a:t>
            </a:r>
            <a:r>
              <a:rPr lang="en-US" dirty="0" smtClean="0">
                <a:solidFill>
                  <a:srgbClr val="FF0000"/>
                </a:solidFill>
              </a:rPr>
              <a:t>(1)</a:t>
            </a:r>
          </a:p>
          <a:p>
            <a:pPr marL="0" indent="0">
              <a:buNone/>
            </a:pPr>
            <a:endParaRPr lang="en-US" dirty="0" smtClean="0"/>
          </a:p>
          <a:p>
            <a:pPr marL="0" indent="0">
              <a:buNone/>
            </a:pPr>
            <a:r>
              <a:rPr lang="en-US" dirty="0" smtClean="0"/>
              <a:t>or	</a:t>
            </a:r>
          </a:p>
          <a:p>
            <a:pPr marL="0" indent="0" algn="r">
              <a:buNone/>
            </a:pPr>
            <a:r>
              <a:rPr lang="en-US" dirty="0" smtClean="0"/>
              <a:t>			, 	 			</a:t>
            </a:r>
            <a:r>
              <a:rPr lang="ru-RU" dirty="0" smtClean="0"/>
              <a:t>						</a:t>
            </a:r>
            <a:r>
              <a:rPr lang="en-US" dirty="0" smtClean="0"/>
              <a:t> </a:t>
            </a:r>
            <a:r>
              <a:rPr lang="en-US" dirty="0" smtClean="0">
                <a:solidFill>
                  <a:srgbClr val="FF0000"/>
                </a:solidFill>
              </a:rPr>
              <a:t>(2)</a:t>
            </a:r>
          </a:p>
          <a:p>
            <a:pPr marL="0" indent="0">
              <a:buNone/>
            </a:pPr>
            <a:r>
              <a:rPr lang="en-US" dirty="0" smtClean="0"/>
              <a:t>						</a:t>
            </a:r>
            <a:endParaRPr lang="ru-RU" dirty="0" smtClean="0"/>
          </a:p>
          <a:p>
            <a:pPr marL="0" indent="0">
              <a:buNone/>
            </a:pPr>
            <a:r>
              <a:rPr lang="en-US" dirty="0" smtClean="0"/>
              <a:t>where</a:t>
            </a:r>
            <a:r>
              <a:rPr lang="ru-RU" dirty="0" smtClean="0"/>
              <a:t>	</a:t>
            </a:r>
            <a:r>
              <a:rPr lang="en-US" dirty="0" smtClean="0"/>
              <a:t>                                 is the energy density of the particle states on the Fermi surface,</a:t>
            </a:r>
            <a:r>
              <a:rPr lang="ru-RU" dirty="0" smtClean="0"/>
              <a:t/>
            </a:r>
            <a:br>
              <a:rPr lang="ru-RU" dirty="0" smtClean="0"/>
            </a:br>
            <a:r>
              <a:rPr lang="en-US" dirty="0" smtClean="0"/>
              <a:t> </a:t>
            </a:r>
            <a:br>
              <a:rPr lang="en-US" dirty="0" smtClean="0"/>
            </a:br>
            <a:r>
              <a:rPr lang="en-US" dirty="0" smtClean="0"/>
              <a:t>     </a:t>
            </a:r>
            <a:r>
              <a:rPr lang="ru-RU" dirty="0" smtClean="0"/>
              <a:t>	</a:t>
            </a:r>
            <a:r>
              <a:rPr lang="en-US" dirty="0" smtClean="0"/>
              <a:t>is a momentum of a fermion at the Fermi surface, 			 is a “coupling constant”, </a:t>
            </a:r>
            <a:r>
              <a:rPr lang="ru-RU" dirty="0" smtClean="0"/>
              <a:t/>
            </a:r>
            <a:br>
              <a:rPr lang="ru-RU" dirty="0" smtClean="0"/>
            </a:br>
            <a:r>
              <a:rPr lang="ru-RU" dirty="0" smtClean="0"/>
              <a:t/>
            </a:r>
            <a:br>
              <a:rPr lang="ru-RU" dirty="0" smtClean="0"/>
            </a:br>
            <a:r>
              <a:rPr lang="en-US" dirty="0" smtClean="0"/>
              <a:t>is the scattering length. </a:t>
            </a:r>
            <a:endParaRPr lang="ru-RU" dirty="0" smtClean="0"/>
          </a:p>
          <a:p>
            <a:r>
              <a:rPr lang="en-US" dirty="0" smtClean="0"/>
              <a:t>The energy of elementary excitations with a change in the filling of quasiparticles is: </a:t>
            </a:r>
          </a:p>
          <a:p>
            <a:pPr marL="0" indent="0">
              <a:buNone/>
            </a:pPr>
            <a:endParaRPr lang="en-US" dirty="0" smtClean="0"/>
          </a:p>
          <a:p>
            <a:pPr marL="0" indent="0">
              <a:buNone/>
            </a:pPr>
            <a:endParaRPr lang="en-US" dirty="0" smtClean="0"/>
          </a:p>
          <a:p>
            <a:pPr marL="0" indent="0" algn="r">
              <a:buNone/>
            </a:pPr>
            <a:r>
              <a:rPr lang="en-US" dirty="0" smtClean="0"/>
              <a:t>										</a:t>
            </a:r>
            <a:r>
              <a:rPr lang="en-US" dirty="0" smtClean="0">
                <a:solidFill>
                  <a:srgbClr val="FF0000"/>
                </a:solidFill>
              </a:rPr>
              <a:t>          (3)</a:t>
            </a:r>
            <a:endParaRPr lang="ru-RU" dirty="0" smtClean="0">
              <a:solidFill>
                <a:srgbClr val="FF0000"/>
              </a:solidFill>
            </a:endParaRPr>
          </a:p>
          <a:p>
            <a:pPr marL="0" indent="0">
              <a:buNone/>
            </a:pPr>
            <a:endParaRPr lang="en-US" dirty="0" smtClean="0"/>
          </a:p>
          <a:p>
            <a:pPr marL="0" indent="0">
              <a:buNone/>
            </a:pPr>
            <a:r>
              <a:rPr lang="en-US" dirty="0" smtClean="0"/>
              <a:t>where</a:t>
            </a:r>
            <a:r>
              <a:rPr lang="ru-RU" dirty="0" smtClean="0"/>
              <a:t>   	</a:t>
            </a:r>
            <a:r>
              <a:rPr lang="en-US" dirty="0" smtClean="0"/>
              <a:t> 		       .</a:t>
            </a:r>
            <a:r>
              <a:rPr lang="ru-RU" dirty="0" smtClean="0"/>
              <a:t> </a:t>
            </a:r>
            <a:r>
              <a:rPr lang="en-US" dirty="0" smtClean="0"/>
              <a:t>Thus, the energy of quasiparticles can not be less than </a:t>
            </a:r>
            <a:r>
              <a:rPr lang="ru-RU" dirty="0" smtClean="0"/>
              <a:t>	</a:t>
            </a:r>
            <a:r>
              <a:rPr lang="en-US" dirty="0" smtClean="0"/>
              <a:t>. </a:t>
            </a:r>
          </a:p>
          <a:p>
            <a:endParaRPr lang="en-US" dirty="0" smtClean="0"/>
          </a:p>
          <a:p>
            <a:r>
              <a:rPr lang="en-US" dirty="0" smtClean="0"/>
              <a:t>For </a:t>
            </a:r>
            <a:r>
              <a:rPr lang="ru-RU" dirty="0" smtClean="0"/>
              <a:t>  </a:t>
            </a:r>
            <a:r>
              <a:rPr lang="en-US" dirty="0" smtClean="0"/>
              <a:t>			</a:t>
            </a:r>
            <a:r>
              <a:rPr lang="ru-RU" dirty="0" smtClean="0"/>
              <a:t>			</a:t>
            </a:r>
            <a:r>
              <a:rPr lang="en-US" dirty="0" smtClean="0"/>
              <a:t>.</a:t>
            </a:r>
          </a:p>
          <a:p>
            <a:endParaRPr lang="ru-RU" dirty="0"/>
          </a:p>
        </p:txBody>
      </p:sp>
      <p:sp>
        <p:nvSpPr>
          <p:cNvPr id="3" name="Номер слайда 2"/>
          <p:cNvSpPr>
            <a:spLocks noGrp="1"/>
          </p:cNvSpPr>
          <p:nvPr>
            <p:ph type="sldNum" sz="quarter" idx="12"/>
          </p:nvPr>
        </p:nvSpPr>
        <p:spPr/>
        <p:txBody>
          <a:bodyPr/>
          <a:lstStyle/>
          <a:p>
            <a:fld id="{DED9B0ED-35A7-4827-ADCF-521345EACD96}" type="slidenum">
              <a:rPr lang="ru-RU" smtClean="0"/>
              <a:pPr/>
              <a:t>9</a:t>
            </a:fld>
            <a:endParaRPr lang="ru-RU"/>
          </a:p>
        </p:txBody>
      </p:sp>
      <p:sp>
        <p:nvSpPr>
          <p:cNvPr id="12"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1670839962"/>
              </p:ext>
            </p:extLst>
          </p:nvPr>
        </p:nvGraphicFramePr>
        <p:xfrm>
          <a:off x="3284753" y="1013868"/>
          <a:ext cx="4846637" cy="942975"/>
        </p:xfrm>
        <a:graphic>
          <a:graphicData uri="http://schemas.openxmlformats.org/presentationml/2006/ole">
            <mc:AlternateContent xmlns:mc="http://schemas.openxmlformats.org/markup-compatibility/2006">
              <mc:Choice xmlns:v="urn:schemas-microsoft-com:vml" Requires="v">
                <p:oleObj spid="_x0000_s6482" name="Equation" r:id="rId4" imgW="4846038" imgH="942807" progId="Equation.DSMT4">
                  <p:embed/>
                </p:oleObj>
              </mc:Choice>
              <mc:Fallback>
                <p:oleObj name="Equation" r:id="rId4" imgW="4846038" imgH="942807" progId="Equation.DSMT4">
                  <p:embed/>
                  <p:pic>
                    <p:nvPicPr>
                      <p:cNvPr id="14" name="Объект 13"/>
                      <p:cNvPicPr/>
                      <p:nvPr/>
                    </p:nvPicPr>
                    <p:blipFill>
                      <a:blip r:embed="rId5"/>
                      <a:stretch>
                        <a:fillRect/>
                      </a:stretch>
                    </p:blipFill>
                    <p:spPr>
                      <a:xfrm>
                        <a:off x="3284753" y="1013868"/>
                        <a:ext cx="4846637" cy="942975"/>
                      </a:xfrm>
                      <a:prstGeom prst="rect">
                        <a:avLst/>
                      </a:prstGeom>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692697985"/>
              </p:ext>
            </p:extLst>
          </p:nvPr>
        </p:nvGraphicFramePr>
        <p:xfrm>
          <a:off x="4210756" y="2154006"/>
          <a:ext cx="2514600" cy="371475"/>
        </p:xfrm>
        <a:graphic>
          <a:graphicData uri="http://schemas.openxmlformats.org/presentationml/2006/ole">
            <mc:AlternateContent xmlns:mc="http://schemas.openxmlformats.org/markup-compatibility/2006">
              <mc:Choice xmlns:v="urn:schemas-microsoft-com:vml" Requires="v">
                <p:oleObj spid="_x0000_s6483" name="Equation" r:id="rId6" imgW="2514600" imgH="371350" progId="Equation.DSMT4">
                  <p:embed/>
                </p:oleObj>
              </mc:Choice>
              <mc:Fallback>
                <p:oleObj name="Equation" r:id="rId6" imgW="2514600" imgH="371350" progId="Equation.DSMT4">
                  <p:embed/>
                  <p:pic>
                    <p:nvPicPr>
                      <p:cNvPr id="4" name="Объект 3"/>
                      <p:cNvPicPr/>
                      <p:nvPr/>
                    </p:nvPicPr>
                    <p:blipFill>
                      <a:blip r:embed="rId7"/>
                      <a:stretch>
                        <a:fillRect/>
                      </a:stretch>
                    </p:blipFill>
                    <p:spPr>
                      <a:xfrm>
                        <a:off x="4210756" y="2154006"/>
                        <a:ext cx="2514600" cy="371475"/>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2483638442"/>
              </p:ext>
            </p:extLst>
          </p:nvPr>
        </p:nvGraphicFramePr>
        <p:xfrm>
          <a:off x="611499" y="3131848"/>
          <a:ext cx="361950" cy="371475"/>
        </p:xfrm>
        <a:graphic>
          <a:graphicData uri="http://schemas.openxmlformats.org/presentationml/2006/ole">
            <mc:AlternateContent xmlns:mc="http://schemas.openxmlformats.org/markup-compatibility/2006">
              <mc:Choice xmlns:v="urn:schemas-microsoft-com:vml" Requires="v">
                <p:oleObj spid="_x0000_s6484" name="Equation" r:id="rId8" imgW="361869" imgH="371350" progId="Equation.DSMT4">
                  <p:embed/>
                </p:oleObj>
              </mc:Choice>
              <mc:Fallback>
                <p:oleObj name="Equation" r:id="rId8" imgW="361869" imgH="371350" progId="Equation.DSMT4">
                  <p:embed/>
                  <p:pic>
                    <p:nvPicPr>
                      <p:cNvPr id="5" name="Объект 4"/>
                      <p:cNvPicPr/>
                      <p:nvPr/>
                    </p:nvPicPr>
                    <p:blipFill>
                      <a:blip r:embed="rId9"/>
                      <a:stretch>
                        <a:fillRect/>
                      </a:stretch>
                    </p:blipFill>
                    <p:spPr>
                      <a:xfrm>
                        <a:off x="611499" y="3131848"/>
                        <a:ext cx="361950" cy="371475"/>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1287164056"/>
              </p:ext>
            </p:extLst>
          </p:nvPr>
        </p:nvGraphicFramePr>
        <p:xfrm>
          <a:off x="1563812" y="2712748"/>
          <a:ext cx="1943100" cy="419100"/>
        </p:xfrm>
        <a:graphic>
          <a:graphicData uri="http://schemas.openxmlformats.org/presentationml/2006/ole">
            <mc:AlternateContent xmlns:mc="http://schemas.openxmlformats.org/markup-compatibility/2006">
              <mc:Choice xmlns:v="urn:schemas-microsoft-com:vml" Requires="v">
                <p:oleObj spid="_x0000_s6485" name="Equation" r:id="rId10" imgW="1942446" imgH="419025" progId="Equation.DSMT4">
                  <p:embed/>
                </p:oleObj>
              </mc:Choice>
              <mc:Fallback>
                <p:oleObj name="Equation" r:id="rId10" imgW="1942446" imgH="419025" progId="Equation.DSMT4">
                  <p:embed/>
                  <p:pic>
                    <p:nvPicPr>
                      <p:cNvPr id="9" name="Объект 8"/>
                      <p:cNvPicPr/>
                      <p:nvPr/>
                    </p:nvPicPr>
                    <p:blipFill>
                      <a:blip r:embed="rId11"/>
                      <a:stretch>
                        <a:fillRect/>
                      </a:stretch>
                    </p:blipFill>
                    <p:spPr>
                      <a:xfrm>
                        <a:off x="1563812" y="2712748"/>
                        <a:ext cx="1943100" cy="4191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2085122267"/>
              </p:ext>
            </p:extLst>
          </p:nvPr>
        </p:nvGraphicFramePr>
        <p:xfrm>
          <a:off x="10086924" y="3194394"/>
          <a:ext cx="1836737" cy="447675"/>
        </p:xfrm>
        <a:graphic>
          <a:graphicData uri="http://schemas.openxmlformats.org/presentationml/2006/ole">
            <mc:AlternateContent xmlns:mc="http://schemas.openxmlformats.org/markup-compatibility/2006">
              <mc:Choice xmlns:v="urn:schemas-microsoft-com:vml" Requires="v">
                <p:oleObj spid="_x0000_s6486" name="Equation" r:id="rId12" imgW="1837371" imgH="447824" progId="Equation.DSMT4">
                  <p:embed/>
                </p:oleObj>
              </mc:Choice>
              <mc:Fallback>
                <p:oleObj name="Equation" r:id="rId12" imgW="1837371" imgH="447824" progId="Equation.DSMT4">
                  <p:embed/>
                  <p:pic>
                    <p:nvPicPr>
                      <p:cNvPr id="6" name="Объект 5"/>
                      <p:cNvPicPr/>
                      <p:nvPr/>
                    </p:nvPicPr>
                    <p:blipFill>
                      <a:blip r:embed="rId13"/>
                      <a:stretch>
                        <a:fillRect/>
                      </a:stretch>
                    </p:blipFill>
                    <p:spPr>
                      <a:xfrm>
                        <a:off x="10086924" y="3194394"/>
                        <a:ext cx="1836737" cy="447675"/>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2069152926"/>
              </p:ext>
            </p:extLst>
          </p:nvPr>
        </p:nvGraphicFramePr>
        <p:xfrm>
          <a:off x="6679122" y="3266338"/>
          <a:ext cx="584200" cy="266700"/>
        </p:xfrm>
        <a:graphic>
          <a:graphicData uri="http://schemas.openxmlformats.org/presentationml/2006/ole">
            <mc:AlternateContent xmlns:mc="http://schemas.openxmlformats.org/markup-compatibility/2006">
              <mc:Choice xmlns:v="urn:schemas-microsoft-com:vml" Requires="v">
                <p:oleObj spid="_x0000_s6487" name="Equation" r:id="rId14" imgW="583920" imgH="266400" progId="Equation.DSMT4">
                  <p:embed/>
                </p:oleObj>
              </mc:Choice>
              <mc:Fallback>
                <p:oleObj name="Equation" r:id="rId14" imgW="583920" imgH="266400" progId="Equation.DSMT4">
                  <p:embed/>
                  <p:pic>
                    <p:nvPicPr>
                      <p:cNvPr id="11" name="Объект 10"/>
                      <p:cNvPicPr/>
                      <p:nvPr/>
                    </p:nvPicPr>
                    <p:blipFill>
                      <a:blip r:embed="rId15"/>
                      <a:stretch>
                        <a:fillRect/>
                      </a:stretch>
                    </p:blipFill>
                    <p:spPr>
                      <a:xfrm>
                        <a:off x="6679122" y="3266338"/>
                        <a:ext cx="584200" cy="266700"/>
                      </a:xfrm>
                      <a:prstGeom prst="rect">
                        <a:avLst/>
                      </a:prstGeom>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676657321"/>
              </p:ext>
            </p:extLst>
          </p:nvPr>
        </p:nvGraphicFramePr>
        <p:xfrm>
          <a:off x="4491743" y="4386808"/>
          <a:ext cx="2047875" cy="542925"/>
        </p:xfrm>
        <a:graphic>
          <a:graphicData uri="http://schemas.openxmlformats.org/presentationml/2006/ole">
            <mc:AlternateContent xmlns:mc="http://schemas.openxmlformats.org/markup-compatibility/2006">
              <mc:Choice xmlns:v="urn:schemas-microsoft-com:vml" Requires="v">
                <p:oleObj spid="_x0000_s6488" name="Equation" r:id="rId16" imgW="2047161" imgH="542861" progId="Equation.DSMT4">
                  <p:embed/>
                </p:oleObj>
              </mc:Choice>
              <mc:Fallback>
                <p:oleObj name="Equation" r:id="rId16" imgW="2047161" imgH="542861" progId="Equation.DSMT4">
                  <p:embed/>
                  <p:pic>
                    <p:nvPicPr>
                      <p:cNvPr id="15" name="Объект 14"/>
                      <p:cNvPicPr/>
                      <p:nvPr/>
                    </p:nvPicPr>
                    <p:blipFill>
                      <a:blip r:embed="rId17"/>
                      <a:stretch>
                        <a:fillRect/>
                      </a:stretch>
                    </p:blipFill>
                    <p:spPr>
                      <a:xfrm>
                        <a:off x="4491743" y="4386808"/>
                        <a:ext cx="2047875" cy="542925"/>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174693676"/>
              </p:ext>
            </p:extLst>
          </p:nvPr>
        </p:nvGraphicFramePr>
        <p:xfrm>
          <a:off x="4491743" y="4929733"/>
          <a:ext cx="2000250" cy="409575"/>
        </p:xfrm>
        <a:graphic>
          <a:graphicData uri="http://schemas.openxmlformats.org/presentationml/2006/ole">
            <mc:AlternateContent xmlns:mc="http://schemas.openxmlformats.org/markup-compatibility/2006">
              <mc:Choice xmlns:v="urn:schemas-microsoft-com:vml" Requires="v">
                <p:oleObj spid="_x0000_s6489" name="Equation" r:id="rId18" imgW="2000331" imgH="409586" progId="Equation.DSMT4">
                  <p:embed/>
                </p:oleObj>
              </mc:Choice>
              <mc:Fallback>
                <p:oleObj name="Equation" r:id="rId18" imgW="2000331" imgH="409586" progId="Equation.DSMT4">
                  <p:embed/>
                  <p:pic>
                    <p:nvPicPr>
                      <p:cNvPr id="7" name="Объект 6"/>
                      <p:cNvPicPr/>
                      <p:nvPr/>
                    </p:nvPicPr>
                    <p:blipFill>
                      <a:blip r:embed="rId19"/>
                      <a:stretch>
                        <a:fillRect/>
                      </a:stretch>
                    </p:blipFill>
                    <p:spPr>
                      <a:xfrm>
                        <a:off x="4491743" y="4929733"/>
                        <a:ext cx="2000250" cy="409575"/>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538438465"/>
              </p:ext>
            </p:extLst>
          </p:nvPr>
        </p:nvGraphicFramePr>
        <p:xfrm>
          <a:off x="1330300" y="5509096"/>
          <a:ext cx="1409700" cy="371475"/>
        </p:xfrm>
        <a:graphic>
          <a:graphicData uri="http://schemas.openxmlformats.org/presentationml/2006/ole">
            <mc:AlternateContent xmlns:mc="http://schemas.openxmlformats.org/markup-compatibility/2006">
              <mc:Choice xmlns:v="urn:schemas-microsoft-com:vml" Requires="v">
                <p:oleObj spid="_x0000_s6490" name="Equation" r:id="rId20" imgW="1409862" imgH="371350" progId="Equation.DSMT4">
                  <p:embed/>
                </p:oleObj>
              </mc:Choice>
              <mc:Fallback>
                <p:oleObj name="Equation" r:id="rId20" imgW="1409862" imgH="371350" progId="Equation.DSMT4">
                  <p:embed/>
                  <p:pic>
                    <p:nvPicPr>
                      <p:cNvPr id="8" name="Объект 7"/>
                      <p:cNvPicPr/>
                      <p:nvPr/>
                    </p:nvPicPr>
                    <p:blipFill>
                      <a:blip r:embed="rId21"/>
                      <a:stretch>
                        <a:fillRect/>
                      </a:stretch>
                    </p:blipFill>
                    <p:spPr>
                      <a:xfrm>
                        <a:off x="1330300" y="5509096"/>
                        <a:ext cx="1409700" cy="371475"/>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806806571"/>
              </p:ext>
            </p:extLst>
          </p:nvPr>
        </p:nvGraphicFramePr>
        <p:xfrm>
          <a:off x="8961792" y="5549476"/>
          <a:ext cx="228600" cy="266700"/>
        </p:xfrm>
        <a:graphic>
          <a:graphicData uri="http://schemas.openxmlformats.org/presentationml/2006/ole">
            <mc:AlternateContent xmlns:mc="http://schemas.openxmlformats.org/markup-compatibility/2006">
              <mc:Choice xmlns:v="urn:schemas-microsoft-com:vml" Requires="v">
                <p:oleObj spid="_x0000_s6491" name="Equation" r:id="rId22" imgW="228502" imgH="266751" progId="Equation.DSMT4">
                  <p:embed/>
                </p:oleObj>
              </mc:Choice>
              <mc:Fallback>
                <p:oleObj name="Equation" r:id="rId22" imgW="228502" imgH="266751" progId="Equation.DSMT4">
                  <p:embed/>
                  <p:pic>
                    <p:nvPicPr>
                      <p:cNvPr id="16" name="Объект 15"/>
                      <p:cNvPicPr/>
                      <p:nvPr/>
                    </p:nvPicPr>
                    <p:blipFill>
                      <a:blip r:embed="rId23"/>
                      <a:stretch>
                        <a:fillRect/>
                      </a:stretch>
                    </p:blipFill>
                    <p:spPr>
                      <a:xfrm>
                        <a:off x="8961792" y="5549476"/>
                        <a:ext cx="228600" cy="266700"/>
                      </a:xfrm>
                      <a:prstGeom prst="rect">
                        <a:avLst/>
                      </a:prstGeom>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1462357132"/>
              </p:ext>
            </p:extLst>
          </p:nvPr>
        </p:nvGraphicFramePr>
        <p:xfrm>
          <a:off x="1330300" y="6130762"/>
          <a:ext cx="876300" cy="381000"/>
        </p:xfrm>
        <a:graphic>
          <a:graphicData uri="http://schemas.openxmlformats.org/presentationml/2006/ole">
            <mc:AlternateContent xmlns:mc="http://schemas.openxmlformats.org/markup-compatibility/2006">
              <mc:Choice xmlns:v="urn:schemas-microsoft-com:vml" Requires="v">
                <p:oleObj spid="_x0000_s6492" name="Equation" r:id="rId24" imgW="875864" imgH="380867" progId="Equation.DSMT4">
                  <p:embed/>
                </p:oleObj>
              </mc:Choice>
              <mc:Fallback>
                <p:oleObj name="Equation" r:id="rId24" imgW="875864" imgH="380867" progId="Equation.DSMT4">
                  <p:embed/>
                  <p:pic>
                    <p:nvPicPr>
                      <p:cNvPr id="17" name="Объект 16"/>
                      <p:cNvPicPr/>
                      <p:nvPr/>
                    </p:nvPicPr>
                    <p:blipFill>
                      <a:blip r:embed="rId25"/>
                      <a:stretch>
                        <a:fillRect/>
                      </a:stretch>
                    </p:blipFill>
                    <p:spPr>
                      <a:xfrm>
                        <a:off x="1330300" y="6130762"/>
                        <a:ext cx="876300" cy="381000"/>
                      </a:xfrm>
                      <a:prstGeom prst="rect">
                        <a:avLst/>
                      </a:prstGeom>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3093451767"/>
              </p:ext>
            </p:extLst>
          </p:nvPr>
        </p:nvGraphicFramePr>
        <p:xfrm>
          <a:off x="2622096" y="6168862"/>
          <a:ext cx="1095375" cy="342900"/>
        </p:xfrm>
        <a:graphic>
          <a:graphicData uri="http://schemas.openxmlformats.org/presentationml/2006/ole">
            <mc:AlternateContent xmlns:mc="http://schemas.openxmlformats.org/markup-compatibility/2006">
              <mc:Choice xmlns:v="urn:schemas-microsoft-com:vml" Requires="v">
                <p:oleObj spid="_x0000_s6493" name="Equation" r:id="rId26" imgW="1095010" imgH="343068" progId="Equation.DSMT4">
                  <p:embed/>
                </p:oleObj>
              </mc:Choice>
              <mc:Fallback>
                <p:oleObj name="Equation" r:id="rId26" imgW="1095010" imgH="343068" progId="Equation.DSMT4">
                  <p:embed/>
                  <p:pic>
                    <p:nvPicPr>
                      <p:cNvPr id="18" name="Объект 17"/>
                      <p:cNvPicPr/>
                      <p:nvPr/>
                    </p:nvPicPr>
                    <p:blipFill>
                      <a:blip r:embed="rId27"/>
                      <a:stretch>
                        <a:fillRect/>
                      </a:stretch>
                    </p:blipFill>
                    <p:spPr>
                      <a:xfrm>
                        <a:off x="2622096" y="6168862"/>
                        <a:ext cx="1095375" cy="342900"/>
                      </a:xfrm>
                      <a:prstGeom prst="rect">
                        <a:avLst/>
                      </a:prstGeom>
                    </p:spPr>
                  </p:pic>
                </p:oleObj>
              </mc:Fallback>
            </mc:AlternateContent>
          </a:graphicData>
        </a:graphic>
      </p:graphicFrame>
    </p:spTree>
    <p:extLst>
      <p:ext uri="{BB962C8B-B14F-4D97-AF65-F5344CB8AC3E}">
        <p14:creationId xmlns:p14="http://schemas.microsoft.com/office/powerpoint/2010/main" val="2660004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Дивиденд">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Синий цифровой тоннель (16 x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96_TF02895261_TF02895261.potx" id="{B6CEA06A-6068-4B4A-BA2F-705122E61509}" vid="{D5DC9138-7F6C-4334-982D-29E09F89611B}"/>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5.xml><?xml version="1.0" encoding="utf-8"?>
<a:themeOverride xmlns:a="http://schemas.openxmlformats.org/drawingml/2006/main">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3.xml><?xml version="1.0" encoding="utf-8"?>
<ds:datastoreItem xmlns:ds="http://schemas.openxmlformats.org/officeDocument/2006/customXml" ds:itemID="{1EBC12AA-1C15-4500-BC9C-8EE83A441DE9}">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Шаблон «Дивиденд» для ИТ-бизнеса</Template>
  <TotalTime>0</TotalTime>
  <Words>2217</Words>
  <Application>Microsoft Office PowerPoint</Application>
  <PresentationFormat>Широкоэкранный</PresentationFormat>
  <Paragraphs>245</Paragraphs>
  <Slides>25</Slides>
  <Notes>23</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2</vt:i4>
      </vt:variant>
      <vt:variant>
        <vt:lpstr>Внедренные серверы OLE</vt:lpstr>
      </vt:variant>
      <vt:variant>
        <vt:i4>2</vt:i4>
      </vt:variant>
      <vt:variant>
        <vt:lpstr>Заголовки слайдов</vt:lpstr>
      </vt:variant>
      <vt:variant>
        <vt:i4>25</vt:i4>
      </vt:variant>
    </vt:vector>
  </HeadingPairs>
  <TitlesOfParts>
    <vt:vector size="39" baseType="lpstr">
      <vt:lpstr>Arial</vt:lpstr>
      <vt:lpstr>Arial Black</vt:lpstr>
      <vt:lpstr>Arial Narrow</vt:lpstr>
      <vt:lpstr>Calibri</vt:lpstr>
      <vt:lpstr>Corbel</vt:lpstr>
      <vt:lpstr>Tahoma</vt:lpstr>
      <vt:lpstr>Times New Roman</vt:lpstr>
      <vt:lpstr>Vollkorn SemiBold</vt:lpstr>
      <vt:lpstr>Wingdings</vt:lpstr>
      <vt:lpstr>Wingdings 2</vt:lpstr>
      <vt:lpstr>Дивиденд</vt:lpstr>
      <vt:lpstr>Синий цифровой тоннель (16 x 9)</vt:lpstr>
      <vt:lpstr>Equation</vt:lpstr>
      <vt:lpstr>MathType 7.0 Equation</vt:lpstr>
      <vt:lpstr>ON THE SOLUTION  OF THE PROBLEM  OF THE COSMOLOGICAL CONSTANT</vt:lpstr>
      <vt:lpstr>Презентация PowerPoint</vt:lpstr>
      <vt:lpstr>Introduction</vt:lpstr>
      <vt:lpstr>Презентация PowerPoint</vt:lpstr>
      <vt:lpstr>Презентация PowerPoint</vt:lpstr>
      <vt:lpstr>Structure of the vacuum on the Planck scale  and superconductivity</vt:lpstr>
      <vt:lpstr>The energy spectrum of the superfluid gas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Hubble parameter</vt:lpstr>
      <vt:lpstr>Презентация PowerPoint</vt:lpstr>
      <vt:lpstr>Презентация PowerPoint</vt:lpstr>
      <vt:lpstr>Презентация PowerPoint</vt:lpstr>
      <vt:lpstr>Conclusion</vt:lpstr>
      <vt:lpstr>Презентация PowerPoint</vt:lpstr>
      <vt:lpstr>References: </vt:lpstr>
      <vt:lpstr>Презентация PowerPoint</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2020-02-06T17:59:48Z</dcterms:created>
  <dcterms:modified xsi:type="dcterms:W3CDTF">2024-09-23T19:19:53Z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